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8" r:id="rId3"/>
    <p:sldId id="947" r:id="rId4"/>
    <p:sldId id="946" r:id="rId5"/>
    <p:sldId id="691" r:id="rId6"/>
    <p:sldId id="822" r:id="rId7"/>
    <p:sldId id="992" r:id="rId8"/>
    <p:sldId id="1028" r:id="rId9"/>
    <p:sldId id="819" r:id="rId10"/>
    <p:sldId id="1027" r:id="rId11"/>
    <p:sldId id="1026" r:id="rId12"/>
    <p:sldId id="1015" r:id="rId13"/>
    <p:sldId id="401" r:id="rId14"/>
    <p:sldId id="381" r:id="rId15"/>
    <p:sldId id="398" r:id="rId16"/>
    <p:sldId id="1005" r:id="rId17"/>
    <p:sldId id="954" r:id="rId18"/>
    <p:sldId id="989" r:id="rId19"/>
    <p:sldId id="997" r:id="rId20"/>
    <p:sldId id="1030" r:id="rId21"/>
    <p:sldId id="1029" r:id="rId22"/>
    <p:sldId id="988" r:id="rId23"/>
    <p:sldId id="735" r:id="rId24"/>
    <p:sldId id="736" r:id="rId25"/>
    <p:sldId id="1017" r:id="rId26"/>
    <p:sldId id="737" r:id="rId27"/>
    <p:sldId id="964" r:id="rId28"/>
    <p:sldId id="1021" r:id="rId29"/>
    <p:sldId id="825" r:id="rId30"/>
    <p:sldId id="1034" r:id="rId31"/>
    <p:sldId id="871" r:id="rId32"/>
    <p:sldId id="986" r:id="rId33"/>
    <p:sldId id="1031" r:id="rId34"/>
    <p:sldId id="1037" r:id="rId35"/>
    <p:sldId id="1033" r:id="rId36"/>
    <p:sldId id="287" r:id="rId37"/>
    <p:sldId id="1036" r:id="rId38"/>
    <p:sldId id="272" r:id="rId39"/>
    <p:sldId id="290" r:id="rId40"/>
    <p:sldId id="268" r:id="rId41"/>
    <p:sldId id="259" r:id="rId42"/>
    <p:sldId id="295" r:id="rId43"/>
    <p:sldId id="291" r:id="rId44"/>
    <p:sldId id="103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64"/>
    <p:restoredTop sz="81477"/>
  </p:normalViewPr>
  <p:slideViewPr>
    <p:cSldViewPr snapToGrid="0" snapToObjects="1">
      <p:cViewPr varScale="1">
        <p:scale>
          <a:sx n="63" d="100"/>
          <a:sy n="63" d="100"/>
        </p:scale>
        <p:origin x="184"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C9F91-9D07-47A0-A7D9-EBFACA7764C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0C7A004C-BD52-4A52-B76A-AF5F8713B967}">
      <dgm:prSet/>
      <dgm:spPr/>
      <dgm:t>
        <a:bodyPr/>
        <a:lstStyle/>
        <a:p>
          <a:r>
            <a:rPr lang="en-US"/>
            <a:t>Verbal instructions</a:t>
          </a:r>
        </a:p>
      </dgm:t>
    </dgm:pt>
    <dgm:pt modelId="{1C7059F9-C7B0-40F0-819D-47FD65183F9E}" type="parTrans" cxnId="{819F926E-B215-4438-B068-A8740A9AE5C0}">
      <dgm:prSet/>
      <dgm:spPr/>
      <dgm:t>
        <a:bodyPr/>
        <a:lstStyle/>
        <a:p>
          <a:endParaRPr lang="en-US"/>
        </a:p>
      </dgm:t>
    </dgm:pt>
    <dgm:pt modelId="{0B83903D-B94E-41C6-8500-6DB5350903EA}" type="sibTrans" cxnId="{819F926E-B215-4438-B068-A8740A9AE5C0}">
      <dgm:prSet/>
      <dgm:spPr/>
      <dgm:t>
        <a:bodyPr/>
        <a:lstStyle/>
        <a:p>
          <a:endParaRPr lang="en-US"/>
        </a:p>
      </dgm:t>
    </dgm:pt>
    <dgm:pt modelId="{677EB563-FC76-45D1-A4BC-9ED12E803165}">
      <dgm:prSet/>
      <dgm:spPr/>
      <dgm:t>
        <a:bodyPr/>
        <a:lstStyle/>
        <a:p>
          <a:r>
            <a:rPr lang="en-US"/>
            <a:t>Suggestion of expectation, recall of previous experiences</a:t>
          </a:r>
        </a:p>
      </dgm:t>
    </dgm:pt>
    <dgm:pt modelId="{679C21CD-4968-42C6-892E-7BD577820641}" type="parTrans" cxnId="{295E86F2-E4C3-4C13-A525-5A99C8AD54A1}">
      <dgm:prSet/>
      <dgm:spPr/>
      <dgm:t>
        <a:bodyPr/>
        <a:lstStyle/>
        <a:p>
          <a:endParaRPr lang="en-US"/>
        </a:p>
      </dgm:t>
    </dgm:pt>
    <dgm:pt modelId="{4E137A0D-C6AC-48AF-97F3-A0BF5143A2CF}" type="sibTrans" cxnId="{295E86F2-E4C3-4C13-A525-5A99C8AD54A1}">
      <dgm:prSet/>
      <dgm:spPr/>
      <dgm:t>
        <a:bodyPr/>
        <a:lstStyle/>
        <a:p>
          <a:endParaRPr lang="en-US"/>
        </a:p>
      </dgm:t>
    </dgm:pt>
    <dgm:pt modelId="{3A5E883A-297F-4661-82F8-985FF41B2A07}">
      <dgm:prSet/>
      <dgm:spPr/>
      <dgm:t>
        <a:bodyPr/>
        <a:lstStyle/>
        <a:p>
          <a:r>
            <a:rPr lang="en-US"/>
            <a:t>For pain, greater expectation of analgesia = greater relief</a:t>
          </a:r>
        </a:p>
      </dgm:t>
    </dgm:pt>
    <dgm:pt modelId="{E42B260A-BDE1-46BC-99BB-836CD7DCEC69}" type="parTrans" cxnId="{E4388AE9-84C1-4DFD-9813-919DC56FAD5F}">
      <dgm:prSet/>
      <dgm:spPr/>
      <dgm:t>
        <a:bodyPr/>
        <a:lstStyle/>
        <a:p>
          <a:endParaRPr lang="en-US"/>
        </a:p>
      </dgm:t>
    </dgm:pt>
    <dgm:pt modelId="{52B9784B-9FA8-46ED-9EC3-ACE26FD89956}" type="sibTrans" cxnId="{E4388AE9-84C1-4DFD-9813-919DC56FAD5F}">
      <dgm:prSet/>
      <dgm:spPr/>
      <dgm:t>
        <a:bodyPr/>
        <a:lstStyle/>
        <a:p>
          <a:endParaRPr lang="en-US"/>
        </a:p>
      </dgm:t>
    </dgm:pt>
    <dgm:pt modelId="{C07A0FF8-A739-468F-957A-46B77E78A07D}">
      <dgm:prSet/>
      <dgm:spPr/>
      <dgm:t>
        <a:bodyPr/>
        <a:lstStyle/>
        <a:p>
          <a:r>
            <a:rPr lang="en-US"/>
            <a:t>Conditioning</a:t>
          </a:r>
        </a:p>
      </dgm:t>
    </dgm:pt>
    <dgm:pt modelId="{F6FA84FB-2D63-45B0-A3E6-5A20CD614D21}" type="parTrans" cxnId="{35B1F84E-A005-41C9-8756-25B0DC23380A}">
      <dgm:prSet/>
      <dgm:spPr/>
      <dgm:t>
        <a:bodyPr/>
        <a:lstStyle/>
        <a:p>
          <a:endParaRPr lang="en-US"/>
        </a:p>
      </dgm:t>
    </dgm:pt>
    <dgm:pt modelId="{E38ACBEB-7AAA-4457-B0B3-028651F4890F}" type="sibTrans" cxnId="{35B1F84E-A005-41C9-8756-25B0DC23380A}">
      <dgm:prSet/>
      <dgm:spPr/>
      <dgm:t>
        <a:bodyPr/>
        <a:lstStyle/>
        <a:p>
          <a:endParaRPr lang="en-US"/>
        </a:p>
      </dgm:t>
    </dgm:pt>
    <dgm:pt modelId="{2F08FEFF-98E0-4033-876B-A816908FD575}">
      <dgm:prSet/>
      <dgm:spPr/>
      <dgm:t>
        <a:bodyPr/>
        <a:lstStyle/>
        <a:p>
          <a:r>
            <a:rPr lang="en-US"/>
            <a:t>Stronger effects than verbal suggestions alone</a:t>
          </a:r>
        </a:p>
      </dgm:t>
    </dgm:pt>
    <dgm:pt modelId="{AAA2E222-58C6-4F7E-A9CF-8C36E39B5C0B}" type="parTrans" cxnId="{F3D2AAD1-23A4-4990-BB5C-3C5299EB1035}">
      <dgm:prSet/>
      <dgm:spPr/>
      <dgm:t>
        <a:bodyPr/>
        <a:lstStyle/>
        <a:p>
          <a:endParaRPr lang="en-US"/>
        </a:p>
      </dgm:t>
    </dgm:pt>
    <dgm:pt modelId="{C42208E5-F5E1-49E6-AF64-8BD920047FD4}" type="sibTrans" cxnId="{F3D2AAD1-23A4-4990-BB5C-3C5299EB1035}">
      <dgm:prSet/>
      <dgm:spPr/>
      <dgm:t>
        <a:bodyPr/>
        <a:lstStyle/>
        <a:p>
          <a:endParaRPr lang="en-US"/>
        </a:p>
      </dgm:t>
    </dgm:pt>
    <dgm:pt modelId="{5E7C2F6F-9262-4684-8544-CB648EDF550F}">
      <dgm:prSet/>
      <dgm:spPr/>
      <dgm:t>
        <a:bodyPr/>
        <a:lstStyle/>
        <a:p>
          <a:r>
            <a:rPr lang="en-US"/>
            <a:t>Placebo effects mimic those of drug used for conditioning (DA-agonist, BZD and BZD-antagonist, immunosuppressant)</a:t>
          </a:r>
        </a:p>
      </dgm:t>
    </dgm:pt>
    <dgm:pt modelId="{29471327-5F4C-496E-B7F0-69C35F065075}" type="parTrans" cxnId="{ACE656A5-B316-4352-856E-91B9132E4F0C}">
      <dgm:prSet/>
      <dgm:spPr/>
      <dgm:t>
        <a:bodyPr/>
        <a:lstStyle/>
        <a:p>
          <a:endParaRPr lang="en-US"/>
        </a:p>
      </dgm:t>
    </dgm:pt>
    <dgm:pt modelId="{72F44025-7FE2-4357-97DA-7EB196393F1B}" type="sibTrans" cxnId="{ACE656A5-B316-4352-856E-91B9132E4F0C}">
      <dgm:prSet/>
      <dgm:spPr/>
      <dgm:t>
        <a:bodyPr/>
        <a:lstStyle/>
        <a:p>
          <a:endParaRPr lang="en-US"/>
        </a:p>
      </dgm:t>
    </dgm:pt>
    <dgm:pt modelId="{F19DEDA9-994C-4CE4-8EFE-EF4F7279BD37}">
      <dgm:prSet/>
      <dgm:spPr/>
      <dgm:t>
        <a:bodyPr/>
        <a:lstStyle/>
        <a:p>
          <a:r>
            <a:rPr lang="en-US"/>
            <a:t>Social observation</a:t>
          </a:r>
        </a:p>
      </dgm:t>
    </dgm:pt>
    <dgm:pt modelId="{83F9D557-5930-421A-9B68-5A74BFA09397}" type="parTrans" cxnId="{0F35B9BC-B065-4B79-9901-54537907E330}">
      <dgm:prSet/>
      <dgm:spPr/>
      <dgm:t>
        <a:bodyPr/>
        <a:lstStyle/>
        <a:p>
          <a:endParaRPr lang="en-US"/>
        </a:p>
      </dgm:t>
    </dgm:pt>
    <dgm:pt modelId="{39E34B0E-24AC-434F-B062-771C536D08FD}" type="sibTrans" cxnId="{0F35B9BC-B065-4B79-9901-54537907E330}">
      <dgm:prSet/>
      <dgm:spPr/>
      <dgm:t>
        <a:bodyPr/>
        <a:lstStyle/>
        <a:p>
          <a:endParaRPr lang="en-US"/>
        </a:p>
      </dgm:t>
    </dgm:pt>
    <dgm:pt modelId="{69E857D1-64FD-45E1-A7DC-4B54F6B16638}">
      <dgm:prSet/>
      <dgm:spPr/>
      <dgm:t>
        <a:bodyPr/>
        <a:lstStyle/>
        <a:p>
          <a:r>
            <a:rPr lang="en-US"/>
            <a:t>Effects comparable to experiencing benefit directly</a:t>
          </a:r>
        </a:p>
      </dgm:t>
    </dgm:pt>
    <dgm:pt modelId="{A7CA6747-B27C-4753-B688-868B0FED67B6}" type="parTrans" cxnId="{CD9D1082-3F47-4335-AB68-B8E2CF55A6DD}">
      <dgm:prSet/>
      <dgm:spPr/>
      <dgm:t>
        <a:bodyPr/>
        <a:lstStyle/>
        <a:p>
          <a:endParaRPr lang="en-US"/>
        </a:p>
      </dgm:t>
    </dgm:pt>
    <dgm:pt modelId="{B4D41916-7FB9-47CD-8EA4-70C1501CA287}" type="sibTrans" cxnId="{CD9D1082-3F47-4335-AB68-B8E2CF55A6DD}">
      <dgm:prSet/>
      <dgm:spPr/>
      <dgm:t>
        <a:bodyPr/>
        <a:lstStyle/>
        <a:p>
          <a:endParaRPr lang="en-US"/>
        </a:p>
      </dgm:t>
    </dgm:pt>
    <dgm:pt modelId="{A13C252A-88B9-4534-96CA-25B49BDC4EE0}">
      <dgm:prSet/>
      <dgm:spPr/>
      <dgm:t>
        <a:bodyPr/>
        <a:lstStyle/>
        <a:p>
          <a:r>
            <a:rPr lang="en-US"/>
            <a:t>Interpersonal interactions</a:t>
          </a:r>
        </a:p>
      </dgm:t>
    </dgm:pt>
    <dgm:pt modelId="{30AD9DB8-ACB3-4ABF-8CCF-6ED198FE7AE1}" type="parTrans" cxnId="{C0574329-3233-4EB6-B65A-043ED601A339}">
      <dgm:prSet/>
      <dgm:spPr/>
      <dgm:t>
        <a:bodyPr/>
        <a:lstStyle/>
        <a:p>
          <a:endParaRPr lang="en-US"/>
        </a:p>
      </dgm:t>
    </dgm:pt>
    <dgm:pt modelId="{E852D92C-39BA-4FE3-8995-CF7AFE835A43}" type="sibTrans" cxnId="{C0574329-3233-4EB6-B65A-043ED601A339}">
      <dgm:prSet/>
      <dgm:spPr/>
      <dgm:t>
        <a:bodyPr/>
        <a:lstStyle/>
        <a:p>
          <a:endParaRPr lang="en-US"/>
        </a:p>
      </dgm:t>
    </dgm:pt>
    <dgm:pt modelId="{2E9A0B7F-F87F-0F44-84E8-A05C380819A1}" type="pres">
      <dgm:prSet presAssocID="{B97C9F91-9D07-47A0-A7D9-EBFACA7764CB}" presName="linear" presStyleCnt="0">
        <dgm:presLayoutVars>
          <dgm:dir/>
          <dgm:animLvl val="lvl"/>
          <dgm:resizeHandles val="exact"/>
        </dgm:presLayoutVars>
      </dgm:prSet>
      <dgm:spPr/>
    </dgm:pt>
    <dgm:pt modelId="{603BFB55-EF25-134C-8FD4-76B1A6574985}" type="pres">
      <dgm:prSet presAssocID="{0C7A004C-BD52-4A52-B76A-AF5F8713B967}" presName="parentLin" presStyleCnt="0"/>
      <dgm:spPr/>
    </dgm:pt>
    <dgm:pt modelId="{2A55D147-4EC9-5147-BC56-B8D3125FAC6A}" type="pres">
      <dgm:prSet presAssocID="{0C7A004C-BD52-4A52-B76A-AF5F8713B967}" presName="parentLeftMargin" presStyleLbl="node1" presStyleIdx="0" presStyleCnt="4"/>
      <dgm:spPr/>
    </dgm:pt>
    <dgm:pt modelId="{3DD5DC85-4706-CB46-BB64-26B36194FE49}" type="pres">
      <dgm:prSet presAssocID="{0C7A004C-BD52-4A52-B76A-AF5F8713B967}" presName="parentText" presStyleLbl="node1" presStyleIdx="0" presStyleCnt="4">
        <dgm:presLayoutVars>
          <dgm:chMax val="0"/>
          <dgm:bulletEnabled val="1"/>
        </dgm:presLayoutVars>
      </dgm:prSet>
      <dgm:spPr/>
    </dgm:pt>
    <dgm:pt modelId="{F0276479-B80C-1344-B76E-F7C374F2393F}" type="pres">
      <dgm:prSet presAssocID="{0C7A004C-BD52-4A52-B76A-AF5F8713B967}" presName="negativeSpace" presStyleCnt="0"/>
      <dgm:spPr/>
    </dgm:pt>
    <dgm:pt modelId="{84052096-C1D1-D649-99DB-8A3E42F557FE}" type="pres">
      <dgm:prSet presAssocID="{0C7A004C-BD52-4A52-B76A-AF5F8713B967}" presName="childText" presStyleLbl="conFgAcc1" presStyleIdx="0" presStyleCnt="4">
        <dgm:presLayoutVars>
          <dgm:bulletEnabled val="1"/>
        </dgm:presLayoutVars>
      </dgm:prSet>
      <dgm:spPr/>
    </dgm:pt>
    <dgm:pt modelId="{CDD990ED-017E-D34D-91C1-06587FFD4AC1}" type="pres">
      <dgm:prSet presAssocID="{0B83903D-B94E-41C6-8500-6DB5350903EA}" presName="spaceBetweenRectangles" presStyleCnt="0"/>
      <dgm:spPr/>
    </dgm:pt>
    <dgm:pt modelId="{0B60F5B3-B589-2740-BC72-A839FFDA1E15}" type="pres">
      <dgm:prSet presAssocID="{C07A0FF8-A739-468F-957A-46B77E78A07D}" presName="parentLin" presStyleCnt="0"/>
      <dgm:spPr/>
    </dgm:pt>
    <dgm:pt modelId="{64964679-73E4-B048-B921-70E3C597EC29}" type="pres">
      <dgm:prSet presAssocID="{C07A0FF8-A739-468F-957A-46B77E78A07D}" presName="parentLeftMargin" presStyleLbl="node1" presStyleIdx="0" presStyleCnt="4"/>
      <dgm:spPr/>
    </dgm:pt>
    <dgm:pt modelId="{CBFC94C3-6CB1-6A40-9F52-D8FCD6F9B6CF}" type="pres">
      <dgm:prSet presAssocID="{C07A0FF8-A739-468F-957A-46B77E78A07D}" presName="parentText" presStyleLbl="node1" presStyleIdx="1" presStyleCnt="4">
        <dgm:presLayoutVars>
          <dgm:chMax val="0"/>
          <dgm:bulletEnabled val="1"/>
        </dgm:presLayoutVars>
      </dgm:prSet>
      <dgm:spPr/>
    </dgm:pt>
    <dgm:pt modelId="{A81917C9-C1AD-5146-92D6-9E78E947807F}" type="pres">
      <dgm:prSet presAssocID="{C07A0FF8-A739-468F-957A-46B77E78A07D}" presName="negativeSpace" presStyleCnt="0"/>
      <dgm:spPr/>
    </dgm:pt>
    <dgm:pt modelId="{77D530A7-2155-A044-BD13-146C3172569D}" type="pres">
      <dgm:prSet presAssocID="{C07A0FF8-A739-468F-957A-46B77E78A07D}" presName="childText" presStyleLbl="conFgAcc1" presStyleIdx="1" presStyleCnt="4">
        <dgm:presLayoutVars>
          <dgm:bulletEnabled val="1"/>
        </dgm:presLayoutVars>
      </dgm:prSet>
      <dgm:spPr/>
    </dgm:pt>
    <dgm:pt modelId="{004BDBBE-D145-8443-AF60-12397920878A}" type="pres">
      <dgm:prSet presAssocID="{E38ACBEB-7AAA-4457-B0B3-028651F4890F}" presName="spaceBetweenRectangles" presStyleCnt="0"/>
      <dgm:spPr/>
    </dgm:pt>
    <dgm:pt modelId="{C735B002-72EA-1E48-80B2-FC392C1838AD}" type="pres">
      <dgm:prSet presAssocID="{F19DEDA9-994C-4CE4-8EFE-EF4F7279BD37}" presName="parentLin" presStyleCnt="0"/>
      <dgm:spPr/>
    </dgm:pt>
    <dgm:pt modelId="{F1448547-C3E2-8C48-80D0-3089E980A390}" type="pres">
      <dgm:prSet presAssocID="{F19DEDA9-994C-4CE4-8EFE-EF4F7279BD37}" presName="parentLeftMargin" presStyleLbl="node1" presStyleIdx="1" presStyleCnt="4"/>
      <dgm:spPr/>
    </dgm:pt>
    <dgm:pt modelId="{98C346F8-BDC9-9E47-8439-6082BE06CD28}" type="pres">
      <dgm:prSet presAssocID="{F19DEDA9-994C-4CE4-8EFE-EF4F7279BD37}" presName="parentText" presStyleLbl="node1" presStyleIdx="2" presStyleCnt="4">
        <dgm:presLayoutVars>
          <dgm:chMax val="0"/>
          <dgm:bulletEnabled val="1"/>
        </dgm:presLayoutVars>
      </dgm:prSet>
      <dgm:spPr/>
    </dgm:pt>
    <dgm:pt modelId="{8BC462AD-D277-0A44-9334-D4A051034B8D}" type="pres">
      <dgm:prSet presAssocID="{F19DEDA9-994C-4CE4-8EFE-EF4F7279BD37}" presName="negativeSpace" presStyleCnt="0"/>
      <dgm:spPr/>
    </dgm:pt>
    <dgm:pt modelId="{1CA9AAE5-4F01-5847-8BDC-40D4182735C7}" type="pres">
      <dgm:prSet presAssocID="{F19DEDA9-994C-4CE4-8EFE-EF4F7279BD37}" presName="childText" presStyleLbl="conFgAcc1" presStyleIdx="2" presStyleCnt="4">
        <dgm:presLayoutVars>
          <dgm:bulletEnabled val="1"/>
        </dgm:presLayoutVars>
      </dgm:prSet>
      <dgm:spPr/>
    </dgm:pt>
    <dgm:pt modelId="{7EBFFA59-9119-C848-9966-B4BC76AF1609}" type="pres">
      <dgm:prSet presAssocID="{39E34B0E-24AC-434F-B062-771C536D08FD}" presName="spaceBetweenRectangles" presStyleCnt="0"/>
      <dgm:spPr/>
    </dgm:pt>
    <dgm:pt modelId="{E2DA6965-1374-F141-BB97-D9F12AAD54A5}" type="pres">
      <dgm:prSet presAssocID="{A13C252A-88B9-4534-96CA-25B49BDC4EE0}" presName="parentLin" presStyleCnt="0"/>
      <dgm:spPr/>
    </dgm:pt>
    <dgm:pt modelId="{63E3690B-F29D-9144-A03F-2D3CA8F68AD9}" type="pres">
      <dgm:prSet presAssocID="{A13C252A-88B9-4534-96CA-25B49BDC4EE0}" presName="parentLeftMargin" presStyleLbl="node1" presStyleIdx="2" presStyleCnt="4"/>
      <dgm:spPr/>
    </dgm:pt>
    <dgm:pt modelId="{149C3F52-5CE7-E646-B329-38CF3C3C77C7}" type="pres">
      <dgm:prSet presAssocID="{A13C252A-88B9-4534-96CA-25B49BDC4EE0}" presName="parentText" presStyleLbl="node1" presStyleIdx="3" presStyleCnt="4">
        <dgm:presLayoutVars>
          <dgm:chMax val="0"/>
          <dgm:bulletEnabled val="1"/>
        </dgm:presLayoutVars>
      </dgm:prSet>
      <dgm:spPr/>
    </dgm:pt>
    <dgm:pt modelId="{D05CB822-1621-7640-BFBE-2ED47F083160}" type="pres">
      <dgm:prSet presAssocID="{A13C252A-88B9-4534-96CA-25B49BDC4EE0}" presName="negativeSpace" presStyleCnt="0"/>
      <dgm:spPr/>
    </dgm:pt>
    <dgm:pt modelId="{BE06B6B8-60C8-1043-B9FB-C33D11410644}" type="pres">
      <dgm:prSet presAssocID="{A13C252A-88B9-4534-96CA-25B49BDC4EE0}" presName="childText" presStyleLbl="conFgAcc1" presStyleIdx="3" presStyleCnt="4">
        <dgm:presLayoutVars>
          <dgm:bulletEnabled val="1"/>
        </dgm:presLayoutVars>
      </dgm:prSet>
      <dgm:spPr/>
    </dgm:pt>
  </dgm:ptLst>
  <dgm:cxnLst>
    <dgm:cxn modelId="{2BF58F11-2D5A-444E-A295-AB843007BF3E}" type="presOf" srcId="{C07A0FF8-A739-468F-957A-46B77E78A07D}" destId="{64964679-73E4-B048-B921-70E3C597EC29}" srcOrd="0" destOrd="0" presId="urn:microsoft.com/office/officeart/2005/8/layout/list1"/>
    <dgm:cxn modelId="{9947921A-E9DC-DB42-A9A9-D83E6DA2F2FE}" type="presOf" srcId="{C07A0FF8-A739-468F-957A-46B77E78A07D}" destId="{CBFC94C3-6CB1-6A40-9F52-D8FCD6F9B6CF}" srcOrd="1" destOrd="0" presId="urn:microsoft.com/office/officeart/2005/8/layout/list1"/>
    <dgm:cxn modelId="{C0574329-3233-4EB6-B65A-043ED601A339}" srcId="{B97C9F91-9D07-47A0-A7D9-EBFACA7764CB}" destId="{A13C252A-88B9-4534-96CA-25B49BDC4EE0}" srcOrd="3" destOrd="0" parTransId="{30AD9DB8-ACB3-4ABF-8CCF-6ED198FE7AE1}" sibTransId="{E852D92C-39BA-4FE3-8995-CF7AFE835A43}"/>
    <dgm:cxn modelId="{E05CBF31-19E2-0B48-9946-60FF250259EA}" type="presOf" srcId="{0C7A004C-BD52-4A52-B76A-AF5F8713B967}" destId="{2A55D147-4EC9-5147-BC56-B8D3125FAC6A}" srcOrd="0" destOrd="0" presId="urn:microsoft.com/office/officeart/2005/8/layout/list1"/>
    <dgm:cxn modelId="{ACA95740-7D08-5F4A-A2F9-3BACCC5FA5EF}" type="presOf" srcId="{0C7A004C-BD52-4A52-B76A-AF5F8713B967}" destId="{3DD5DC85-4706-CB46-BB64-26B36194FE49}" srcOrd="1" destOrd="0" presId="urn:microsoft.com/office/officeart/2005/8/layout/list1"/>
    <dgm:cxn modelId="{35B1F84E-A005-41C9-8756-25B0DC23380A}" srcId="{B97C9F91-9D07-47A0-A7D9-EBFACA7764CB}" destId="{C07A0FF8-A739-468F-957A-46B77E78A07D}" srcOrd="1" destOrd="0" parTransId="{F6FA84FB-2D63-45B0-A3E6-5A20CD614D21}" sibTransId="{E38ACBEB-7AAA-4457-B0B3-028651F4890F}"/>
    <dgm:cxn modelId="{04C03651-D28B-6648-8605-FD53941CCE59}" type="presOf" srcId="{B97C9F91-9D07-47A0-A7D9-EBFACA7764CB}" destId="{2E9A0B7F-F87F-0F44-84E8-A05C380819A1}" srcOrd="0" destOrd="0" presId="urn:microsoft.com/office/officeart/2005/8/layout/list1"/>
    <dgm:cxn modelId="{B2E07858-896B-D342-AE5F-8DD143609143}" type="presOf" srcId="{A13C252A-88B9-4534-96CA-25B49BDC4EE0}" destId="{149C3F52-5CE7-E646-B329-38CF3C3C77C7}" srcOrd="1" destOrd="0" presId="urn:microsoft.com/office/officeart/2005/8/layout/list1"/>
    <dgm:cxn modelId="{F913436B-94BB-4A41-97B5-27E7C3B27126}" type="presOf" srcId="{2F08FEFF-98E0-4033-876B-A816908FD575}" destId="{77D530A7-2155-A044-BD13-146C3172569D}" srcOrd="0" destOrd="0" presId="urn:microsoft.com/office/officeart/2005/8/layout/list1"/>
    <dgm:cxn modelId="{819F926E-B215-4438-B068-A8740A9AE5C0}" srcId="{B97C9F91-9D07-47A0-A7D9-EBFACA7764CB}" destId="{0C7A004C-BD52-4A52-B76A-AF5F8713B967}" srcOrd="0" destOrd="0" parTransId="{1C7059F9-C7B0-40F0-819D-47FD65183F9E}" sibTransId="{0B83903D-B94E-41C6-8500-6DB5350903EA}"/>
    <dgm:cxn modelId="{E84AC67A-D86E-EE46-8992-35DE198CE1FE}" type="presOf" srcId="{5E7C2F6F-9262-4684-8544-CB648EDF550F}" destId="{77D530A7-2155-A044-BD13-146C3172569D}" srcOrd="0" destOrd="1" presId="urn:microsoft.com/office/officeart/2005/8/layout/list1"/>
    <dgm:cxn modelId="{CD9D1082-3F47-4335-AB68-B8E2CF55A6DD}" srcId="{F19DEDA9-994C-4CE4-8EFE-EF4F7279BD37}" destId="{69E857D1-64FD-45E1-A7DC-4B54F6B16638}" srcOrd="0" destOrd="0" parTransId="{A7CA6747-B27C-4753-B688-868B0FED67B6}" sibTransId="{B4D41916-7FB9-47CD-8EA4-70C1501CA287}"/>
    <dgm:cxn modelId="{23BE9782-94E4-884E-91C8-DCCE2DD00702}" type="presOf" srcId="{F19DEDA9-994C-4CE4-8EFE-EF4F7279BD37}" destId="{98C346F8-BDC9-9E47-8439-6082BE06CD28}" srcOrd="1" destOrd="0" presId="urn:microsoft.com/office/officeart/2005/8/layout/list1"/>
    <dgm:cxn modelId="{7DB67C92-A0D2-F745-9E0C-E21F6DB494FC}" type="presOf" srcId="{F19DEDA9-994C-4CE4-8EFE-EF4F7279BD37}" destId="{F1448547-C3E2-8C48-80D0-3089E980A390}" srcOrd="0" destOrd="0" presId="urn:microsoft.com/office/officeart/2005/8/layout/list1"/>
    <dgm:cxn modelId="{ACE656A5-B316-4352-856E-91B9132E4F0C}" srcId="{C07A0FF8-A739-468F-957A-46B77E78A07D}" destId="{5E7C2F6F-9262-4684-8544-CB648EDF550F}" srcOrd="1" destOrd="0" parTransId="{29471327-5F4C-496E-B7F0-69C35F065075}" sibTransId="{72F44025-7FE2-4357-97DA-7EB196393F1B}"/>
    <dgm:cxn modelId="{B8F6D1AC-C384-774F-A38F-3E8F2908F291}" type="presOf" srcId="{3A5E883A-297F-4661-82F8-985FF41B2A07}" destId="{84052096-C1D1-D649-99DB-8A3E42F557FE}" srcOrd="0" destOrd="1" presId="urn:microsoft.com/office/officeart/2005/8/layout/list1"/>
    <dgm:cxn modelId="{0F35B9BC-B065-4B79-9901-54537907E330}" srcId="{B97C9F91-9D07-47A0-A7D9-EBFACA7764CB}" destId="{F19DEDA9-994C-4CE4-8EFE-EF4F7279BD37}" srcOrd="2" destOrd="0" parTransId="{83F9D557-5930-421A-9B68-5A74BFA09397}" sibTransId="{39E34B0E-24AC-434F-B062-771C536D08FD}"/>
    <dgm:cxn modelId="{4D2D85C5-4C53-8647-A8A7-E9B7AB0813B7}" type="presOf" srcId="{677EB563-FC76-45D1-A4BC-9ED12E803165}" destId="{84052096-C1D1-D649-99DB-8A3E42F557FE}" srcOrd="0" destOrd="0" presId="urn:microsoft.com/office/officeart/2005/8/layout/list1"/>
    <dgm:cxn modelId="{F3D2AAD1-23A4-4990-BB5C-3C5299EB1035}" srcId="{C07A0FF8-A739-468F-957A-46B77E78A07D}" destId="{2F08FEFF-98E0-4033-876B-A816908FD575}" srcOrd="0" destOrd="0" parTransId="{AAA2E222-58C6-4F7E-A9CF-8C36E39B5C0B}" sibTransId="{C42208E5-F5E1-49E6-AF64-8BD920047FD4}"/>
    <dgm:cxn modelId="{4FFAC3DE-096E-8A42-9567-C9F1F5504BA8}" type="presOf" srcId="{A13C252A-88B9-4534-96CA-25B49BDC4EE0}" destId="{63E3690B-F29D-9144-A03F-2D3CA8F68AD9}" srcOrd="0" destOrd="0" presId="urn:microsoft.com/office/officeart/2005/8/layout/list1"/>
    <dgm:cxn modelId="{E4388AE9-84C1-4DFD-9813-919DC56FAD5F}" srcId="{677EB563-FC76-45D1-A4BC-9ED12E803165}" destId="{3A5E883A-297F-4661-82F8-985FF41B2A07}" srcOrd="0" destOrd="0" parTransId="{E42B260A-BDE1-46BC-99BB-836CD7DCEC69}" sibTransId="{52B9784B-9FA8-46ED-9EC3-ACE26FD89956}"/>
    <dgm:cxn modelId="{0CAE40EE-9ED2-C34E-B5D3-6865A353DC91}" type="presOf" srcId="{69E857D1-64FD-45E1-A7DC-4B54F6B16638}" destId="{1CA9AAE5-4F01-5847-8BDC-40D4182735C7}" srcOrd="0" destOrd="0" presId="urn:microsoft.com/office/officeart/2005/8/layout/list1"/>
    <dgm:cxn modelId="{295E86F2-E4C3-4C13-A525-5A99C8AD54A1}" srcId="{0C7A004C-BD52-4A52-B76A-AF5F8713B967}" destId="{677EB563-FC76-45D1-A4BC-9ED12E803165}" srcOrd="0" destOrd="0" parTransId="{679C21CD-4968-42C6-892E-7BD577820641}" sibTransId="{4E137A0D-C6AC-48AF-97F3-A0BF5143A2CF}"/>
    <dgm:cxn modelId="{344A64BF-FEB7-7246-816A-D87D35E792CB}" type="presParOf" srcId="{2E9A0B7F-F87F-0F44-84E8-A05C380819A1}" destId="{603BFB55-EF25-134C-8FD4-76B1A6574985}" srcOrd="0" destOrd="0" presId="urn:microsoft.com/office/officeart/2005/8/layout/list1"/>
    <dgm:cxn modelId="{6A8484D0-7AA2-144B-998E-3D51B1D28F52}" type="presParOf" srcId="{603BFB55-EF25-134C-8FD4-76B1A6574985}" destId="{2A55D147-4EC9-5147-BC56-B8D3125FAC6A}" srcOrd="0" destOrd="0" presId="urn:microsoft.com/office/officeart/2005/8/layout/list1"/>
    <dgm:cxn modelId="{1BAA5C9B-66C6-E74C-86B1-BF29255F091A}" type="presParOf" srcId="{603BFB55-EF25-134C-8FD4-76B1A6574985}" destId="{3DD5DC85-4706-CB46-BB64-26B36194FE49}" srcOrd="1" destOrd="0" presId="urn:microsoft.com/office/officeart/2005/8/layout/list1"/>
    <dgm:cxn modelId="{AE87A345-89A8-A847-B799-7294B8DD113C}" type="presParOf" srcId="{2E9A0B7F-F87F-0F44-84E8-A05C380819A1}" destId="{F0276479-B80C-1344-B76E-F7C374F2393F}" srcOrd="1" destOrd="0" presId="urn:microsoft.com/office/officeart/2005/8/layout/list1"/>
    <dgm:cxn modelId="{955791FC-1F31-B447-9659-863AE4512308}" type="presParOf" srcId="{2E9A0B7F-F87F-0F44-84E8-A05C380819A1}" destId="{84052096-C1D1-D649-99DB-8A3E42F557FE}" srcOrd="2" destOrd="0" presId="urn:microsoft.com/office/officeart/2005/8/layout/list1"/>
    <dgm:cxn modelId="{7065633D-5CF0-114C-BBE3-F0C9CD272B0A}" type="presParOf" srcId="{2E9A0B7F-F87F-0F44-84E8-A05C380819A1}" destId="{CDD990ED-017E-D34D-91C1-06587FFD4AC1}" srcOrd="3" destOrd="0" presId="urn:microsoft.com/office/officeart/2005/8/layout/list1"/>
    <dgm:cxn modelId="{6922BD7B-64E1-3D49-B60C-7AF0A0DDFB3C}" type="presParOf" srcId="{2E9A0B7F-F87F-0F44-84E8-A05C380819A1}" destId="{0B60F5B3-B589-2740-BC72-A839FFDA1E15}" srcOrd="4" destOrd="0" presId="urn:microsoft.com/office/officeart/2005/8/layout/list1"/>
    <dgm:cxn modelId="{59C360E9-27FD-7A48-9184-1625D2A138DE}" type="presParOf" srcId="{0B60F5B3-B589-2740-BC72-A839FFDA1E15}" destId="{64964679-73E4-B048-B921-70E3C597EC29}" srcOrd="0" destOrd="0" presId="urn:microsoft.com/office/officeart/2005/8/layout/list1"/>
    <dgm:cxn modelId="{EAC9CF9F-1731-CC45-8606-B0637FFA2CE1}" type="presParOf" srcId="{0B60F5B3-B589-2740-BC72-A839FFDA1E15}" destId="{CBFC94C3-6CB1-6A40-9F52-D8FCD6F9B6CF}" srcOrd="1" destOrd="0" presId="urn:microsoft.com/office/officeart/2005/8/layout/list1"/>
    <dgm:cxn modelId="{386A2AB0-39C9-A543-9CC0-3277AB4FF834}" type="presParOf" srcId="{2E9A0B7F-F87F-0F44-84E8-A05C380819A1}" destId="{A81917C9-C1AD-5146-92D6-9E78E947807F}" srcOrd="5" destOrd="0" presId="urn:microsoft.com/office/officeart/2005/8/layout/list1"/>
    <dgm:cxn modelId="{4B2B7A04-D846-4F4A-8443-2A4E39D72C4E}" type="presParOf" srcId="{2E9A0B7F-F87F-0F44-84E8-A05C380819A1}" destId="{77D530A7-2155-A044-BD13-146C3172569D}" srcOrd="6" destOrd="0" presId="urn:microsoft.com/office/officeart/2005/8/layout/list1"/>
    <dgm:cxn modelId="{7A362541-EAB9-2D4C-A071-1F298C1DF338}" type="presParOf" srcId="{2E9A0B7F-F87F-0F44-84E8-A05C380819A1}" destId="{004BDBBE-D145-8443-AF60-12397920878A}" srcOrd="7" destOrd="0" presId="urn:microsoft.com/office/officeart/2005/8/layout/list1"/>
    <dgm:cxn modelId="{A6327BA5-A8AA-864D-8438-BC6DF9D54C67}" type="presParOf" srcId="{2E9A0B7F-F87F-0F44-84E8-A05C380819A1}" destId="{C735B002-72EA-1E48-80B2-FC392C1838AD}" srcOrd="8" destOrd="0" presId="urn:microsoft.com/office/officeart/2005/8/layout/list1"/>
    <dgm:cxn modelId="{A2F9D890-F4CA-B64D-A539-58FECB5D96D9}" type="presParOf" srcId="{C735B002-72EA-1E48-80B2-FC392C1838AD}" destId="{F1448547-C3E2-8C48-80D0-3089E980A390}" srcOrd="0" destOrd="0" presId="urn:microsoft.com/office/officeart/2005/8/layout/list1"/>
    <dgm:cxn modelId="{B3961E43-1537-904A-A6F6-34DBF437319C}" type="presParOf" srcId="{C735B002-72EA-1E48-80B2-FC392C1838AD}" destId="{98C346F8-BDC9-9E47-8439-6082BE06CD28}" srcOrd="1" destOrd="0" presId="urn:microsoft.com/office/officeart/2005/8/layout/list1"/>
    <dgm:cxn modelId="{E19C163B-2D13-2B4E-82A7-13643DDCAA8C}" type="presParOf" srcId="{2E9A0B7F-F87F-0F44-84E8-A05C380819A1}" destId="{8BC462AD-D277-0A44-9334-D4A051034B8D}" srcOrd="9" destOrd="0" presId="urn:microsoft.com/office/officeart/2005/8/layout/list1"/>
    <dgm:cxn modelId="{714CDB4B-FE5B-AE45-951D-876DA11CF09C}" type="presParOf" srcId="{2E9A0B7F-F87F-0F44-84E8-A05C380819A1}" destId="{1CA9AAE5-4F01-5847-8BDC-40D4182735C7}" srcOrd="10" destOrd="0" presId="urn:microsoft.com/office/officeart/2005/8/layout/list1"/>
    <dgm:cxn modelId="{017334E1-1CB9-2541-B4BF-1CCEA9B6E3CB}" type="presParOf" srcId="{2E9A0B7F-F87F-0F44-84E8-A05C380819A1}" destId="{7EBFFA59-9119-C848-9966-B4BC76AF1609}" srcOrd="11" destOrd="0" presId="urn:microsoft.com/office/officeart/2005/8/layout/list1"/>
    <dgm:cxn modelId="{C99143FE-4D12-B347-90E3-27ABA175EA05}" type="presParOf" srcId="{2E9A0B7F-F87F-0F44-84E8-A05C380819A1}" destId="{E2DA6965-1374-F141-BB97-D9F12AAD54A5}" srcOrd="12" destOrd="0" presId="urn:microsoft.com/office/officeart/2005/8/layout/list1"/>
    <dgm:cxn modelId="{C2A7D09A-D880-5C47-8BBC-B4E1BBBC7DFC}" type="presParOf" srcId="{E2DA6965-1374-F141-BB97-D9F12AAD54A5}" destId="{63E3690B-F29D-9144-A03F-2D3CA8F68AD9}" srcOrd="0" destOrd="0" presId="urn:microsoft.com/office/officeart/2005/8/layout/list1"/>
    <dgm:cxn modelId="{7E1ED83A-B625-CF4A-ACC1-35E8628A83BD}" type="presParOf" srcId="{E2DA6965-1374-F141-BB97-D9F12AAD54A5}" destId="{149C3F52-5CE7-E646-B329-38CF3C3C77C7}" srcOrd="1" destOrd="0" presId="urn:microsoft.com/office/officeart/2005/8/layout/list1"/>
    <dgm:cxn modelId="{19C4DA43-1579-B94E-8B5B-BD3AFAE0ECB6}" type="presParOf" srcId="{2E9A0B7F-F87F-0F44-84E8-A05C380819A1}" destId="{D05CB822-1621-7640-BFBE-2ED47F083160}" srcOrd="13" destOrd="0" presId="urn:microsoft.com/office/officeart/2005/8/layout/list1"/>
    <dgm:cxn modelId="{952A16DA-C3FA-414A-B199-3B210C6F90FD}" type="presParOf" srcId="{2E9A0B7F-F87F-0F44-84E8-A05C380819A1}" destId="{BE06B6B8-60C8-1043-B9FB-C33D1141064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676B6-7569-461F-A46B-30CC74E4AB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E7C30B8-23A1-40C7-A40E-6B5AA3AAAC8C}">
      <dgm:prSet/>
      <dgm:spPr/>
      <dgm:t>
        <a:bodyPr/>
        <a:lstStyle/>
        <a:p>
          <a:r>
            <a:rPr lang="en-US"/>
            <a:t>Some have found that placebos lose their power when patients are aware of the placebo (Klinger, 2017)</a:t>
          </a:r>
        </a:p>
      </dgm:t>
    </dgm:pt>
    <dgm:pt modelId="{9994EA3D-AA37-4E1A-A95B-4E246FE5F27C}" type="parTrans" cxnId="{558BDADE-2D24-45CA-A218-A3C3C7AFFE8B}">
      <dgm:prSet/>
      <dgm:spPr/>
      <dgm:t>
        <a:bodyPr/>
        <a:lstStyle/>
        <a:p>
          <a:endParaRPr lang="en-US"/>
        </a:p>
      </dgm:t>
    </dgm:pt>
    <dgm:pt modelId="{DB8E7689-A41C-4B8E-829E-2FCB98FB4B2E}" type="sibTrans" cxnId="{558BDADE-2D24-45CA-A218-A3C3C7AFFE8B}">
      <dgm:prSet/>
      <dgm:spPr/>
      <dgm:t>
        <a:bodyPr/>
        <a:lstStyle/>
        <a:p>
          <a:endParaRPr lang="en-US"/>
        </a:p>
      </dgm:t>
    </dgm:pt>
    <dgm:pt modelId="{A89D376B-E9D3-4E5D-BB81-CFC215A425B1}">
      <dgm:prSet/>
      <dgm:spPr/>
      <dgm:t>
        <a:bodyPr/>
        <a:lstStyle/>
        <a:p>
          <a:r>
            <a:rPr lang="en-US"/>
            <a:t>Many others have found that placebo is effective even when patients are fully aware of it</a:t>
          </a:r>
        </a:p>
      </dgm:t>
    </dgm:pt>
    <dgm:pt modelId="{1D1D2BA1-5F81-4184-BF0A-6CF0F255FDD4}" type="parTrans" cxnId="{03164E94-BC5A-414A-B573-558F7406186F}">
      <dgm:prSet/>
      <dgm:spPr/>
      <dgm:t>
        <a:bodyPr/>
        <a:lstStyle/>
        <a:p>
          <a:endParaRPr lang="en-US"/>
        </a:p>
      </dgm:t>
    </dgm:pt>
    <dgm:pt modelId="{8A69E82C-B518-4101-93F4-D163175D0E89}" type="sibTrans" cxnId="{03164E94-BC5A-414A-B573-558F7406186F}">
      <dgm:prSet/>
      <dgm:spPr/>
      <dgm:t>
        <a:bodyPr/>
        <a:lstStyle/>
        <a:p>
          <a:endParaRPr lang="en-US"/>
        </a:p>
      </dgm:t>
    </dgm:pt>
    <dgm:pt modelId="{2C7093E5-FB91-436D-B3E5-ACAE4E3699FE}">
      <dgm:prSet/>
      <dgm:spPr/>
      <dgm:t>
        <a:bodyPr/>
        <a:lstStyle/>
        <a:p>
          <a:r>
            <a:rPr lang="en-US"/>
            <a:t>Carvalho et al (2016) provided patients with chronic low back pain pills for 3 weeks openly as placebos</a:t>
          </a:r>
        </a:p>
      </dgm:t>
    </dgm:pt>
    <dgm:pt modelId="{6F1F2A84-19DE-4544-AF73-B9C307450127}" type="parTrans" cxnId="{8B108F16-3068-4FB7-B422-B88E24490ADC}">
      <dgm:prSet/>
      <dgm:spPr/>
      <dgm:t>
        <a:bodyPr/>
        <a:lstStyle/>
        <a:p>
          <a:endParaRPr lang="en-US"/>
        </a:p>
      </dgm:t>
    </dgm:pt>
    <dgm:pt modelId="{43B17F12-8EC3-4184-8F78-93A4C9508F75}" type="sibTrans" cxnId="{8B108F16-3068-4FB7-B422-B88E24490ADC}">
      <dgm:prSet/>
      <dgm:spPr/>
      <dgm:t>
        <a:bodyPr/>
        <a:lstStyle/>
        <a:p>
          <a:endParaRPr lang="en-US"/>
        </a:p>
      </dgm:t>
    </dgm:pt>
    <dgm:pt modelId="{70F3E2B5-FF37-4533-918A-DD66A528B682}">
      <dgm:prSet/>
      <dgm:spPr/>
      <dgm:t>
        <a:bodyPr/>
        <a:lstStyle/>
        <a:p>
          <a:r>
            <a:rPr lang="en-US"/>
            <a:t>Patients were educated about benefits of placebo</a:t>
          </a:r>
        </a:p>
      </dgm:t>
    </dgm:pt>
    <dgm:pt modelId="{CA776473-FE41-40C9-B76A-057AE39FBA2E}" type="parTrans" cxnId="{0BA97E1A-6D89-4A39-8313-43488FA2A946}">
      <dgm:prSet/>
      <dgm:spPr/>
      <dgm:t>
        <a:bodyPr/>
        <a:lstStyle/>
        <a:p>
          <a:endParaRPr lang="en-US"/>
        </a:p>
      </dgm:t>
    </dgm:pt>
    <dgm:pt modelId="{3ABDA423-C09E-4E04-9E28-FBF6707F13C9}" type="sibTrans" cxnId="{0BA97E1A-6D89-4A39-8313-43488FA2A946}">
      <dgm:prSet/>
      <dgm:spPr/>
      <dgm:t>
        <a:bodyPr/>
        <a:lstStyle/>
        <a:p>
          <a:endParaRPr lang="en-US"/>
        </a:p>
      </dgm:t>
    </dgm:pt>
    <dgm:pt modelId="{1E50B6D5-B225-4086-8523-D5F609830B0C}">
      <dgm:prSet/>
      <dgm:spPr/>
      <dgm:t>
        <a:bodyPr/>
        <a:lstStyle/>
        <a:p>
          <a:r>
            <a:rPr lang="en-US"/>
            <a:t>Explanation of rationale to patients may be critical to the efficacy of open-label placebo (Locher, 2017)</a:t>
          </a:r>
        </a:p>
      </dgm:t>
    </dgm:pt>
    <dgm:pt modelId="{AEC4CC88-898B-4E39-AFE1-8AF2974B9D3E}" type="parTrans" cxnId="{464ED11D-DD29-4059-82E1-6533DC875314}">
      <dgm:prSet/>
      <dgm:spPr/>
      <dgm:t>
        <a:bodyPr/>
        <a:lstStyle/>
        <a:p>
          <a:endParaRPr lang="en-US"/>
        </a:p>
      </dgm:t>
    </dgm:pt>
    <dgm:pt modelId="{DFB7A979-99BC-429D-A6FC-8770E680BBBD}" type="sibTrans" cxnId="{464ED11D-DD29-4059-82E1-6533DC875314}">
      <dgm:prSet/>
      <dgm:spPr/>
      <dgm:t>
        <a:bodyPr/>
        <a:lstStyle/>
        <a:p>
          <a:endParaRPr lang="en-US"/>
        </a:p>
      </dgm:t>
    </dgm:pt>
    <dgm:pt modelId="{89473566-D576-47D2-9312-9540CDDE42DB}">
      <dgm:prSet/>
      <dgm:spPr/>
      <dgm:t>
        <a:bodyPr/>
        <a:lstStyle/>
        <a:p>
          <a:r>
            <a:rPr lang="en-US"/>
            <a:t>Placebo-treated patients experienced 30% improvement in pain and disability after 3 weeks</a:t>
          </a:r>
        </a:p>
      </dgm:t>
    </dgm:pt>
    <dgm:pt modelId="{E68B45C5-4481-4757-A616-A9FCA220A2BC}" type="parTrans" cxnId="{D2EB05C0-089E-4116-AC59-D1963BAC114E}">
      <dgm:prSet/>
      <dgm:spPr/>
      <dgm:t>
        <a:bodyPr/>
        <a:lstStyle/>
        <a:p>
          <a:endParaRPr lang="en-US"/>
        </a:p>
      </dgm:t>
    </dgm:pt>
    <dgm:pt modelId="{98B48CD5-D272-462D-ABCB-990CD52E0C03}" type="sibTrans" cxnId="{D2EB05C0-089E-4116-AC59-D1963BAC114E}">
      <dgm:prSet/>
      <dgm:spPr/>
      <dgm:t>
        <a:bodyPr/>
        <a:lstStyle/>
        <a:p>
          <a:endParaRPr lang="en-US"/>
        </a:p>
      </dgm:t>
    </dgm:pt>
    <dgm:pt modelId="{BB6C4690-2F74-4E9F-8D67-7DBF880B9D48}">
      <dgm:prSet/>
      <dgm:spPr/>
      <dgm:t>
        <a:bodyPr/>
        <a:lstStyle/>
        <a:p>
          <a:r>
            <a:rPr lang="en-US"/>
            <a:t>Even those not initially treated with placebo experienced benefit in open-label cross-over</a:t>
          </a:r>
        </a:p>
      </dgm:t>
    </dgm:pt>
    <dgm:pt modelId="{CDAB4662-E47C-4E3C-A785-D653EDD89673}" type="parTrans" cxnId="{F2C705B5-3CC6-47F2-8DA7-9DB414BFB68E}">
      <dgm:prSet/>
      <dgm:spPr/>
      <dgm:t>
        <a:bodyPr/>
        <a:lstStyle/>
        <a:p>
          <a:endParaRPr lang="en-US"/>
        </a:p>
      </dgm:t>
    </dgm:pt>
    <dgm:pt modelId="{98E255AF-A8AE-4AF7-9B15-18D52C6E0C3E}" type="sibTrans" cxnId="{F2C705B5-3CC6-47F2-8DA7-9DB414BFB68E}">
      <dgm:prSet/>
      <dgm:spPr/>
      <dgm:t>
        <a:bodyPr/>
        <a:lstStyle/>
        <a:p>
          <a:endParaRPr lang="en-US"/>
        </a:p>
      </dgm:t>
    </dgm:pt>
    <dgm:pt modelId="{ADB15C75-60A8-224D-B45A-719C4CE4CB8F}" type="pres">
      <dgm:prSet presAssocID="{0A6676B6-7569-461F-A46B-30CC74E4AB4A}" presName="linear" presStyleCnt="0">
        <dgm:presLayoutVars>
          <dgm:animLvl val="lvl"/>
          <dgm:resizeHandles val="exact"/>
        </dgm:presLayoutVars>
      </dgm:prSet>
      <dgm:spPr/>
    </dgm:pt>
    <dgm:pt modelId="{49948E59-2A8C-F942-A10F-9FBEBB02396A}" type="pres">
      <dgm:prSet presAssocID="{0E7C30B8-23A1-40C7-A40E-6B5AA3AAAC8C}" presName="parentText" presStyleLbl="node1" presStyleIdx="0" presStyleCnt="2">
        <dgm:presLayoutVars>
          <dgm:chMax val="0"/>
          <dgm:bulletEnabled val="1"/>
        </dgm:presLayoutVars>
      </dgm:prSet>
      <dgm:spPr/>
    </dgm:pt>
    <dgm:pt modelId="{63238B5B-392C-F649-9F0F-3C5321F9659B}" type="pres">
      <dgm:prSet presAssocID="{DB8E7689-A41C-4B8E-829E-2FCB98FB4B2E}" presName="spacer" presStyleCnt="0"/>
      <dgm:spPr/>
    </dgm:pt>
    <dgm:pt modelId="{1E1E127C-6C30-724A-863F-9888082F0E32}" type="pres">
      <dgm:prSet presAssocID="{A89D376B-E9D3-4E5D-BB81-CFC215A425B1}" presName="parentText" presStyleLbl="node1" presStyleIdx="1" presStyleCnt="2">
        <dgm:presLayoutVars>
          <dgm:chMax val="0"/>
          <dgm:bulletEnabled val="1"/>
        </dgm:presLayoutVars>
      </dgm:prSet>
      <dgm:spPr/>
    </dgm:pt>
    <dgm:pt modelId="{1C8542D9-D74E-784E-BC37-1B098C6A9AAC}" type="pres">
      <dgm:prSet presAssocID="{A89D376B-E9D3-4E5D-BB81-CFC215A425B1}" presName="childText" presStyleLbl="revTx" presStyleIdx="0" presStyleCnt="1">
        <dgm:presLayoutVars>
          <dgm:bulletEnabled val="1"/>
        </dgm:presLayoutVars>
      </dgm:prSet>
      <dgm:spPr/>
    </dgm:pt>
  </dgm:ptLst>
  <dgm:cxnLst>
    <dgm:cxn modelId="{7FFC4214-2703-2044-9AF0-4BBB17CC688C}" type="presOf" srcId="{BB6C4690-2F74-4E9F-8D67-7DBF880B9D48}" destId="{1C8542D9-D74E-784E-BC37-1B098C6A9AAC}" srcOrd="0" destOrd="4" presId="urn:microsoft.com/office/officeart/2005/8/layout/vList2"/>
    <dgm:cxn modelId="{8B108F16-3068-4FB7-B422-B88E24490ADC}" srcId="{A89D376B-E9D3-4E5D-BB81-CFC215A425B1}" destId="{2C7093E5-FB91-436D-B3E5-ACAE4E3699FE}" srcOrd="0" destOrd="0" parTransId="{6F1F2A84-19DE-4544-AF73-B9C307450127}" sibTransId="{43B17F12-8EC3-4184-8F78-93A4C9508F75}"/>
    <dgm:cxn modelId="{0BA97E1A-6D89-4A39-8313-43488FA2A946}" srcId="{2C7093E5-FB91-436D-B3E5-ACAE4E3699FE}" destId="{70F3E2B5-FF37-4533-918A-DD66A528B682}" srcOrd="0" destOrd="0" parTransId="{CA776473-FE41-40C9-B76A-057AE39FBA2E}" sibTransId="{3ABDA423-C09E-4E04-9E28-FBF6707F13C9}"/>
    <dgm:cxn modelId="{464ED11D-DD29-4059-82E1-6533DC875314}" srcId="{70F3E2B5-FF37-4533-918A-DD66A528B682}" destId="{1E50B6D5-B225-4086-8523-D5F609830B0C}" srcOrd="0" destOrd="0" parTransId="{AEC4CC88-898B-4E39-AFE1-8AF2974B9D3E}" sibTransId="{DFB7A979-99BC-429D-A6FC-8770E680BBBD}"/>
    <dgm:cxn modelId="{CD06BD31-BDAA-8349-BDC5-D6BB8B6477D0}" type="presOf" srcId="{A89D376B-E9D3-4E5D-BB81-CFC215A425B1}" destId="{1E1E127C-6C30-724A-863F-9888082F0E32}" srcOrd="0" destOrd="0" presId="urn:microsoft.com/office/officeart/2005/8/layout/vList2"/>
    <dgm:cxn modelId="{D9A53234-62AE-7949-AC64-B1559E015DC6}" type="presOf" srcId="{1E50B6D5-B225-4086-8523-D5F609830B0C}" destId="{1C8542D9-D74E-784E-BC37-1B098C6A9AAC}" srcOrd="0" destOrd="2" presId="urn:microsoft.com/office/officeart/2005/8/layout/vList2"/>
    <dgm:cxn modelId="{5285AF3D-DC1F-3846-87DE-0F291DB11BAC}" type="presOf" srcId="{70F3E2B5-FF37-4533-918A-DD66A528B682}" destId="{1C8542D9-D74E-784E-BC37-1B098C6A9AAC}" srcOrd="0" destOrd="1" presId="urn:microsoft.com/office/officeart/2005/8/layout/vList2"/>
    <dgm:cxn modelId="{FEE13E65-C9D6-4440-A8EF-AC5D1E7F5F0F}" type="presOf" srcId="{0E7C30B8-23A1-40C7-A40E-6B5AA3AAAC8C}" destId="{49948E59-2A8C-F942-A10F-9FBEBB02396A}" srcOrd="0" destOrd="0" presId="urn:microsoft.com/office/officeart/2005/8/layout/vList2"/>
    <dgm:cxn modelId="{3B7AFD69-83A1-5F49-9D86-0AA238D709D8}" type="presOf" srcId="{2C7093E5-FB91-436D-B3E5-ACAE4E3699FE}" destId="{1C8542D9-D74E-784E-BC37-1B098C6A9AAC}" srcOrd="0" destOrd="0" presId="urn:microsoft.com/office/officeart/2005/8/layout/vList2"/>
    <dgm:cxn modelId="{03164E94-BC5A-414A-B573-558F7406186F}" srcId="{0A6676B6-7569-461F-A46B-30CC74E4AB4A}" destId="{A89D376B-E9D3-4E5D-BB81-CFC215A425B1}" srcOrd="1" destOrd="0" parTransId="{1D1D2BA1-5F81-4184-BF0A-6CF0F255FDD4}" sibTransId="{8A69E82C-B518-4101-93F4-D163175D0E89}"/>
    <dgm:cxn modelId="{417350A2-A9C6-3F41-9558-FB240E76370B}" type="presOf" srcId="{89473566-D576-47D2-9312-9540CDDE42DB}" destId="{1C8542D9-D74E-784E-BC37-1B098C6A9AAC}" srcOrd="0" destOrd="3" presId="urn:microsoft.com/office/officeart/2005/8/layout/vList2"/>
    <dgm:cxn modelId="{489560B2-23FE-E543-B735-6C6FAE841D22}" type="presOf" srcId="{0A6676B6-7569-461F-A46B-30CC74E4AB4A}" destId="{ADB15C75-60A8-224D-B45A-719C4CE4CB8F}" srcOrd="0" destOrd="0" presId="urn:microsoft.com/office/officeart/2005/8/layout/vList2"/>
    <dgm:cxn modelId="{F2C705B5-3CC6-47F2-8DA7-9DB414BFB68E}" srcId="{89473566-D576-47D2-9312-9540CDDE42DB}" destId="{BB6C4690-2F74-4E9F-8D67-7DBF880B9D48}" srcOrd="0" destOrd="0" parTransId="{CDAB4662-E47C-4E3C-A785-D653EDD89673}" sibTransId="{98E255AF-A8AE-4AF7-9B15-18D52C6E0C3E}"/>
    <dgm:cxn modelId="{D2EB05C0-089E-4116-AC59-D1963BAC114E}" srcId="{A89D376B-E9D3-4E5D-BB81-CFC215A425B1}" destId="{89473566-D576-47D2-9312-9540CDDE42DB}" srcOrd="1" destOrd="0" parTransId="{E68B45C5-4481-4757-A616-A9FCA220A2BC}" sibTransId="{98B48CD5-D272-462D-ABCB-990CD52E0C03}"/>
    <dgm:cxn modelId="{558BDADE-2D24-45CA-A218-A3C3C7AFFE8B}" srcId="{0A6676B6-7569-461F-A46B-30CC74E4AB4A}" destId="{0E7C30B8-23A1-40C7-A40E-6B5AA3AAAC8C}" srcOrd="0" destOrd="0" parTransId="{9994EA3D-AA37-4E1A-A95B-4E246FE5F27C}" sibTransId="{DB8E7689-A41C-4B8E-829E-2FCB98FB4B2E}"/>
    <dgm:cxn modelId="{95B94721-9E6E-344A-B050-00C5B7410DA6}" type="presParOf" srcId="{ADB15C75-60A8-224D-B45A-719C4CE4CB8F}" destId="{49948E59-2A8C-F942-A10F-9FBEBB02396A}" srcOrd="0" destOrd="0" presId="urn:microsoft.com/office/officeart/2005/8/layout/vList2"/>
    <dgm:cxn modelId="{D3281F80-A63C-F049-A321-E26143B167EA}" type="presParOf" srcId="{ADB15C75-60A8-224D-B45A-719C4CE4CB8F}" destId="{63238B5B-392C-F649-9F0F-3C5321F9659B}" srcOrd="1" destOrd="0" presId="urn:microsoft.com/office/officeart/2005/8/layout/vList2"/>
    <dgm:cxn modelId="{66937456-ABC2-0A44-8F0E-2425EB8F2FD3}" type="presParOf" srcId="{ADB15C75-60A8-224D-B45A-719C4CE4CB8F}" destId="{1E1E127C-6C30-724A-863F-9888082F0E32}" srcOrd="2" destOrd="0" presId="urn:microsoft.com/office/officeart/2005/8/layout/vList2"/>
    <dgm:cxn modelId="{0D8D24FB-5645-1142-9D0A-CE1F03B7EA62}" type="presParOf" srcId="{ADB15C75-60A8-224D-B45A-719C4CE4CB8F}" destId="{1C8542D9-D74E-784E-BC37-1B098C6A9AA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52096-C1D1-D649-99DB-8A3E42F557FE}">
      <dsp:nvSpPr>
        <dsp:cNvPr id="0" name=""/>
        <dsp:cNvSpPr/>
      </dsp:nvSpPr>
      <dsp:spPr>
        <a:xfrm>
          <a:off x="0" y="435923"/>
          <a:ext cx="6263640" cy="12316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54076" rIns="48612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Suggestion of expectation, recall of previous experiences</a:t>
          </a:r>
        </a:p>
        <a:p>
          <a:pPr marL="342900" lvl="2" indent="-171450" algn="l" defTabSz="755650">
            <a:lnSpc>
              <a:spcPct val="90000"/>
            </a:lnSpc>
            <a:spcBef>
              <a:spcPct val="0"/>
            </a:spcBef>
            <a:spcAft>
              <a:spcPct val="15000"/>
            </a:spcAft>
            <a:buChar char="•"/>
          </a:pPr>
          <a:r>
            <a:rPr lang="en-US" sz="1700" kern="1200"/>
            <a:t>For pain, greater expectation of analgesia = greater relief</a:t>
          </a:r>
        </a:p>
      </dsp:txBody>
      <dsp:txXfrm>
        <a:off x="0" y="435923"/>
        <a:ext cx="6263640" cy="1231650"/>
      </dsp:txXfrm>
    </dsp:sp>
    <dsp:sp modelId="{3DD5DC85-4706-CB46-BB64-26B36194FE49}">
      <dsp:nvSpPr>
        <dsp:cNvPr id="0" name=""/>
        <dsp:cNvSpPr/>
      </dsp:nvSpPr>
      <dsp:spPr>
        <a:xfrm>
          <a:off x="313182" y="185003"/>
          <a:ext cx="4384548"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55650">
            <a:lnSpc>
              <a:spcPct val="90000"/>
            </a:lnSpc>
            <a:spcBef>
              <a:spcPct val="0"/>
            </a:spcBef>
            <a:spcAft>
              <a:spcPct val="35000"/>
            </a:spcAft>
            <a:buNone/>
          </a:pPr>
          <a:r>
            <a:rPr lang="en-US" sz="1700" kern="1200"/>
            <a:t>Verbal instructions</a:t>
          </a:r>
        </a:p>
      </dsp:txBody>
      <dsp:txXfrm>
        <a:off x="337680" y="209501"/>
        <a:ext cx="4335552" cy="452844"/>
      </dsp:txXfrm>
    </dsp:sp>
    <dsp:sp modelId="{77D530A7-2155-A044-BD13-146C3172569D}">
      <dsp:nvSpPr>
        <dsp:cNvPr id="0" name=""/>
        <dsp:cNvSpPr/>
      </dsp:nvSpPr>
      <dsp:spPr>
        <a:xfrm>
          <a:off x="0" y="2010294"/>
          <a:ext cx="6263640" cy="1472625"/>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54076" rIns="48612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Stronger effects than verbal suggestions alone</a:t>
          </a:r>
        </a:p>
        <a:p>
          <a:pPr marL="171450" lvl="1" indent="-171450" algn="l" defTabSz="755650">
            <a:lnSpc>
              <a:spcPct val="90000"/>
            </a:lnSpc>
            <a:spcBef>
              <a:spcPct val="0"/>
            </a:spcBef>
            <a:spcAft>
              <a:spcPct val="15000"/>
            </a:spcAft>
            <a:buChar char="•"/>
          </a:pPr>
          <a:r>
            <a:rPr lang="en-US" sz="1700" kern="1200"/>
            <a:t>Placebo effects mimic those of drug used for conditioning (DA-agonist, BZD and BZD-antagonist, immunosuppressant)</a:t>
          </a:r>
        </a:p>
      </dsp:txBody>
      <dsp:txXfrm>
        <a:off x="0" y="2010294"/>
        <a:ext cx="6263640" cy="1472625"/>
      </dsp:txXfrm>
    </dsp:sp>
    <dsp:sp modelId="{CBFC94C3-6CB1-6A40-9F52-D8FCD6F9B6CF}">
      <dsp:nvSpPr>
        <dsp:cNvPr id="0" name=""/>
        <dsp:cNvSpPr/>
      </dsp:nvSpPr>
      <dsp:spPr>
        <a:xfrm>
          <a:off x="313182" y="1759373"/>
          <a:ext cx="4384548" cy="5018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55650">
            <a:lnSpc>
              <a:spcPct val="90000"/>
            </a:lnSpc>
            <a:spcBef>
              <a:spcPct val="0"/>
            </a:spcBef>
            <a:spcAft>
              <a:spcPct val="35000"/>
            </a:spcAft>
            <a:buNone/>
          </a:pPr>
          <a:r>
            <a:rPr lang="en-US" sz="1700" kern="1200"/>
            <a:t>Conditioning</a:t>
          </a:r>
        </a:p>
      </dsp:txBody>
      <dsp:txXfrm>
        <a:off x="337680" y="1783871"/>
        <a:ext cx="4335552" cy="452844"/>
      </dsp:txXfrm>
    </dsp:sp>
    <dsp:sp modelId="{1CA9AAE5-4F01-5847-8BDC-40D4182735C7}">
      <dsp:nvSpPr>
        <dsp:cNvPr id="0" name=""/>
        <dsp:cNvSpPr/>
      </dsp:nvSpPr>
      <dsp:spPr>
        <a:xfrm>
          <a:off x="0" y="3825639"/>
          <a:ext cx="6263640" cy="722925"/>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54076" rIns="48612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Effects comparable to experiencing benefit directly</a:t>
          </a:r>
        </a:p>
      </dsp:txBody>
      <dsp:txXfrm>
        <a:off x="0" y="3825639"/>
        <a:ext cx="6263640" cy="722925"/>
      </dsp:txXfrm>
    </dsp:sp>
    <dsp:sp modelId="{98C346F8-BDC9-9E47-8439-6082BE06CD28}">
      <dsp:nvSpPr>
        <dsp:cNvPr id="0" name=""/>
        <dsp:cNvSpPr/>
      </dsp:nvSpPr>
      <dsp:spPr>
        <a:xfrm>
          <a:off x="313182" y="3574719"/>
          <a:ext cx="4384548" cy="5018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55650">
            <a:lnSpc>
              <a:spcPct val="90000"/>
            </a:lnSpc>
            <a:spcBef>
              <a:spcPct val="0"/>
            </a:spcBef>
            <a:spcAft>
              <a:spcPct val="35000"/>
            </a:spcAft>
            <a:buNone/>
          </a:pPr>
          <a:r>
            <a:rPr lang="en-US" sz="1700" kern="1200"/>
            <a:t>Social observation</a:t>
          </a:r>
        </a:p>
      </dsp:txBody>
      <dsp:txXfrm>
        <a:off x="337680" y="3599217"/>
        <a:ext cx="4335552" cy="452844"/>
      </dsp:txXfrm>
    </dsp:sp>
    <dsp:sp modelId="{BE06B6B8-60C8-1043-B9FB-C33D11410644}">
      <dsp:nvSpPr>
        <dsp:cNvPr id="0" name=""/>
        <dsp:cNvSpPr/>
      </dsp:nvSpPr>
      <dsp:spPr>
        <a:xfrm>
          <a:off x="0" y="4891283"/>
          <a:ext cx="6263640" cy="428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9C3F52-5CE7-E646-B329-38CF3C3C77C7}">
      <dsp:nvSpPr>
        <dsp:cNvPr id="0" name=""/>
        <dsp:cNvSpPr/>
      </dsp:nvSpPr>
      <dsp:spPr>
        <a:xfrm>
          <a:off x="313182" y="4640364"/>
          <a:ext cx="4384548" cy="501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55650">
            <a:lnSpc>
              <a:spcPct val="90000"/>
            </a:lnSpc>
            <a:spcBef>
              <a:spcPct val="0"/>
            </a:spcBef>
            <a:spcAft>
              <a:spcPct val="35000"/>
            </a:spcAft>
            <a:buNone/>
          </a:pPr>
          <a:r>
            <a:rPr lang="en-US" sz="1700" kern="1200"/>
            <a:t>Interpersonal interactions</a:t>
          </a:r>
        </a:p>
      </dsp:txBody>
      <dsp:txXfrm>
        <a:off x="337680" y="4664862"/>
        <a:ext cx="4335552"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48E59-2A8C-F942-A10F-9FBEBB02396A}">
      <dsp:nvSpPr>
        <dsp:cNvPr id="0" name=""/>
        <dsp:cNvSpPr/>
      </dsp:nvSpPr>
      <dsp:spPr>
        <a:xfrm>
          <a:off x="0" y="6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Some have found that placebos lose their power when patients are aware of the placebo (Klinger, 2017)</a:t>
          </a:r>
        </a:p>
      </dsp:txBody>
      <dsp:txXfrm>
        <a:off x="48547" y="55216"/>
        <a:ext cx="10418506" cy="897406"/>
      </dsp:txXfrm>
    </dsp:sp>
    <dsp:sp modelId="{1E1E127C-6C30-724A-863F-9888082F0E32}">
      <dsp:nvSpPr>
        <dsp:cNvPr id="0" name=""/>
        <dsp:cNvSpPr/>
      </dsp:nvSpPr>
      <dsp:spPr>
        <a:xfrm>
          <a:off x="0" y="1073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Many others have found that placebo is effective even when patients are fully aware of it</a:t>
          </a:r>
        </a:p>
      </dsp:txBody>
      <dsp:txXfrm>
        <a:off x="48547" y="1121716"/>
        <a:ext cx="10418506" cy="897406"/>
      </dsp:txXfrm>
    </dsp:sp>
    <dsp:sp modelId="{1C8542D9-D74E-784E-BC37-1B098C6A9AAC}">
      <dsp:nvSpPr>
        <dsp:cNvPr id="0" name=""/>
        <dsp:cNvSpPr/>
      </dsp:nvSpPr>
      <dsp:spPr>
        <a:xfrm>
          <a:off x="0" y="2067669"/>
          <a:ext cx="10515600" cy="22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Carvalho et al (2016) provided patients with chronic low back pain pills for 3 weeks openly as placebos</a:t>
          </a:r>
        </a:p>
        <a:p>
          <a:pPr marL="457200" lvl="2" indent="-228600" algn="l" defTabSz="889000">
            <a:lnSpc>
              <a:spcPct val="90000"/>
            </a:lnSpc>
            <a:spcBef>
              <a:spcPct val="0"/>
            </a:spcBef>
            <a:spcAft>
              <a:spcPct val="20000"/>
            </a:spcAft>
            <a:buChar char="•"/>
          </a:pPr>
          <a:r>
            <a:rPr lang="en-US" sz="2000" kern="1200"/>
            <a:t>Patients were educated about benefits of placebo</a:t>
          </a:r>
        </a:p>
        <a:p>
          <a:pPr marL="685800" lvl="3" indent="-228600" algn="l" defTabSz="889000">
            <a:lnSpc>
              <a:spcPct val="90000"/>
            </a:lnSpc>
            <a:spcBef>
              <a:spcPct val="0"/>
            </a:spcBef>
            <a:spcAft>
              <a:spcPct val="20000"/>
            </a:spcAft>
            <a:buChar char="•"/>
          </a:pPr>
          <a:r>
            <a:rPr lang="en-US" sz="2000" kern="1200"/>
            <a:t>Explanation of rationale to patients may be critical to the efficacy of open-label placebo (Locher, 2017)</a:t>
          </a:r>
        </a:p>
        <a:p>
          <a:pPr marL="228600" lvl="1" indent="-228600" algn="l" defTabSz="889000">
            <a:lnSpc>
              <a:spcPct val="90000"/>
            </a:lnSpc>
            <a:spcBef>
              <a:spcPct val="0"/>
            </a:spcBef>
            <a:spcAft>
              <a:spcPct val="20000"/>
            </a:spcAft>
            <a:buChar char="•"/>
          </a:pPr>
          <a:r>
            <a:rPr lang="en-US" sz="2000" kern="1200"/>
            <a:t>Placebo-treated patients experienced 30% improvement in pain and disability after 3 weeks</a:t>
          </a:r>
        </a:p>
        <a:p>
          <a:pPr marL="457200" lvl="2" indent="-228600" algn="l" defTabSz="889000">
            <a:lnSpc>
              <a:spcPct val="90000"/>
            </a:lnSpc>
            <a:spcBef>
              <a:spcPct val="0"/>
            </a:spcBef>
            <a:spcAft>
              <a:spcPct val="20000"/>
            </a:spcAft>
            <a:buChar char="•"/>
          </a:pPr>
          <a:r>
            <a:rPr lang="en-US" sz="2000" kern="1200"/>
            <a:t>Even those not initially treated with placebo experienced benefit in open-label cross-over</a:t>
          </a:r>
        </a:p>
      </dsp:txBody>
      <dsp:txXfrm>
        <a:off x="0" y="2067669"/>
        <a:ext cx="10515600" cy="2277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41728-631B-6348-8C1A-DF6EADFC9091}"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4CD19-1296-2941-96DE-7D2ADCB10555}" type="slidenum">
              <a:rPr lang="en-US" smtClean="0"/>
              <a:t>‹#›</a:t>
            </a:fld>
            <a:endParaRPr lang="en-US"/>
          </a:p>
        </p:txBody>
      </p:sp>
    </p:spTree>
    <p:extLst>
      <p:ext uri="{BB962C8B-B14F-4D97-AF65-F5344CB8AC3E}">
        <p14:creationId xmlns:p14="http://schemas.microsoft.com/office/powerpoint/2010/main" val="273228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D047CE9C-15DC-B446-84C8-182C077E30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a:solidFill>
                  <a:schemeClr val="tx1"/>
                </a:solidFill>
                <a:latin typeface="Garamond" panose="02020404030301010803" pitchFamily="18" charset="0"/>
                <a:ea typeface="ＭＳ Ｐゴシック" panose="020B0600070205080204" pitchFamily="34" charset="-128"/>
              </a:defRPr>
            </a:lvl1pPr>
            <a:lvl2pPr marL="742950" indent="-285750" defTabSz="927100">
              <a:defRPr>
                <a:solidFill>
                  <a:schemeClr val="tx1"/>
                </a:solidFill>
                <a:latin typeface="Garamond" panose="02020404030301010803" pitchFamily="18" charset="0"/>
                <a:ea typeface="ＭＳ Ｐゴシック" panose="020B0600070205080204" pitchFamily="34" charset="-128"/>
              </a:defRPr>
            </a:lvl2pPr>
            <a:lvl3pPr marL="1143000" indent="-228600" defTabSz="927100">
              <a:defRPr>
                <a:solidFill>
                  <a:schemeClr val="tx1"/>
                </a:solidFill>
                <a:latin typeface="Garamond" panose="02020404030301010803" pitchFamily="18" charset="0"/>
                <a:ea typeface="ＭＳ Ｐゴシック" panose="020B0600070205080204" pitchFamily="34" charset="-128"/>
              </a:defRPr>
            </a:lvl3pPr>
            <a:lvl4pPr marL="1600200" indent="-228600" defTabSz="927100">
              <a:defRPr>
                <a:solidFill>
                  <a:schemeClr val="tx1"/>
                </a:solidFill>
                <a:latin typeface="Garamond" panose="02020404030301010803" pitchFamily="18" charset="0"/>
                <a:ea typeface="ＭＳ Ｐゴシック" panose="020B0600070205080204" pitchFamily="34" charset="-128"/>
              </a:defRPr>
            </a:lvl4pPr>
            <a:lvl5pPr marL="2057400" indent="-228600" defTabSz="927100">
              <a:defRPr>
                <a:solidFill>
                  <a:schemeClr val="tx1"/>
                </a:solidFill>
                <a:latin typeface="Garamond" panose="02020404030301010803" pitchFamily="18" charset="0"/>
                <a:ea typeface="ＭＳ Ｐゴシック" panose="020B0600070205080204" pitchFamily="34" charset="-128"/>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E9DFE63D-E808-324D-8260-8C25F5E01386}"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F23F6946-88EB-E54E-866F-0A24FBEE8554}"/>
              </a:ext>
            </a:extLst>
          </p:cNvPr>
          <p:cNvSpPr>
            <a:spLocks noGrp="1" noRot="1" noChangeAspect="1" noChangeArrowheads="1" noTextEdit="1"/>
          </p:cNvSpPr>
          <p:nvPr>
            <p:ph type="sldImg"/>
          </p:nvPr>
        </p:nvSpPr>
        <p:spPr>
          <a:xfrm>
            <a:off x="407988" y="696913"/>
            <a:ext cx="6197600" cy="3486150"/>
          </a:xfrm>
          <a:ln/>
        </p:spPr>
      </p:sp>
      <p:sp>
        <p:nvSpPr>
          <p:cNvPr id="97284" name="Rectangle 3">
            <a:extLst>
              <a:ext uri="{FF2B5EF4-FFF2-40B4-BE49-F238E27FC236}">
                <a16:creationId xmlns:a16="http://schemas.microsoft.com/office/drawing/2014/main" id="{17455E5E-F94E-EF47-91E3-D92A44E48535}"/>
              </a:ext>
            </a:extLst>
          </p:cNvPr>
          <p:cNvSpPr>
            <a:spLocks noGrp="1" noChangeArrowheads="1"/>
          </p:cNvSpPr>
          <p:nvPr>
            <p:ph type="body" idx="1"/>
          </p:nvPr>
        </p:nvSpPr>
        <p:spPr>
          <a:xfrm>
            <a:off x="935038" y="4416425"/>
            <a:ext cx="5140325" cy="4183063"/>
          </a:xfrm>
          <a:ln/>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B0C0F2B-C055-FD49-B03B-E2036C6ADA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46B5B3B8-7289-A048-974D-09D3B175DDCA}"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8325E8E8-F1FA-E846-A108-B24F7384B49D}"/>
              </a:ext>
            </a:extLst>
          </p:cNvPr>
          <p:cNvSpPr>
            <a:spLocks noGrp="1" noRot="1" noChangeAspect="1" noChangeArrowheads="1" noTextEdit="1"/>
          </p:cNvSpPr>
          <p:nvPr>
            <p:ph type="sldImg"/>
          </p:nvPr>
        </p:nvSpPr>
        <p:spPr>
          <a:xfrm>
            <a:off x="406400" y="696913"/>
            <a:ext cx="6197600" cy="3486150"/>
          </a:xfrm>
          <a:solidFill>
            <a:srgbClr val="FFFFFF"/>
          </a:solidFill>
          <a:ln/>
        </p:spPr>
      </p:sp>
      <p:sp>
        <p:nvSpPr>
          <p:cNvPr id="51204" name="Rectangle 3">
            <a:extLst>
              <a:ext uri="{FF2B5EF4-FFF2-40B4-BE49-F238E27FC236}">
                <a16:creationId xmlns:a16="http://schemas.microsoft.com/office/drawing/2014/main" id="{C9A83EE8-2130-2A4E-AB5C-CFF5DD913C78}"/>
              </a:ext>
            </a:extLst>
          </p:cNvPr>
          <p:cNvSpPr>
            <a:spLocks noGrp="1" noChangeArrowheads="1"/>
          </p:cNvSpPr>
          <p:nvPr>
            <p:ph type="body" idx="1"/>
          </p:nvPr>
        </p:nvSpPr>
        <p:spPr>
          <a:xfrm>
            <a:off x="935038" y="4416425"/>
            <a:ext cx="5140325" cy="4183063"/>
          </a:xfrm>
          <a:solidFill>
            <a:srgbClr val="FFFFFF"/>
          </a:solidFill>
          <a:ln>
            <a:solidFill>
              <a:srgbClr val="000000"/>
            </a:solidFill>
            <a:miter lim="800000"/>
            <a:headEnd/>
            <a:tailEnd/>
          </a:ln>
        </p:spPr>
        <p:txBody>
          <a:bodyPr/>
          <a:lstStyle/>
          <a:p>
            <a:pPr>
              <a:defRPr/>
            </a:pPr>
            <a:r>
              <a:rPr lang="en-US" dirty="0">
                <a:latin typeface="Garamond" charset="0"/>
              </a:rPr>
              <a:t>Annual absolute effects per 1000 of </a:t>
            </a:r>
            <a:r>
              <a:rPr lang="en-US" dirty="0" err="1">
                <a:latin typeface="Garamond" charset="0"/>
              </a:rPr>
              <a:t>coxibs</a:t>
            </a:r>
            <a:r>
              <a:rPr lang="en-US" dirty="0">
                <a:latin typeface="Garamond" charset="0"/>
              </a:rPr>
              <a:t> and </a:t>
            </a:r>
            <a:r>
              <a:rPr lang="en-US" dirty="0" err="1">
                <a:latin typeface="Garamond" charset="0"/>
              </a:rPr>
              <a:t>tNSAIDs</a:t>
            </a:r>
            <a:r>
              <a:rPr lang="en-US" dirty="0">
                <a:latin typeface="Garamond" charset="0"/>
              </a:rPr>
              <a:t> at different baseline risks of major vascular events and upper gastrointestinal complications. </a:t>
            </a: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A70EE66C-41FC-154D-8121-3543344DBE14}"/>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F5E45610-ECAC-5B45-BD21-D28205939D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1 study of back pain, 1 polyneuropthy, 2 cancer (only 160 participants)</a:t>
            </a:r>
          </a:p>
        </p:txBody>
      </p:sp>
      <p:sp>
        <p:nvSpPr>
          <p:cNvPr id="67587" name="Slide Number Placeholder 3">
            <a:extLst>
              <a:ext uri="{FF2B5EF4-FFF2-40B4-BE49-F238E27FC236}">
                <a16:creationId xmlns:a16="http://schemas.microsoft.com/office/drawing/2014/main" id="{C6CCD9F8-6A0E-5A48-8FED-DF36B6972D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38A50692-51B2-5343-8EF9-01B4CD4823EE}"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A64E2F7B-8549-D447-8463-3DE33B3E4607}"/>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5A995225-836C-E24C-9ADE-4CFE0AEDF1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ea typeface="ＭＳ Ｐゴシック" panose="020B0600070205080204" pitchFamily="34" charset="-128"/>
              </a:rPr>
              <a:t>Serum CBZ levels should be measured initially at three, six, and nine weeks, with a goal level of 4 to 12 mcg/mL</a:t>
            </a:r>
          </a:p>
          <a:p>
            <a:r>
              <a:rPr lang="en-US" altLang="en-US" dirty="0" err="1">
                <a:ea typeface="ＭＳ Ｐゴシック" panose="020B0600070205080204" pitchFamily="34" charset="-128"/>
              </a:rPr>
              <a:t>Zonisamide</a:t>
            </a:r>
            <a:r>
              <a:rPr lang="en-US" altLang="en-US" dirty="0">
                <a:ea typeface="ＭＳ Ｐゴシック" panose="020B0600070205080204" pitchFamily="34" charset="-128"/>
              </a:rPr>
              <a:t>: GFR&gt;50</a:t>
            </a:r>
            <a:r>
              <a:rPr lang="en-US" altLang="en-US" dirty="0">
                <a:ea typeface="ＭＳ Ｐゴシック" panose="020B0600070205080204" pitchFamily="34" charset="-128"/>
                <a:sym typeface="Wingdings" pitchFamily="2" charset="2"/>
              </a:rPr>
              <a:t> no adjustments (go slow); </a:t>
            </a:r>
            <a:r>
              <a:rPr lang="en-US" altLang="en-US" dirty="0">
                <a:ea typeface="ＭＳ Ｐゴシック" panose="020B0600070205080204" pitchFamily="34" charset="-128"/>
              </a:rPr>
              <a:t>GFR &lt;50 mL/minute: Use is not recommended</a:t>
            </a:r>
          </a:p>
          <a:p>
            <a:r>
              <a:rPr lang="en-US" altLang="en-US" dirty="0">
                <a:ea typeface="ＭＳ Ｐゴシック" panose="020B0600070205080204" pitchFamily="34" charset="-128"/>
              </a:rPr>
              <a:t>Lamotrigine (</a:t>
            </a:r>
            <a:r>
              <a:rPr lang="en-US" altLang="en-US" dirty="0" err="1">
                <a:ea typeface="ＭＳ Ｐゴシック" panose="020B0600070205080204" pitchFamily="34" charset="-128"/>
              </a:rPr>
              <a:t>lamictal</a:t>
            </a:r>
            <a:r>
              <a:rPr lang="en-US" altLang="en-US" dirty="0">
                <a:ea typeface="ＭＳ Ｐゴシック" panose="020B0600070205080204" pitchFamily="34" charset="-128"/>
              </a:rPr>
              <a:t>) 25-50mg starting then BID and increasing q2 weeks; caution Stevens Johnsons;</a:t>
            </a:r>
          </a:p>
        </p:txBody>
      </p:sp>
      <p:sp>
        <p:nvSpPr>
          <p:cNvPr id="69635" name="Slide Number Placeholder 3">
            <a:extLst>
              <a:ext uri="{FF2B5EF4-FFF2-40B4-BE49-F238E27FC236}">
                <a16:creationId xmlns:a16="http://schemas.microsoft.com/office/drawing/2014/main" id="{63857841-2073-1F4E-97FB-9D68EB4368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9CAE8486-BF0B-664A-B90A-C3EC034E4847}"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98CFD068-43EB-5F42-B6D4-E8ECF59C5A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1126FA5C-EFA5-424D-AB6D-AEC1DA6B1EE9}"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73730" name="Rectangle 2">
            <a:extLst>
              <a:ext uri="{FF2B5EF4-FFF2-40B4-BE49-F238E27FC236}">
                <a16:creationId xmlns:a16="http://schemas.microsoft.com/office/drawing/2014/main" id="{DACB2A8F-1B8E-F441-B4A2-B28ED6488B92}"/>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E8475973-8C29-6949-9C2D-E0E38FF21FB7}"/>
              </a:ext>
            </a:extLst>
          </p:cNvPr>
          <p:cNvSpPr>
            <a:spLocks noGrp="1" noChangeArrowheads="1"/>
          </p:cNvSpPr>
          <p:nvPr>
            <p:ph type="body" idx="1"/>
          </p:nvPr>
        </p:nvSpPr>
        <p:spPr/>
        <p:txBody>
          <a:bodyPr/>
          <a:lstStyle/>
          <a:p>
            <a:pPr>
              <a:defRPr/>
            </a:pPr>
            <a:r>
              <a:rPr lang="en-US" dirty="0">
                <a:latin typeface="Times New Roman" charset="0"/>
                <a:cs typeface="+mn-cs"/>
              </a:rPr>
              <a:t>5HT also reported with VPA, carbamazepine, amphetamines, meperidine, ergot derivatives, fentanyl, Li++</a:t>
            </a:r>
          </a:p>
          <a:p>
            <a:pPr>
              <a:defRPr/>
            </a:pPr>
            <a:r>
              <a:rPr lang="en-US" dirty="0">
                <a:latin typeface="Times New Roman" charset="0"/>
                <a:cs typeface="+mn-cs"/>
              </a:rPr>
              <a:t>ADRs: MC= </a:t>
            </a:r>
            <a:r>
              <a:rPr lang="en-US" dirty="0" err="1">
                <a:latin typeface="Times New Roman" charset="0"/>
                <a:cs typeface="+mn-cs"/>
              </a:rPr>
              <a:t>orthostasis</a:t>
            </a:r>
            <a:r>
              <a:rPr lang="en-US" dirty="0">
                <a:latin typeface="Times New Roman" charset="0"/>
                <a:cs typeface="+mn-cs"/>
              </a:rPr>
              <a:t> (2/2 alpha-adrenergic blockade), also various </a:t>
            </a:r>
            <a:r>
              <a:rPr lang="en-US" dirty="0" err="1">
                <a:latin typeface="Times New Roman" charset="0"/>
                <a:cs typeface="+mn-cs"/>
              </a:rPr>
              <a:t>arryhthmias</a:t>
            </a:r>
            <a:r>
              <a:rPr lang="en-US" dirty="0">
                <a:latin typeface="Times New Roman" charset="0"/>
                <a:cs typeface="+mn-cs"/>
              </a:rPr>
              <a:t>, decreased </a:t>
            </a:r>
            <a:r>
              <a:rPr lang="en-US" dirty="0" err="1">
                <a:latin typeface="Times New Roman" charset="0"/>
                <a:cs typeface="+mn-cs"/>
              </a:rPr>
              <a:t>sz</a:t>
            </a:r>
            <a:r>
              <a:rPr lang="en-US" dirty="0">
                <a:latin typeface="Times New Roman" charset="0"/>
                <a:cs typeface="+mn-cs"/>
              </a:rPr>
              <a:t> threshold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38D5B78C-F210-7F41-9B07-5C8E24D7CD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13F51728-5741-5E44-86FB-1E7F628D5F81}"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75778" name="Rectangle 2">
            <a:extLst>
              <a:ext uri="{FF2B5EF4-FFF2-40B4-BE49-F238E27FC236}">
                <a16:creationId xmlns:a16="http://schemas.microsoft.com/office/drawing/2014/main" id="{B8527FFE-7CA1-834C-AF4E-7AD8E5C34415}"/>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9308ECB6-1AEE-AF4D-A2B5-70F426A96CA1}"/>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Trazodone (Desyrel) not a TCA but has some of the same activity</a:t>
            </a:r>
          </a:p>
          <a:p>
            <a:pPr>
              <a:defRPr/>
            </a:pP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7F03477E-D9D2-5D42-8856-29DDB2A238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F0D268AD-0471-9A47-B2E9-1A2F89C4DC4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55BD5ABB-6DD2-CD40-A2DE-0F20A399B59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F2A51EE-3F5B-4046-B21F-DD8FE5783D01}"/>
              </a:ext>
            </a:extLst>
          </p:cNvPr>
          <p:cNvSpPr>
            <a:spLocks noGrp="1" noChangeArrowheads="1"/>
          </p:cNvSpPr>
          <p:nvPr>
            <p:ph type="body" idx="1"/>
          </p:nvPr>
        </p:nvSpPr>
        <p:spPr/>
        <p:txBody>
          <a:bodyPr/>
          <a:lstStyle/>
          <a:p>
            <a:pPr>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155CA089-4212-A14C-86DE-6A8C3B23C5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325D14E7-0523-3245-8B2B-D10F315B5332}"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64A38FAC-473E-914D-AEAD-4E19DC6CFB58}"/>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E27C3302-93C1-6145-89B2-AC375F7CEF6B}"/>
              </a:ext>
            </a:extLst>
          </p:cNvPr>
          <p:cNvSpPr>
            <a:spLocks noGrp="1" noChangeArrowheads="1"/>
          </p:cNvSpPr>
          <p:nvPr>
            <p:ph type="body" idx="1"/>
          </p:nvPr>
        </p:nvSpPr>
        <p:spPr/>
        <p:txBody>
          <a:bodyPr/>
          <a:lstStyle/>
          <a:p>
            <a:pPr>
              <a:defRPr/>
            </a:pPr>
            <a:r>
              <a:rPr lang="en-US" dirty="0">
                <a:latin typeface="Times New Roman" charset="0"/>
                <a:cs typeface="+mn-cs"/>
              </a:rPr>
              <a:t>No good evidence for SSRIs or SNRIs for tension HA nor migraine HA </a:t>
            </a:r>
            <a:r>
              <a:rPr lang="en-US" dirty="0" err="1">
                <a:latin typeface="Times New Roman" charset="0"/>
                <a:cs typeface="+mn-cs"/>
              </a:rPr>
              <a:t>ppx</a:t>
            </a:r>
            <a:r>
              <a:rPr lang="en-US" dirty="0">
                <a:latin typeface="Times New Roman" charset="0"/>
                <a:cs typeface="+mn-cs"/>
              </a:rPr>
              <a:t>:</a:t>
            </a:r>
          </a:p>
          <a:p>
            <a:pPr>
              <a:defRPr/>
            </a:pPr>
            <a:r>
              <a:rPr lang="en-US" u="sng" dirty="0"/>
              <a:t>Cochrane Database </a:t>
            </a:r>
            <a:r>
              <a:rPr lang="en-US" u="sng" dirty="0" err="1"/>
              <a:t>Syst</a:t>
            </a:r>
            <a:r>
              <a:rPr lang="en-US" u="sng" dirty="0"/>
              <a:t> Rev. 2015 May 1;5:CD011681. [</a:t>
            </a:r>
            <a:r>
              <a:rPr lang="en-US" u="sng" dirty="0" err="1"/>
              <a:t>Epub</a:t>
            </a:r>
            <a:r>
              <a:rPr lang="en-US" u="sng" dirty="0"/>
              <a:t> ahead of print]</a:t>
            </a:r>
          </a:p>
          <a:p>
            <a:pPr>
              <a:defRPr/>
            </a:pPr>
            <a:r>
              <a:rPr lang="en-US" b="1" u="sng" dirty="0"/>
              <a:t>Selective serotonin reuptake inhibitors (SSRIs) and serotonin-norepinephrine reuptake inhibitors (SNRIs) for the prevention of tension-type headache in adults.</a:t>
            </a:r>
          </a:p>
          <a:p>
            <a:pPr>
              <a:defRPr/>
            </a:pPr>
            <a:r>
              <a:rPr lang="en-US" u="sng" dirty="0"/>
              <a:t>Banzi R1, Cusi C, Randazzo C, Sterzi R, Tedesco D, Moja L.</a:t>
            </a:r>
            <a:endParaRPr lang="en-US" dirty="0">
              <a:latin typeface="Times New Roman" charset="0"/>
              <a:cs typeface="+mn-cs"/>
            </a:endParaRPr>
          </a:p>
          <a:p>
            <a:pPr>
              <a:defRPr/>
            </a:pPr>
            <a:r>
              <a:rPr lang="en-US" dirty="0">
                <a:latin typeface="Times New Roman" charset="0"/>
                <a:cs typeface="+mn-cs"/>
              </a:rPr>
              <a:t>Cochrane Database </a:t>
            </a:r>
            <a:r>
              <a:rPr lang="en-US" dirty="0" err="1">
                <a:latin typeface="Times New Roman" charset="0"/>
                <a:cs typeface="+mn-cs"/>
              </a:rPr>
              <a:t>Syst</a:t>
            </a:r>
            <a:r>
              <a:rPr lang="en-US" dirty="0">
                <a:latin typeface="Times New Roman" charset="0"/>
                <a:cs typeface="+mn-cs"/>
              </a:rPr>
              <a:t> Rev. 2015 Apr 1;4:CD002919. </a:t>
            </a:r>
            <a:r>
              <a:rPr lang="en-US" dirty="0" err="1">
                <a:latin typeface="Times New Roman" charset="0"/>
                <a:cs typeface="+mn-cs"/>
              </a:rPr>
              <a:t>doi</a:t>
            </a:r>
            <a:r>
              <a:rPr lang="en-US" dirty="0">
                <a:latin typeface="Times New Roman" charset="0"/>
                <a:cs typeface="+mn-cs"/>
              </a:rPr>
              <a:t>: 10.1002/14651858.CD002919.pub3.</a:t>
            </a:r>
          </a:p>
          <a:p>
            <a:pPr>
              <a:defRPr/>
            </a:pPr>
            <a:r>
              <a:rPr lang="en-US" dirty="0">
                <a:latin typeface="Times New Roman" charset="0"/>
                <a:cs typeface="+mn-cs"/>
              </a:rPr>
              <a:t>Selective serotonin reuptake inhibitors (SSRIs) and serotonin-norepinephrine reuptake inhibitors (SNRIs) for the prevention of migraine in adults.</a:t>
            </a:r>
          </a:p>
          <a:p>
            <a:pPr>
              <a:defRPr/>
            </a:pPr>
            <a:r>
              <a:rPr lang="en-US" dirty="0" err="1">
                <a:latin typeface="Times New Roman" charset="0"/>
                <a:cs typeface="+mn-cs"/>
              </a:rPr>
              <a:t>Banzi</a:t>
            </a:r>
            <a:r>
              <a:rPr lang="en-US" dirty="0">
                <a:latin typeface="Times New Roman" charset="0"/>
                <a:cs typeface="+mn-cs"/>
              </a:rPr>
              <a:t> R1, </a:t>
            </a:r>
            <a:r>
              <a:rPr lang="en-US" dirty="0" err="1">
                <a:latin typeface="Times New Roman" charset="0"/>
                <a:cs typeface="+mn-cs"/>
              </a:rPr>
              <a:t>Cusi</a:t>
            </a:r>
            <a:r>
              <a:rPr lang="en-US" dirty="0">
                <a:latin typeface="Times New Roman" charset="0"/>
                <a:cs typeface="+mn-cs"/>
              </a:rPr>
              <a:t> C, </a:t>
            </a:r>
            <a:r>
              <a:rPr lang="en-US" dirty="0" err="1">
                <a:latin typeface="Times New Roman" charset="0"/>
                <a:cs typeface="+mn-cs"/>
              </a:rPr>
              <a:t>Randazzo</a:t>
            </a:r>
            <a:r>
              <a:rPr lang="en-US" dirty="0">
                <a:latin typeface="Times New Roman" charset="0"/>
                <a:cs typeface="+mn-cs"/>
              </a:rPr>
              <a:t> C, </a:t>
            </a:r>
            <a:r>
              <a:rPr lang="en-US" dirty="0" err="1">
                <a:latin typeface="Times New Roman" charset="0"/>
                <a:cs typeface="+mn-cs"/>
              </a:rPr>
              <a:t>Sterzi</a:t>
            </a:r>
            <a:r>
              <a:rPr lang="en-US" dirty="0">
                <a:latin typeface="Times New Roman" charset="0"/>
                <a:cs typeface="+mn-cs"/>
              </a:rPr>
              <a:t> R, Tedesco D, </a:t>
            </a:r>
            <a:r>
              <a:rPr lang="en-US" dirty="0" err="1">
                <a:latin typeface="Times New Roman" charset="0"/>
                <a:cs typeface="+mn-cs"/>
              </a:rPr>
              <a:t>Moja</a:t>
            </a:r>
            <a:r>
              <a:rPr lang="en-US" dirty="0">
                <a:latin typeface="Times New Roman" charset="0"/>
                <a:cs typeface="+mn-cs"/>
              </a:rPr>
              <a:t> 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33BB2BE-E721-AA46-81E3-ECF722DADE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C7D024F5-AEE1-2343-9E8C-63363B4B5938}"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2E8F12B4-9AE9-1342-8B2F-7BB9C14DB55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AFB1390-46B5-0746-9726-6F56A3968C99}"/>
              </a:ext>
            </a:extLst>
          </p:cNvPr>
          <p:cNvSpPr>
            <a:spLocks noGrp="1" noChangeArrowheads="1"/>
          </p:cNvSpPr>
          <p:nvPr>
            <p:ph type="body" idx="1"/>
          </p:nvPr>
        </p:nvSpPr>
        <p:spPr/>
        <p:txBody>
          <a:bodyPr/>
          <a:lstStyle/>
          <a:p>
            <a:pPr>
              <a:defRPr/>
            </a:pPr>
            <a:endParaRPr lang="en-US"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867535F-D7C7-5B48-B709-D2FC4DE21C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C9838C38-C361-C64A-9695-34C1EDE3491C}"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A00C9058-CB12-474F-B6DD-F7D3C4259336}"/>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E5A22DB0-577B-8543-8479-F44BFE2422E0}"/>
              </a:ext>
            </a:extLst>
          </p:cNvPr>
          <p:cNvSpPr>
            <a:spLocks noGrp="1" noChangeArrowheads="1"/>
          </p:cNvSpPr>
          <p:nvPr>
            <p:ph type="body" idx="1"/>
          </p:nvPr>
        </p:nvSpPr>
        <p:spPr/>
        <p:txBody>
          <a:bodyPr/>
          <a:lstStyle/>
          <a:p>
            <a:pPr>
              <a:defRPr/>
            </a:pPr>
            <a:endParaRPr lang="en-US"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D7631C54-EC8F-F145-9BFA-10EEE952BF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D3CEA5DD-31B8-4A48-B943-21CEDED236EF}"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90114" name="Rectangle 2">
            <a:extLst>
              <a:ext uri="{FF2B5EF4-FFF2-40B4-BE49-F238E27FC236}">
                <a16:creationId xmlns:a16="http://schemas.microsoft.com/office/drawing/2014/main" id="{5F5D0297-5075-B048-B5AA-C6B089C6723B}"/>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04BC3782-B89A-C745-9EC3-C71B2F1A402D}"/>
              </a:ext>
            </a:extLst>
          </p:cNvPr>
          <p:cNvSpPr>
            <a:spLocks noGrp="1" noChangeArrowheads="1"/>
          </p:cNvSpPr>
          <p:nvPr>
            <p:ph type="body" idx="1"/>
          </p:nvPr>
        </p:nvSpPr>
        <p:spPr/>
        <p:txBody>
          <a:bodyPr/>
          <a:lstStyle/>
          <a:p>
            <a:pPr>
              <a:defRPr/>
            </a:pPr>
            <a:r>
              <a:rPr lang="en-US" dirty="0">
                <a:latin typeface="Times New Roman" charset="0"/>
                <a:cs typeface="+mn-cs"/>
              </a:rPr>
              <a:t>PO ketamine: CO’s CURE https://</a:t>
            </a:r>
            <a:r>
              <a:rPr lang="en-US" dirty="0" err="1">
                <a:latin typeface="Times New Roman" charset="0"/>
                <a:cs typeface="+mn-cs"/>
              </a:rPr>
              <a:t>cha.com</a:t>
            </a:r>
            <a:r>
              <a:rPr lang="en-US" dirty="0">
                <a:latin typeface="Times New Roman" charset="0"/>
                <a:cs typeface="+mn-cs"/>
              </a:rPr>
              <a:t>/wp-content/uploads/2019/09/M3_Oral-Ketamine-Tip-Sheet.pdf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F1E0A05B-95D0-9E44-A335-18DF31AF98DD}"/>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E24D9F70-ABE9-BB4A-8888-21FBC7496E4F}"/>
              </a:ext>
            </a:extLst>
          </p:cNvPr>
          <p:cNvSpPr>
            <a:spLocks noGrp="1" noChangeArrowheads="1"/>
          </p:cNvSpPr>
          <p:nvPr>
            <p:ph type="body" idx="1"/>
          </p:nvPr>
        </p:nvSpPr>
        <p:spPr>
          <a:ln/>
        </p:spPr>
        <p:txBody>
          <a:bodyPr/>
          <a:lstStyle/>
          <a:p>
            <a:pPr>
              <a:defRPr/>
            </a:pPr>
            <a:endParaRPr lang="en-US">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1B673892-27A3-C341-A8F2-B0D9389D53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130E166A-C465-9F47-8B07-1F8B02A31760}"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92162" name="Rectangle 2">
            <a:extLst>
              <a:ext uri="{FF2B5EF4-FFF2-40B4-BE49-F238E27FC236}">
                <a16:creationId xmlns:a16="http://schemas.microsoft.com/office/drawing/2014/main" id="{A80C4D39-E874-0744-A556-EB5F37C914FB}"/>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FEDADD5D-5472-944B-9932-F49D2B7668BE}"/>
              </a:ext>
            </a:extLst>
          </p:cNvPr>
          <p:cNvSpPr>
            <a:spLocks noGrp="1" noChangeArrowheads="1"/>
          </p:cNvSpPr>
          <p:nvPr>
            <p:ph type="body" idx="1"/>
          </p:nvPr>
        </p:nvSpPr>
        <p:spPr/>
        <p:txBody>
          <a:bodyPr/>
          <a:lstStyle/>
          <a:p>
            <a:pPr>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7FB921A-9474-7A48-A839-65C40777B2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48D4C3DA-E65A-894C-A926-2052F1655206}"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94210" name="Rectangle 2">
            <a:extLst>
              <a:ext uri="{FF2B5EF4-FFF2-40B4-BE49-F238E27FC236}">
                <a16:creationId xmlns:a16="http://schemas.microsoft.com/office/drawing/2014/main" id="{7246E237-F6AE-9F4F-B99A-F9785ADECB82}"/>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991D7DC4-EA81-1549-BF70-C8D4023CEDE1}"/>
              </a:ext>
            </a:extLst>
          </p:cNvPr>
          <p:cNvSpPr>
            <a:spLocks noGrp="1" noChangeArrowheads="1"/>
          </p:cNvSpPr>
          <p:nvPr>
            <p:ph type="body" idx="1"/>
          </p:nvPr>
        </p:nvSpPr>
        <p:spPr/>
        <p:txBody>
          <a:bodyPr/>
          <a:lstStyle/>
          <a:p>
            <a:pPr>
              <a:defRPr/>
            </a:pPr>
            <a:endParaRPr lang="en-US">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26B35A74-7638-6F4D-A771-B9AD4565A138}"/>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F9ACDB72-865A-F344-A67E-B623E8C7C0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en-US">
                <a:ea typeface="ＭＳ Ｐゴシック" panose="020B0600070205080204" pitchFamily="34" charset="-128"/>
              </a:rPr>
              <a:t>n=29, assessed daily over 12 weeks with 4 week followup</a:t>
            </a: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410A26B4-583C-3242-A4B5-457ADA1DDF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BFDB8E59-BF89-7442-A7B4-2C2236804AC3}"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3EAB7B22-5512-4D4E-9237-055B4E487C54}"/>
              </a:ext>
            </a:extLst>
          </p:cNvPr>
          <p:cNvSpPr>
            <a:spLocks noGrp="1" noRot="1" noChangeAspect="1" noChangeArrowheads="1" noTextEdit="1"/>
          </p:cNvSpPr>
          <p:nvPr>
            <p:ph type="sldImg"/>
          </p:nvPr>
        </p:nvSpPr>
        <p:spPr>
          <a:ln/>
        </p:spPr>
      </p:sp>
      <p:sp>
        <p:nvSpPr>
          <p:cNvPr id="98306" name="Notes Placeholder 2">
            <a:extLst>
              <a:ext uri="{FF2B5EF4-FFF2-40B4-BE49-F238E27FC236}">
                <a16:creationId xmlns:a16="http://schemas.microsoft.com/office/drawing/2014/main" id="{B66CD157-A1C5-3746-8233-C034DE1622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Agency for Healthcare Research and Quality</a:t>
            </a:r>
          </a:p>
        </p:txBody>
      </p:sp>
      <p:sp>
        <p:nvSpPr>
          <p:cNvPr id="98307" name="Slide Number Placeholder 3">
            <a:extLst>
              <a:ext uri="{FF2B5EF4-FFF2-40B4-BE49-F238E27FC236}">
                <a16:creationId xmlns:a16="http://schemas.microsoft.com/office/drawing/2014/main" id="{E6E87C7E-1511-CD48-9F27-E057F02BA1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8035AFD8-7C4E-D34C-8735-605F570FEB30}"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FFCC88-2BAB-4149-972A-9D4FEBFA0AEC}" type="slidenum">
              <a:rPr lang="en-US" smtClean="0"/>
              <a:t>36</a:t>
            </a:fld>
            <a:endParaRPr lang="en-US"/>
          </a:p>
        </p:txBody>
      </p:sp>
    </p:spTree>
    <p:extLst>
      <p:ext uri="{BB962C8B-B14F-4D97-AF65-F5344CB8AC3E}">
        <p14:creationId xmlns:p14="http://schemas.microsoft.com/office/powerpoint/2010/main" val="3251763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current knowledge based upon placebo analgesia</a:t>
            </a:r>
          </a:p>
          <a:p>
            <a:endParaRPr lang="en-US" dirty="0"/>
          </a:p>
        </p:txBody>
      </p:sp>
      <p:sp>
        <p:nvSpPr>
          <p:cNvPr id="4" name="Slide Number Placeholder 3"/>
          <p:cNvSpPr>
            <a:spLocks noGrp="1"/>
          </p:cNvSpPr>
          <p:nvPr>
            <p:ph type="sldNum" sz="quarter" idx="10"/>
          </p:nvPr>
        </p:nvSpPr>
        <p:spPr/>
        <p:txBody>
          <a:bodyPr/>
          <a:lstStyle/>
          <a:p>
            <a:fld id="{DCFFCC88-2BAB-4149-972A-9D4FEBFA0AEC}" type="slidenum">
              <a:rPr lang="en-US" smtClean="0"/>
              <a:t>37</a:t>
            </a:fld>
            <a:endParaRPr lang="en-US"/>
          </a:p>
        </p:txBody>
      </p:sp>
    </p:spTree>
    <p:extLst>
      <p:ext uri="{BB962C8B-B14F-4D97-AF65-F5344CB8AC3E}">
        <p14:creationId xmlns:p14="http://schemas.microsoft.com/office/powerpoint/2010/main" val="650825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Approximately 41% of children with abdominal pain-related functional gastrointestinal disorders improve on placebo. Several trial characteristics are correlated significantly with the proportion of patients with no pain on placebo and with the magnitude of the placebo response on Faces Pain Scales (region, randomization, female). J </a:t>
            </a:r>
            <a:r>
              <a:rPr lang="en-US" sz="1200" b="0" i="0" kern="1200" dirty="0" err="1">
                <a:solidFill>
                  <a:schemeClr val="tx1"/>
                </a:solidFill>
                <a:effectLst/>
                <a:latin typeface="+mn-lt"/>
                <a:ea typeface="+mn-ea"/>
                <a:cs typeface="+mn-cs"/>
              </a:rPr>
              <a:t>Pediatr</a:t>
            </a:r>
            <a:r>
              <a:rPr lang="en-US" sz="1200" b="0" i="0" kern="1200" dirty="0">
                <a:solidFill>
                  <a:schemeClr val="tx1"/>
                </a:solidFill>
                <a:effectLst/>
                <a:latin typeface="+mn-lt"/>
                <a:ea typeface="+mn-ea"/>
                <a:cs typeface="+mn-cs"/>
              </a:rPr>
              <a:t>. 2017 Mar;182:155-163.</a:t>
            </a:r>
            <a:endParaRPr lang="en-US" dirty="0"/>
          </a:p>
          <a:p>
            <a:r>
              <a:rPr lang="en-US" sz="1200" b="0" i="0" kern="1200" dirty="0">
                <a:solidFill>
                  <a:schemeClr val="tx1"/>
                </a:solidFill>
                <a:effectLst/>
                <a:latin typeface="+mn-lt"/>
                <a:ea typeface="+mn-ea"/>
                <a:cs typeface="+mn-cs"/>
              </a:rPr>
              <a:t>Br J </a:t>
            </a:r>
            <a:r>
              <a:rPr lang="en-US" sz="1200" b="0" i="0" kern="1200" dirty="0" err="1">
                <a:solidFill>
                  <a:schemeClr val="tx1"/>
                </a:solidFill>
                <a:effectLst/>
                <a:latin typeface="+mn-lt"/>
                <a:ea typeface="+mn-ea"/>
                <a:cs typeface="+mn-cs"/>
              </a:rPr>
              <a:t>Anaesth</a:t>
            </a:r>
            <a:r>
              <a:rPr lang="en-US" sz="1200" b="0" i="0" kern="1200" dirty="0">
                <a:solidFill>
                  <a:schemeClr val="tx1"/>
                </a:solidFill>
                <a:effectLst/>
                <a:latin typeface="+mn-lt"/>
                <a:ea typeface="+mn-ea"/>
                <a:cs typeface="+mn-cs"/>
              </a:rPr>
              <a:t> . 2019 Aug;123(2):e254-e262</a:t>
            </a:r>
            <a:endParaRPr lang="en-US" dirty="0"/>
          </a:p>
          <a:p>
            <a:r>
              <a:rPr lang="en-US" dirty="0"/>
              <a:t>J </a:t>
            </a:r>
            <a:r>
              <a:rPr lang="en-US" dirty="0" err="1"/>
              <a:t>Neurosci</a:t>
            </a:r>
            <a:r>
              <a:rPr lang="en-US" dirty="0"/>
              <a:t> 2012; Pain 155:2229-2235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Schedlowski</a:t>
            </a:r>
            <a:r>
              <a:rPr lang="en-US" dirty="0"/>
              <a:t> M et al. </a:t>
            </a:r>
            <a:r>
              <a:rPr lang="cs-CZ" sz="1200" kern="1200" dirty="0" err="1">
                <a:solidFill>
                  <a:schemeClr val="tx1"/>
                </a:solidFill>
                <a:effectLst/>
                <a:latin typeface="+mn-lt"/>
                <a:ea typeface="+mn-ea"/>
                <a:cs typeface="+mn-cs"/>
              </a:rPr>
              <a:t>Pharmacol</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Rev</a:t>
            </a:r>
            <a:r>
              <a:rPr lang="cs-CZ" sz="1200" kern="1200" dirty="0">
                <a:solidFill>
                  <a:schemeClr val="tx1"/>
                </a:solidFill>
                <a:effectLst/>
                <a:latin typeface="+mn-lt"/>
                <a:ea typeface="+mn-ea"/>
                <a:cs typeface="+mn-cs"/>
              </a:rPr>
              <a:t> 67:697–730, July 2015 </a:t>
            </a:r>
            <a:endParaRPr lang="cs-CZ" dirty="0"/>
          </a:p>
          <a:p>
            <a:endParaRPr lang="en-US" dirty="0"/>
          </a:p>
        </p:txBody>
      </p:sp>
      <p:sp>
        <p:nvSpPr>
          <p:cNvPr id="4" name="Slide Number Placeholder 3"/>
          <p:cNvSpPr>
            <a:spLocks noGrp="1"/>
          </p:cNvSpPr>
          <p:nvPr>
            <p:ph type="sldNum" sz="quarter" idx="10"/>
          </p:nvPr>
        </p:nvSpPr>
        <p:spPr/>
        <p:txBody>
          <a:bodyPr/>
          <a:lstStyle/>
          <a:p>
            <a:fld id="{DCFFCC88-2BAB-4149-972A-9D4FEBFA0AEC}" type="slidenum">
              <a:rPr lang="en-US" smtClean="0"/>
              <a:t>38</a:t>
            </a:fld>
            <a:endParaRPr lang="en-US"/>
          </a:p>
        </p:txBody>
      </p:sp>
    </p:spTree>
    <p:extLst>
      <p:ext uri="{BB962C8B-B14F-4D97-AF65-F5344CB8AC3E}">
        <p14:creationId xmlns:p14="http://schemas.microsoft.com/office/powerpoint/2010/main" val="1540273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FCC88-2BAB-4149-972A-9D4FEBFA0AEC}" type="slidenum">
              <a:rPr lang="en-US" smtClean="0"/>
              <a:t>39</a:t>
            </a:fld>
            <a:endParaRPr lang="en-US"/>
          </a:p>
        </p:txBody>
      </p:sp>
    </p:spTree>
    <p:extLst>
      <p:ext uri="{BB962C8B-B14F-4D97-AF65-F5344CB8AC3E}">
        <p14:creationId xmlns:p14="http://schemas.microsoft.com/office/powerpoint/2010/main" val="390641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 = relief: told “powerful pain killer” have more relief that told “may be a pain killer or placebo”. </a:t>
            </a:r>
            <a:r>
              <a:rPr lang="en-US" sz="1200" b="0" i="0" kern="1200" dirty="0">
                <a:solidFill>
                  <a:schemeClr val="tx1"/>
                </a:solidFill>
                <a:effectLst/>
                <a:latin typeface="+mn-lt"/>
                <a:ea typeface="+mn-ea"/>
                <a:cs typeface="+mn-cs"/>
              </a:rPr>
              <a:t>Br J </a:t>
            </a:r>
            <a:r>
              <a:rPr lang="en-US" sz="1200" b="0" i="0" kern="1200" dirty="0" err="1">
                <a:solidFill>
                  <a:schemeClr val="tx1"/>
                </a:solidFill>
                <a:effectLst/>
                <a:latin typeface="+mn-lt"/>
                <a:ea typeface="+mn-ea"/>
                <a:cs typeface="+mn-cs"/>
              </a:rPr>
              <a:t>Anaesth</a:t>
            </a:r>
            <a:r>
              <a:rPr lang="en-US" sz="1200" b="0" i="0" kern="1200" dirty="0">
                <a:solidFill>
                  <a:schemeClr val="tx1"/>
                </a:solidFill>
                <a:effectLst/>
                <a:latin typeface="+mn-lt"/>
                <a:ea typeface="+mn-ea"/>
                <a:cs typeface="+mn-cs"/>
              </a:rPr>
              <a:t> . 2019 Aug;123(2):e254-e262</a:t>
            </a:r>
            <a:endParaRPr lang="en-US" dirty="0"/>
          </a:p>
        </p:txBody>
      </p:sp>
      <p:sp>
        <p:nvSpPr>
          <p:cNvPr id="4" name="Slide Number Placeholder 3"/>
          <p:cNvSpPr>
            <a:spLocks noGrp="1"/>
          </p:cNvSpPr>
          <p:nvPr>
            <p:ph type="sldNum" sz="quarter" idx="5"/>
          </p:nvPr>
        </p:nvSpPr>
        <p:spPr/>
        <p:txBody>
          <a:bodyPr/>
          <a:lstStyle/>
          <a:p>
            <a:fld id="{DCFFCC88-2BAB-4149-972A-9D4FEBFA0AEC}" type="slidenum">
              <a:rPr lang="en-US" smtClean="0"/>
              <a:t>40</a:t>
            </a:fld>
            <a:endParaRPr lang="en-US"/>
          </a:p>
        </p:txBody>
      </p:sp>
    </p:spTree>
    <p:extLst>
      <p:ext uri="{BB962C8B-B14F-4D97-AF65-F5344CB8AC3E}">
        <p14:creationId xmlns:p14="http://schemas.microsoft.com/office/powerpoint/2010/main" val="243898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active acupuncture shows no effect over placebo acupuncture when data are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according to actual treatment allocation. Yet, when data are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according to perceived treatment allocation, the patients who believe they received active acupuncture experienced significantly more pain relief as compared with those who believed they received placebo acupuncture. Br J </a:t>
            </a:r>
            <a:r>
              <a:rPr lang="en-US" sz="1200" b="0" i="0" kern="1200" dirty="0" err="1">
                <a:solidFill>
                  <a:schemeClr val="tx1"/>
                </a:solidFill>
                <a:effectLst/>
                <a:latin typeface="+mn-lt"/>
                <a:ea typeface="+mn-ea"/>
                <a:cs typeface="+mn-cs"/>
              </a:rPr>
              <a:t>Anaesth</a:t>
            </a:r>
            <a:r>
              <a:rPr lang="en-US" sz="1200" b="0" i="0" kern="1200" dirty="0">
                <a:solidFill>
                  <a:schemeClr val="tx1"/>
                </a:solidFill>
                <a:effectLst/>
                <a:latin typeface="+mn-lt"/>
                <a:ea typeface="+mn-ea"/>
                <a:cs typeface="+mn-cs"/>
              </a:rPr>
              <a:t> . 2019 Aug;123(2):e254-e262</a:t>
            </a:r>
            <a:endParaRPr lang="en-US" dirty="0"/>
          </a:p>
        </p:txBody>
      </p:sp>
      <p:sp>
        <p:nvSpPr>
          <p:cNvPr id="4" name="Slide Number Placeholder 3"/>
          <p:cNvSpPr>
            <a:spLocks noGrp="1"/>
          </p:cNvSpPr>
          <p:nvPr>
            <p:ph type="sldNum" sz="quarter" idx="5"/>
          </p:nvPr>
        </p:nvSpPr>
        <p:spPr/>
        <p:txBody>
          <a:bodyPr/>
          <a:lstStyle/>
          <a:p>
            <a:fld id="{DCFFCC88-2BAB-4149-972A-9D4FEBFA0AEC}" type="slidenum">
              <a:rPr lang="en-US" smtClean="0"/>
              <a:t>41</a:t>
            </a:fld>
            <a:endParaRPr lang="en-US"/>
          </a:p>
        </p:txBody>
      </p:sp>
    </p:spTree>
    <p:extLst>
      <p:ext uri="{BB962C8B-B14F-4D97-AF65-F5344CB8AC3E}">
        <p14:creationId xmlns:p14="http://schemas.microsoft.com/office/powerpoint/2010/main" val="73090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B95F13EA-420F-6F41-BAC3-EF116E1B3E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C551C910-FA22-FB42-91BA-389E9E64972B}"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C65D1BC-CD67-2941-9187-8759A40C64B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8778B01-1CB2-204C-982B-CBE5829177E0}"/>
              </a:ext>
            </a:extLst>
          </p:cNvPr>
          <p:cNvSpPr>
            <a:spLocks noGrp="1" noChangeArrowheads="1"/>
          </p:cNvSpPr>
          <p:nvPr>
            <p:ph type="body" idx="1"/>
          </p:nvPr>
        </p:nvSpPr>
        <p:spPr/>
        <p:txBody>
          <a:bodyPr/>
          <a:lstStyle/>
          <a:p>
            <a:pPr>
              <a:defRPr/>
            </a:pPr>
            <a:endParaRPr lang="en-US">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AD(50) = Analgesic dose for 50% pain reduction in each patient – this is lower when open treatment</a:t>
            </a:r>
          </a:p>
          <a:p>
            <a:r>
              <a:rPr lang="en-US" dirty="0"/>
              <a:t>Opioid mediated: when naloxone given with open injection of ketorolac, efficacy for relieving experimental ischemic arm pain disappeared</a:t>
            </a:r>
          </a:p>
          <a:p>
            <a:r>
              <a:rPr lang="en-US" dirty="0" err="1"/>
              <a:t>Amanzio</a:t>
            </a:r>
            <a:r>
              <a:rPr lang="en-US" dirty="0"/>
              <a:t> (2001) Pain 90:205-215</a:t>
            </a:r>
          </a:p>
        </p:txBody>
      </p:sp>
      <p:sp>
        <p:nvSpPr>
          <p:cNvPr id="4" name="Slide Number Placeholder 3"/>
          <p:cNvSpPr>
            <a:spLocks noGrp="1"/>
          </p:cNvSpPr>
          <p:nvPr>
            <p:ph type="sldNum" sz="quarter" idx="5"/>
          </p:nvPr>
        </p:nvSpPr>
        <p:spPr/>
        <p:txBody>
          <a:bodyPr/>
          <a:lstStyle/>
          <a:p>
            <a:fld id="{DCFFCC88-2BAB-4149-972A-9D4FEBFA0AEC}" type="slidenum">
              <a:rPr lang="en-US" smtClean="0"/>
              <a:t>42</a:t>
            </a:fld>
            <a:endParaRPr lang="en-US"/>
          </a:p>
        </p:txBody>
      </p:sp>
    </p:spTree>
    <p:extLst>
      <p:ext uri="{BB962C8B-B14F-4D97-AF65-F5344CB8AC3E}">
        <p14:creationId xmlns:p14="http://schemas.microsoft.com/office/powerpoint/2010/main" val="790148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Klinger: other findings: stronger response with conditioning (varied</a:t>
            </a:r>
            <a:r>
              <a:rPr lang="en-US" baseline="0" dirty="0"/>
              <a:t> stimulus intensity during conditioning phase) and results were independent of patients’ opioid use</a:t>
            </a:r>
            <a:endParaRPr lang="en-US" dirty="0"/>
          </a:p>
        </p:txBody>
      </p:sp>
      <p:sp>
        <p:nvSpPr>
          <p:cNvPr id="4" name="Slide Number Placeholder 3"/>
          <p:cNvSpPr>
            <a:spLocks noGrp="1"/>
          </p:cNvSpPr>
          <p:nvPr>
            <p:ph type="sldNum" sz="quarter" idx="10"/>
          </p:nvPr>
        </p:nvSpPr>
        <p:spPr/>
        <p:txBody>
          <a:bodyPr/>
          <a:lstStyle/>
          <a:p>
            <a:fld id="{DCFFCC88-2BAB-4149-972A-9D4FEBFA0AEC}" type="slidenum">
              <a:rPr lang="en-US" smtClean="0"/>
              <a:t>43</a:t>
            </a:fld>
            <a:endParaRPr lang="en-US"/>
          </a:p>
        </p:txBody>
      </p:sp>
    </p:spTree>
    <p:extLst>
      <p:ext uri="{BB962C8B-B14F-4D97-AF65-F5344CB8AC3E}">
        <p14:creationId xmlns:p14="http://schemas.microsoft.com/office/powerpoint/2010/main" val="1448272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FCC88-2BAB-4149-972A-9D4FEBFA0AEC}" type="slidenum">
              <a:rPr lang="en-US" smtClean="0"/>
              <a:t>44</a:t>
            </a:fld>
            <a:endParaRPr lang="en-US"/>
          </a:p>
        </p:txBody>
      </p:sp>
    </p:spTree>
    <p:extLst>
      <p:ext uri="{BB962C8B-B14F-4D97-AF65-F5344CB8AC3E}">
        <p14:creationId xmlns:p14="http://schemas.microsoft.com/office/powerpoint/2010/main" val="200530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D6FEAC06-8834-6843-9526-0B897C158B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9507B9A5-0B69-E44B-8F42-3D5C902410DE}"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589981CB-2F01-3E42-85BF-B7DBBD0C1ED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B2C78062-4468-114D-AE0E-B9F6D9378C5C}"/>
              </a:ext>
            </a:extLst>
          </p:cNvPr>
          <p:cNvSpPr>
            <a:spLocks noGrp="1" noChangeArrowheads="1"/>
          </p:cNvSpPr>
          <p:nvPr>
            <p:ph type="body" idx="1"/>
          </p:nvPr>
        </p:nvSpPr>
        <p:spPr/>
        <p:txBody>
          <a:bodyPr/>
          <a:lstStyle/>
          <a:p>
            <a:pPr>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4CD19-1296-2941-96DE-7D2ADCB10555}" type="slidenum">
              <a:rPr lang="en-US" smtClean="0"/>
              <a:t>8</a:t>
            </a:fld>
            <a:endParaRPr lang="en-US"/>
          </a:p>
        </p:txBody>
      </p:sp>
    </p:spTree>
    <p:extLst>
      <p:ext uri="{BB962C8B-B14F-4D97-AF65-F5344CB8AC3E}">
        <p14:creationId xmlns:p14="http://schemas.microsoft.com/office/powerpoint/2010/main" val="340917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7402A596-EA91-7A4F-A1C1-7DE36026B1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CBC20F7A-C30C-494D-89AE-D7FFBD47BF49}"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44034" name="Rectangle 2">
            <a:extLst>
              <a:ext uri="{FF2B5EF4-FFF2-40B4-BE49-F238E27FC236}">
                <a16:creationId xmlns:a16="http://schemas.microsoft.com/office/drawing/2014/main" id="{C04367FB-DFF5-9546-AC81-DF8C3A9C640B}"/>
              </a:ext>
            </a:extLst>
          </p:cNvPr>
          <p:cNvSpPr>
            <a:spLocks noGrp="1" noRot="1" noChangeAspect="1" noChangeArrowheads="1" noTextEdit="1"/>
          </p:cNvSpPr>
          <p:nvPr>
            <p:ph type="sldImg"/>
          </p:nvPr>
        </p:nvSpPr>
        <p:spPr>
          <a:xfrm>
            <a:off x="406400" y="696913"/>
            <a:ext cx="6197600" cy="3486150"/>
          </a:xfrm>
          <a:ln/>
        </p:spPr>
      </p:sp>
      <p:sp>
        <p:nvSpPr>
          <p:cNvPr id="44035" name="Rectangle 3">
            <a:extLst>
              <a:ext uri="{FF2B5EF4-FFF2-40B4-BE49-F238E27FC236}">
                <a16:creationId xmlns:a16="http://schemas.microsoft.com/office/drawing/2014/main" id="{7375E027-8B9B-1440-9C4B-F247BD553267}"/>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Specificity of COX 1 and 2 blockers is relative – No drug is 100% specific</a:t>
            </a:r>
          </a:p>
          <a:p>
            <a:r>
              <a:rPr lang="en-US" altLang="en-US" dirty="0">
                <a:ea typeface="ＭＳ Ｐゴシック" panose="020B0600070205080204" pitchFamily="34" charset="-128"/>
              </a:rPr>
              <a:t>Sulindac may cause more cholestasis than other NSAIDs</a:t>
            </a:r>
          </a:p>
          <a:p>
            <a:r>
              <a:rPr lang="en-US" altLang="en-US" dirty="0">
                <a:ea typeface="ＭＳ Ｐゴシック" panose="020B0600070205080204" pitchFamily="34" charset="-128"/>
              </a:rPr>
              <a:t>Prodrugs supposed to be gastroprotective</a:t>
            </a:r>
          </a:p>
          <a:p>
            <a:r>
              <a:rPr lang="en-US" altLang="en-US" dirty="0">
                <a:ea typeface="ＭＳ Ｐゴシック" panose="020B0600070205080204" pitchFamily="34" charset="-128"/>
              </a:rPr>
              <a:t>Diclofenac accumulates in synovial tissue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Acetaminophen: spinal cord and brain effects (TRPV1 and CB1); in inflammation there are other downstream changes including upregulation of these receptors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D047CE9C-15DC-B446-84C8-182C077E30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a:solidFill>
                  <a:schemeClr val="tx1"/>
                </a:solidFill>
                <a:latin typeface="Garamond" panose="02020404030301010803" pitchFamily="18" charset="0"/>
                <a:ea typeface="ＭＳ Ｐゴシック" panose="020B0600070205080204" pitchFamily="34" charset="-128"/>
              </a:defRPr>
            </a:lvl1pPr>
            <a:lvl2pPr marL="742950" indent="-285750" defTabSz="927100">
              <a:defRPr>
                <a:solidFill>
                  <a:schemeClr val="tx1"/>
                </a:solidFill>
                <a:latin typeface="Garamond" panose="02020404030301010803" pitchFamily="18" charset="0"/>
                <a:ea typeface="ＭＳ Ｐゴシック" panose="020B0600070205080204" pitchFamily="34" charset="-128"/>
              </a:defRPr>
            </a:lvl2pPr>
            <a:lvl3pPr marL="1143000" indent="-228600" defTabSz="927100">
              <a:defRPr>
                <a:solidFill>
                  <a:schemeClr val="tx1"/>
                </a:solidFill>
                <a:latin typeface="Garamond" panose="02020404030301010803" pitchFamily="18" charset="0"/>
                <a:ea typeface="ＭＳ Ｐゴシック" panose="020B0600070205080204" pitchFamily="34" charset="-128"/>
              </a:defRPr>
            </a:lvl3pPr>
            <a:lvl4pPr marL="1600200" indent="-228600" defTabSz="927100">
              <a:defRPr>
                <a:solidFill>
                  <a:schemeClr val="tx1"/>
                </a:solidFill>
                <a:latin typeface="Garamond" panose="02020404030301010803" pitchFamily="18" charset="0"/>
                <a:ea typeface="ＭＳ Ｐゴシック" panose="020B0600070205080204" pitchFamily="34" charset="-128"/>
              </a:defRPr>
            </a:lvl4pPr>
            <a:lvl5pPr marL="2057400" indent="-228600" defTabSz="927100">
              <a:defRPr>
                <a:solidFill>
                  <a:schemeClr val="tx1"/>
                </a:solidFill>
                <a:latin typeface="Garamond" panose="02020404030301010803" pitchFamily="18" charset="0"/>
                <a:ea typeface="ＭＳ Ｐゴシック" panose="020B0600070205080204" pitchFamily="34" charset="-128"/>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E9DFE63D-E808-324D-8260-8C25F5E01386}"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F23F6946-88EB-E54E-866F-0A24FBEE8554}"/>
              </a:ext>
            </a:extLst>
          </p:cNvPr>
          <p:cNvSpPr>
            <a:spLocks noGrp="1" noRot="1" noChangeAspect="1" noChangeArrowheads="1" noTextEdit="1"/>
          </p:cNvSpPr>
          <p:nvPr>
            <p:ph type="sldImg"/>
          </p:nvPr>
        </p:nvSpPr>
        <p:spPr>
          <a:xfrm>
            <a:off x="407988" y="696913"/>
            <a:ext cx="6197600" cy="3486150"/>
          </a:xfrm>
          <a:ln/>
        </p:spPr>
      </p:sp>
      <p:sp>
        <p:nvSpPr>
          <p:cNvPr id="97284" name="Rectangle 3">
            <a:extLst>
              <a:ext uri="{FF2B5EF4-FFF2-40B4-BE49-F238E27FC236}">
                <a16:creationId xmlns:a16="http://schemas.microsoft.com/office/drawing/2014/main" id="{17455E5E-F94E-EF47-91E3-D92A44E48535}"/>
              </a:ext>
            </a:extLst>
          </p:cNvPr>
          <p:cNvSpPr>
            <a:spLocks noGrp="1" noChangeArrowheads="1"/>
          </p:cNvSpPr>
          <p:nvPr>
            <p:ph type="body" idx="1"/>
          </p:nvPr>
        </p:nvSpPr>
        <p:spPr>
          <a:xfrm>
            <a:off x="935038" y="4416425"/>
            <a:ext cx="5140325" cy="4183063"/>
          </a:xfrm>
          <a:ln/>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33542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914AFB97-D55C-7643-8016-71634601A0AE}"/>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B734583E-B088-9241-BCB8-5A8B279D09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err="1">
                <a:ea typeface="ＭＳ Ｐゴシック" panose="020B0600070205080204" pitchFamily="34" charset="-128"/>
              </a:rPr>
              <a:t>Benzon</a:t>
            </a:r>
            <a:r>
              <a:rPr lang="en-US" altLang="en-US" dirty="0">
                <a:ea typeface="ＭＳ Ｐゴシック" panose="020B0600070205080204" pitchFamily="34" charset="-128"/>
              </a:rPr>
              <a:t> Essentials of Pain </a:t>
            </a:r>
            <a:r>
              <a:rPr lang="en-US" altLang="en-US" dirty="0" err="1">
                <a:ea typeface="ＭＳ Ｐゴシック" panose="020B0600070205080204" pitchFamily="34" charset="-128"/>
              </a:rPr>
              <a:t>Mgmt</a:t>
            </a:r>
            <a:endParaRPr lang="en-US" altLang="en-US" dirty="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A4C3D3D4-777B-C347-A2D7-120D8C85F8E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196F62C2-F59B-B94C-9631-B83BF2495DBC}"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9938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8BD5A7AC-377F-5D42-90CE-70047970AC10}"/>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A967F4DE-30B7-144A-8998-6BDFC482A1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ea typeface="ＭＳ Ｐゴシック" panose="020B0600070205080204" pitchFamily="34" charset="-128"/>
              </a:rPr>
              <a:t>APAP and liver: adult dose to produce severe damage is 150-250mg/kg</a:t>
            </a:r>
          </a:p>
          <a:p>
            <a:r>
              <a:rPr lang="en-US" altLang="en-US" dirty="0">
                <a:ea typeface="ＭＳ Ｐゴシック" panose="020B0600070205080204" pitchFamily="34" charset="-128"/>
              </a:rPr>
              <a:t>Rare hepatic injury with NSAIDs (</a:t>
            </a:r>
            <a:r>
              <a:rPr lang="en-US" altLang="en-US" dirty="0" err="1">
                <a:ea typeface="ＭＳ Ｐゴシック" panose="020B0600070205080204" pitchFamily="34" charset="-128"/>
              </a:rPr>
              <a:t>Hyllested</a:t>
            </a:r>
            <a:r>
              <a:rPr lang="en-US" altLang="en-US" dirty="0">
                <a:ea typeface="ＭＳ Ｐゴシック" panose="020B0600070205080204" pitchFamily="34" charset="-128"/>
              </a:rPr>
              <a:t> 2002 – update?)</a:t>
            </a:r>
          </a:p>
        </p:txBody>
      </p:sp>
      <p:sp>
        <p:nvSpPr>
          <p:cNvPr id="56323" name="Slide Number Placeholder 3">
            <a:extLst>
              <a:ext uri="{FF2B5EF4-FFF2-40B4-BE49-F238E27FC236}">
                <a16:creationId xmlns:a16="http://schemas.microsoft.com/office/drawing/2014/main" id="{14BBADE8-C89E-BD4B-AF09-F69B6D75D9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Garamond" panose="02020404030301010803" pitchFamily="18" charset="0"/>
                <a:ea typeface="ＭＳ Ｐゴシック" panose="020B0600070205080204" pitchFamily="34" charset="-128"/>
              </a:defRPr>
            </a:lvl1pPr>
            <a:lvl2pPr marL="742950" indent="-285750" defTabSz="928688">
              <a:defRPr>
                <a:solidFill>
                  <a:schemeClr val="tx1"/>
                </a:solidFill>
                <a:latin typeface="Garamond" panose="02020404030301010803" pitchFamily="18" charset="0"/>
                <a:ea typeface="ＭＳ Ｐゴシック" panose="020B0600070205080204" pitchFamily="34" charset="-128"/>
              </a:defRPr>
            </a:lvl2pPr>
            <a:lvl3pPr marL="1143000" indent="-228600" defTabSz="928688">
              <a:defRPr>
                <a:solidFill>
                  <a:schemeClr val="tx1"/>
                </a:solidFill>
                <a:latin typeface="Garamond" panose="02020404030301010803" pitchFamily="18" charset="0"/>
                <a:ea typeface="ＭＳ Ｐゴシック" panose="020B0600070205080204" pitchFamily="34" charset="-128"/>
              </a:defRPr>
            </a:lvl3pPr>
            <a:lvl4pPr marL="1600200" indent="-228600" defTabSz="928688">
              <a:defRPr>
                <a:solidFill>
                  <a:schemeClr val="tx1"/>
                </a:solidFill>
                <a:latin typeface="Garamond" panose="02020404030301010803" pitchFamily="18" charset="0"/>
                <a:ea typeface="ＭＳ Ｐゴシック" panose="020B0600070205080204" pitchFamily="34" charset="-128"/>
              </a:defRPr>
            </a:lvl4pPr>
            <a:lvl5pPr marL="2057400" indent="-228600" defTabSz="928688">
              <a:defRPr>
                <a:solidFill>
                  <a:schemeClr val="tx1"/>
                </a:solidFill>
                <a:latin typeface="Garamond" panose="02020404030301010803" pitchFamily="18"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3A4E66FE-BABB-8E4D-B370-6A3D17F460A9}"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DBAD-88E0-5B40-80F9-61AEAE4A5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0EB8D5-F404-D948-BE58-309FA3097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92B14-9D4A-9247-9885-85EF4587FC0E}"/>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5" name="Footer Placeholder 4">
            <a:extLst>
              <a:ext uri="{FF2B5EF4-FFF2-40B4-BE49-F238E27FC236}">
                <a16:creationId xmlns:a16="http://schemas.microsoft.com/office/drawing/2014/main" id="{DAB9F794-B708-0B4B-B267-FE23087DF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97AA4-4F95-9D48-B58A-5AEC59E2E27E}"/>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268852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A4EC-0E3D-9841-A10A-ABD4FE7F8C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706EF5-55FF-0243-8F0A-5DFE366D4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EE8C-9C92-6B40-831C-EB45D6EEACF0}"/>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5" name="Footer Placeholder 4">
            <a:extLst>
              <a:ext uri="{FF2B5EF4-FFF2-40B4-BE49-F238E27FC236}">
                <a16:creationId xmlns:a16="http://schemas.microsoft.com/office/drawing/2014/main" id="{043E40D4-EDEA-394B-93CB-9671BBEAB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F57C4-4F4D-7447-9B33-B3505F7DC0EB}"/>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409863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15D35-A630-994D-B617-911FEEFAD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3DEBED-994D-C345-A7CC-96ED4E9BE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C38C7-1DD1-674B-AEBA-F731BFBAFA7C}"/>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5" name="Footer Placeholder 4">
            <a:extLst>
              <a:ext uri="{FF2B5EF4-FFF2-40B4-BE49-F238E27FC236}">
                <a16:creationId xmlns:a16="http://schemas.microsoft.com/office/drawing/2014/main" id="{6619ED78-8252-6B40-AD23-FD8E51ADC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3DFDA-42A5-2844-B763-F806369D9DE6}"/>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39979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AC9144B-305D-134A-BDBB-434800B9B08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DD92052-FA5F-6948-9F72-1C01E3C41B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105EF-93A3-164F-913A-C43FE9A2CFEE}"/>
              </a:ext>
            </a:extLst>
          </p:cNvPr>
          <p:cNvSpPr>
            <a:spLocks noGrp="1"/>
          </p:cNvSpPr>
          <p:nvPr>
            <p:ph type="sldNum" sz="quarter" idx="12"/>
          </p:nvPr>
        </p:nvSpPr>
        <p:spPr/>
        <p:txBody>
          <a:bodyPr/>
          <a:lstStyle>
            <a:lvl1pPr>
              <a:defRPr/>
            </a:lvl1pPr>
          </a:lstStyle>
          <a:p>
            <a:pPr>
              <a:defRPr/>
            </a:pPr>
            <a:fld id="{DE990DF4-4272-D246-BB5E-C95591E3BDC1}" type="slidenum">
              <a:rPr lang="en-US" altLang="en-US"/>
              <a:pPr>
                <a:defRPr/>
              </a:pPr>
              <a:t>‹#›</a:t>
            </a:fld>
            <a:endParaRPr lang="en-US" altLang="en-US"/>
          </a:p>
        </p:txBody>
      </p:sp>
    </p:spTree>
    <p:extLst>
      <p:ext uri="{BB962C8B-B14F-4D97-AF65-F5344CB8AC3E}">
        <p14:creationId xmlns:p14="http://schemas.microsoft.com/office/powerpoint/2010/main" val="328839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BCA5-CB60-4241-8970-6CB084697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FE3BB-B676-594B-9BDD-C8429602E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29EAD-867A-864E-B954-D0F4E53D7BF6}"/>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5" name="Footer Placeholder 4">
            <a:extLst>
              <a:ext uri="{FF2B5EF4-FFF2-40B4-BE49-F238E27FC236}">
                <a16:creationId xmlns:a16="http://schemas.microsoft.com/office/drawing/2014/main" id="{80EA3E15-E7A0-0345-BA7D-6E2DB620B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D06B0-500A-D64F-8107-C4664BA85F8A}"/>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321890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0FA4-BE5E-C943-8209-B7EE23D84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BC8617-E3A3-894B-A7FF-CE216F1913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FC479-CC3A-A34F-A9B6-639988660ED2}"/>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5" name="Footer Placeholder 4">
            <a:extLst>
              <a:ext uri="{FF2B5EF4-FFF2-40B4-BE49-F238E27FC236}">
                <a16:creationId xmlns:a16="http://schemas.microsoft.com/office/drawing/2014/main" id="{D0CD8026-4884-5442-A5C6-CE1217E7C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3C080-9F1A-0C43-B9DB-5F9A11C52EEE}"/>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225636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9CDD-E4E1-2B47-8A80-3527361519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F289A-3639-124C-9B3B-427F1B4B0F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D4AC4-B960-DF40-B81A-0EA05CD22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6F7000-93A7-C64B-A98E-388D7E60232E}"/>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6" name="Footer Placeholder 5">
            <a:extLst>
              <a:ext uri="{FF2B5EF4-FFF2-40B4-BE49-F238E27FC236}">
                <a16:creationId xmlns:a16="http://schemas.microsoft.com/office/drawing/2014/main" id="{472DDE33-908A-DA41-944F-AB55DF9E3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4D9E5-657E-6C49-8EFB-DBF81F85AAB6}"/>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400722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98B0-C66D-9D48-8043-0947845EE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011A6-B149-864C-9FAD-725692030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B7D486-E8C4-684E-876F-B3AA98CF2D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9C69A-5D15-E341-8856-6C79033EA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AB0C0-97B2-F347-A1F4-AEA20BCBC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5B0429-C418-C544-8C79-65AD915BB63D}"/>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8" name="Footer Placeholder 7">
            <a:extLst>
              <a:ext uri="{FF2B5EF4-FFF2-40B4-BE49-F238E27FC236}">
                <a16:creationId xmlns:a16="http://schemas.microsoft.com/office/drawing/2014/main" id="{8DEC5273-32FE-A047-9F28-97DEFB1E46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270FC4-640B-F94A-AEC4-8C634E9F2537}"/>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60920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E2EF-5F29-6542-A441-D101A8996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15FF55-8279-C340-B11D-6EF6A21EA0F2}"/>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4" name="Footer Placeholder 3">
            <a:extLst>
              <a:ext uri="{FF2B5EF4-FFF2-40B4-BE49-F238E27FC236}">
                <a16:creationId xmlns:a16="http://schemas.microsoft.com/office/drawing/2014/main" id="{5078BECC-0125-CA43-8964-B256487323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627A8D-3B7E-F34C-B37B-BDA15397EB82}"/>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25643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6F715-3C37-2E46-AF27-52872FBB5460}"/>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3" name="Footer Placeholder 2">
            <a:extLst>
              <a:ext uri="{FF2B5EF4-FFF2-40B4-BE49-F238E27FC236}">
                <a16:creationId xmlns:a16="http://schemas.microsoft.com/office/drawing/2014/main" id="{1E368DA7-5C1F-FD4A-B14D-AD0FCAC874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BAB31E-F15B-9C47-BE45-21F9A4D69736}"/>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124768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95B0-7508-D346-BD12-4AEC0DD97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17626-31EE-4941-A512-F0FDFFA9F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98B56-795D-4F44-B3A3-4D990CF1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084CA-E1DC-D34F-B26C-6EAA311C3C04}"/>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6" name="Footer Placeholder 5">
            <a:extLst>
              <a:ext uri="{FF2B5EF4-FFF2-40B4-BE49-F238E27FC236}">
                <a16:creationId xmlns:a16="http://schemas.microsoft.com/office/drawing/2014/main" id="{5E796621-2314-1F4F-AA84-6AF8467CD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1EFEE-4358-534A-86FB-F731EEBDF6B9}"/>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161079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12B0-F62F-1B48-8725-2E78EF297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94204C-FD68-7148-8862-261287D3B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CC1E9D-C8E4-FA43-9A32-CEA464A33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76A09-9BD1-A349-9CC1-43485F16830F}"/>
              </a:ext>
            </a:extLst>
          </p:cNvPr>
          <p:cNvSpPr>
            <a:spLocks noGrp="1"/>
          </p:cNvSpPr>
          <p:nvPr>
            <p:ph type="dt" sz="half" idx="10"/>
          </p:nvPr>
        </p:nvSpPr>
        <p:spPr/>
        <p:txBody>
          <a:bodyPr/>
          <a:lstStyle/>
          <a:p>
            <a:fld id="{42310431-C29A-C84E-904F-28B56066A225}" type="datetimeFigureOut">
              <a:rPr lang="en-US" smtClean="0"/>
              <a:t>5/27/22</a:t>
            </a:fld>
            <a:endParaRPr lang="en-US"/>
          </a:p>
        </p:txBody>
      </p:sp>
      <p:sp>
        <p:nvSpPr>
          <p:cNvPr id="6" name="Footer Placeholder 5">
            <a:extLst>
              <a:ext uri="{FF2B5EF4-FFF2-40B4-BE49-F238E27FC236}">
                <a16:creationId xmlns:a16="http://schemas.microsoft.com/office/drawing/2014/main" id="{569212C3-01DA-DC45-B90F-DAB73A670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BF37C-9AF1-5448-8D06-FDBF2CBC82C0}"/>
              </a:ext>
            </a:extLst>
          </p:cNvPr>
          <p:cNvSpPr>
            <a:spLocks noGrp="1"/>
          </p:cNvSpPr>
          <p:nvPr>
            <p:ph type="sldNum" sz="quarter" idx="12"/>
          </p:nvPr>
        </p:nvSpPr>
        <p:spPr/>
        <p:txBody>
          <a:bodyPr/>
          <a:lstStyle/>
          <a:p>
            <a:fld id="{044B1E0B-0EDC-BD44-BFE2-8CAF3F97E06E}" type="slidenum">
              <a:rPr lang="en-US" smtClean="0"/>
              <a:t>‹#›</a:t>
            </a:fld>
            <a:endParaRPr lang="en-US"/>
          </a:p>
        </p:txBody>
      </p:sp>
    </p:spTree>
    <p:extLst>
      <p:ext uri="{BB962C8B-B14F-4D97-AF65-F5344CB8AC3E}">
        <p14:creationId xmlns:p14="http://schemas.microsoft.com/office/powerpoint/2010/main" val="295757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F4617B-554D-FC43-A5C7-BBF1AC146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49B28-35EE-6E4F-B0CE-6206DF2317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50C64-0255-0441-A337-0C67B6F6B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10431-C29A-C84E-904F-28B56066A225}" type="datetimeFigureOut">
              <a:rPr lang="en-US" smtClean="0"/>
              <a:t>5/27/22</a:t>
            </a:fld>
            <a:endParaRPr lang="en-US"/>
          </a:p>
        </p:txBody>
      </p:sp>
      <p:sp>
        <p:nvSpPr>
          <p:cNvPr id="5" name="Footer Placeholder 4">
            <a:extLst>
              <a:ext uri="{FF2B5EF4-FFF2-40B4-BE49-F238E27FC236}">
                <a16:creationId xmlns:a16="http://schemas.microsoft.com/office/drawing/2014/main" id="{99E9DA51-BB98-6F46-AE71-72D6117B8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47E28-7FEE-7843-850A-AA31D227F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B1E0B-0EDC-BD44-BFE2-8CAF3F97E06E}" type="slidenum">
              <a:rPr lang="en-US" smtClean="0"/>
              <a:t>‹#›</a:t>
            </a:fld>
            <a:endParaRPr lang="en-US"/>
          </a:p>
        </p:txBody>
      </p:sp>
    </p:spTree>
    <p:extLst>
      <p:ext uri="{BB962C8B-B14F-4D97-AF65-F5344CB8AC3E}">
        <p14:creationId xmlns:p14="http://schemas.microsoft.com/office/powerpoint/2010/main" val="221887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75D7-F6C9-6248-B057-5E8AE746E581}"/>
              </a:ext>
            </a:extLst>
          </p:cNvPr>
          <p:cNvSpPr>
            <a:spLocks noGrp="1"/>
          </p:cNvSpPr>
          <p:nvPr>
            <p:ph type="ctrTitle"/>
          </p:nvPr>
        </p:nvSpPr>
        <p:spPr/>
        <p:txBody>
          <a:bodyPr/>
          <a:lstStyle/>
          <a:p>
            <a:r>
              <a:rPr lang="en-US" dirty="0"/>
              <a:t>Non-Opioid Analgesic Medications</a:t>
            </a:r>
          </a:p>
        </p:txBody>
      </p:sp>
      <p:sp>
        <p:nvSpPr>
          <p:cNvPr id="3" name="Subtitle 2">
            <a:extLst>
              <a:ext uri="{FF2B5EF4-FFF2-40B4-BE49-F238E27FC236}">
                <a16:creationId xmlns:a16="http://schemas.microsoft.com/office/drawing/2014/main" id="{169A03E7-2187-9B4E-A889-2056C8D3DF73}"/>
              </a:ext>
            </a:extLst>
          </p:cNvPr>
          <p:cNvSpPr>
            <a:spLocks noGrp="1"/>
          </p:cNvSpPr>
          <p:nvPr>
            <p:ph type="subTitle" idx="1"/>
          </p:nvPr>
        </p:nvSpPr>
        <p:spPr/>
        <p:txBody>
          <a:bodyPr/>
          <a:lstStyle/>
          <a:p>
            <a:r>
              <a:rPr lang="en-US" dirty="0"/>
              <a:t>Rachael </a:t>
            </a:r>
            <a:r>
              <a:rPr lang="en-US" dirty="0" err="1"/>
              <a:t>Rzasa</a:t>
            </a:r>
            <a:r>
              <a:rPr lang="en-US" dirty="0"/>
              <a:t> Lynn, MD</a:t>
            </a:r>
          </a:p>
          <a:p>
            <a:r>
              <a:rPr lang="en-US" dirty="0"/>
              <a:t>26 May 2022</a:t>
            </a:r>
          </a:p>
        </p:txBody>
      </p:sp>
    </p:spTree>
    <p:extLst>
      <p:ext uri="{BB962C8B-B14F-4D97-AF65-F5344CB8AC3E}">
        <p14:creationId xmlns:p14="http://schemas.microsoft.com/office/powerpoint/2010/main" val="82042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Rectangle 2">
            <a:extLst>
              <a:ext uri="{FF2B5EF4-FFF2-40B4-BE49-F238E27FC236}">
                <a16:creationId xmlns:a16="http://schemas.microsoft.com/office/drawing/2014/main" id="{EF95061B-602C-864A-B04D-CAA29D41AB4D}"/>
              </a:ext>
            </a:extLst>
          </p:cNvPr>
          <p:cNvSpPr>
            <a:spLocks noGrp="1"/>
          </p:cNvSpPr>
          <p:nvPr>
            <p:ph type="title" idx="4294967295"/>
          </p:nvPr>
        </p:nvSpPr>
        <p:spPr>
          <a:xfrm>
            <a:off x="1043631" y="809898"/>
            <a:ext cx="9942716" cy="1554480"/>
          </a:xfrm>
        </p:spPr>
        <p:txBody>
          <a:bodyPr vert="horz" lIns="91440" tIns="45720" rIns="91440" bIns="45720" rtlCol="0" anchor="ctr">
            <a:normAutofit/>
          </a:bodyPr>
          <a:lstStyle/>
          <a:p>
            <a:r>
              <a:rPr lang="en-US" altLang="en-US" sz="4800" kern="1200" dirty="0">
                <a:solidFill>
                  <a:schemeClr val="tx1"/>
                </a:solidFill>
                <a:latin typeface="+mj-lt"/>
                <a:ea typeface="+mj-ea"/>
                <a:cs typeface="+mj-cs"/>
              </a:rPr>
              <a:t>NSAIDs</a:t>
            </a:r>
          </a:p>
        </p:txBody>
      </p:sp>
      <p:sp>
        <p:nvSpPr>
          <p:cNvPr id="33794" name="Rectangle 3">
            <a:extLst>
              <a:ext uri="{FF2B5EF4-FFF2-40B4-BE49-F238E27FC236}">
                <a16:creationId xmlns:a16="http://schemas.microsoft.com/office/drawing/2014/main" id="{C14FBEF4-4D66-1740-8051-E2D438444819}"/>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r>
              <a:rPr lang="en-US" altLang="en-US" dirty="0">
                <a:ea typeface="ＭＳ Ｐゴシック" panose="020B0600070205080204" pitchFamily="34" charset="-128"/>
              </a:rPr>
              <a:t>Similar efficacy for nonselective NSAIDs and COX-2 inhibitors</a:t>
            </a:r>
          </a:p>
          <a:p>
            <a:pPr lvl="1"/>
            <a:r>
              <a:rPr lang="en-US" altLang="en-US" dirty="0">
                <a:ea typeface="ＭＳ Ｐゴシック" panose="020B0600070205080204" pitchFamily="34" charset="-128"/>
              </a:rPr>
              <a:t>Formulation may matter: liquid ibuprofen faster and better analgesia than tablet</a:t>
            </a:r>
          </a:p>
          <a:p>
            <a:r>
              <a:rPr lang="en-US" altLang="en-US" dirty="0">
                <a:ea typeface="ＭＳ Ｐゴシック" panose="020B0600070205080204" pitchFamily="34" charset="-128"/>
              </a:rPr>
              <a:t>Lower NNT than APAP (3.0 v 3.9)</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3">
            <a:extLst>
              <a:ext uri="{FF2B5EF4-FFF2-40B4-BE49-F238E27FC236}">
                <a16:creationId xmlns:a16="http://schemas.microsoft.com/office/drawing/2014/main" id="{D3F7F630-D51A-1142-8F2A-C715929227B8}"/>
              </a:ext>
            </a:extLst>
          </p:cNvPr>
          <p:cNvSpPr txBox="1">
            <a:spLocks noChangeArrowheads="1"/>
          </p:cNvSpPr>
          <p:nvPr/>
        </p:nvSpPr>
        <p:spPr bwMode="auto">
          <a:xfrm>
            <a:off x="3236914" y="6543676"/>
            <a:ext cx="7431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dirty="0"/>
              <a:t>Gupta </a:t>
            </a:r>
            <a:r>
              <a:rPr lang="en-US" altLang="en-US" sz="1200" dirty="0" err="1"/>
              <a:t>Curr</a:t>
            </a:r>
            <a:r>
              <a:rPr lang="en-US" altLang="en-US" sz="1200" dirty="0"/>
              <a:t> Pain Headache Rep 2016. </a:t>
            </a:r>
            <a:r>
              <a:rPr lang="is-IS" altLang="en-US" sz="1200" dirty="0"/>
              <a:t>PAIN 107:86-90 (2004)</a:t>
            </a:r>
            <a:endParaRPr lang="en-US" altLang="en-US" sz="1200" dirty="0"/>
          </a:p>
        </p:txBody>
      </p:sp>
    </p:spTree>
    <p:extLst>
      <p:ext uri="{BB962C8B-B14F-4D97-AF65-F5344CB8AC3E}">
        <p14:creationId xmlns:p14="http://schemas.microsoft.com/office/powerpoint/2010/main" val="234151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2485D-EB5D-7046-94DD-83E1F7232B6D}"/>
              </a:ext>
            </a:extLst>
          </p:cNvPr>
          <p:cNvSpPr>
            <a:spLocks noGrp="1"/>
          </p:cNvSpPr>
          <p:nvPr>
            <p:ph idx="1"/>
          </p:nvPr>
        </p:nvSpPr>
        <p:spPr>
          <a:xfrm>
            <a:off x="1981200" y="2590800"/>
            <a:ext cx="8229600" cy="3962400"/>
          </a:xfrm>
        </p:spPr>
        <p:txBody>
          <a:bodyPr>
            <a:normAutofit fontScale="62500" lnSpcReduction="20000"/>
          </a:bodyPr>
          <a:lstStyle/>
          <a:p>
            <a:pPr>
              <a:defRPr/>
            </a:pPr>
            <a:r>
              <a:rPr lang="en-US" dirty="0"/>
              <a:t>21 different OTC analgesic drugs, doses, formulations from 10 Cochrane Reviews</a:t>
            </a:r>
          </a:p>
          <a:p>
            <a:pPr>
              <a:defRPr/>
            </a:pPr>
            <a:r>
              <a:rPr lang="en-US" dirty="0"/>
              <a:t>Postop pain model primarily 3rd molar extraction (industry model for everyday pain)</a:t>
            </a:r>
          </a:p>
          <a:p>
            <a:pPr>
              <a:defRPr/>
            </a:pPr>
            <a:r>
              <a:rPr lang="en-US" dirty="0"/>
              <a:t>50% pain relief vs placebo</a:t>
            </a:r>
          </a:p>
          <a:p>
            <a:pPr>
              <a:defRPr/>
            </a:pPr>
            <a:r>
              <a:rPr lang="en-US" dirty="0"/>
              <a:t>Lowest NNT values were combo of ibuprofen + paracetamol (NNT &lt;2)</a:t>
            </a:r>
          </a:p>
          <a:p>
            <a:pPr lvl="1">
              <a:defRPr/>
            </a:pPr>
            <a:r>
              <a:rPr lang="en-US" dirty="0"/>
              <a:t>Combinations of ibuprofen plus paracetamol worked in 7 out of 10 people</a:t>
            </a:r>
          </a:p>
          <a:p>
            <a:pPr>
              <a:defRPr/>
            </a:pPr>
            <a:r>
              <a:rPr lang="en-US" dirty="0"/>
              <a:t>Analgesics with NNT values close to 2 included</a:t>
            </a:r>
          </a:p>
          <a:p>
            <a:pPr lvl="1">
              <a:defRPr/>
            </a:pPr>
            <a:r>
              <a:rPr lang="en-US" dirty="0"/>
              <a:t>Fast-acting ibuprofen 200mg/400mg</a:t>
            </a:r>
          </a:p>
          <a:p>
            <a:pPr lvl="1">
              <a:defRPr/>
            </a:pPr>
            <a:r>
              <a:rPr lang="en-US" dirty="0"/>
              <a:t>Ibuprofen 200mg + caffeine 100mg</a:t>
            </a:r>
          </a:p>
          <a:p>
            <a:pPr lvl="1">
              <a:defRPr/>
            </a:pPr>
            <a:r>
              <a:rPr lang="en-US" dirty="0"/>
              <a:t>Diclofenac 50mg</a:t>
            </a:r>
          </a:p>
          <a:p>
            <a:pPr>
              <a:defRPr/>
            </a:pPr>
            <a:r>
              <a:rPr lang="en-US" dirty="0"/>
              <a:t>Important finding: low doses of some medications in fast-acting formulations were best</a:t>
            </a:r>
          </a:p>
          <a:p>
            <a:pPr>
              <a:defRPr/>
            </a:pPr>
            <a:r>
              <a:rPr lang="en-US" dirty="0">
                <a:solidFill>
                  <a:srgbClr val="FF0000"/>
                </a:solidFill>
              </a:rPr>
              <a:t>Fewer side effects for people taking ibuprofen plus paracetamol than those taking placebo</a:t>
            </a:r>
            <a:r>
              <a:rPr lang="en-US" dirty="0"/>
              <a:t>. The results for side effects may be different if the painkillers are taken for more than a few days.</a:t>
            </a:r>
          </a:p>
          <a:p>
            <a:pPr>
              <a:defRPr/>
            </a:pPr>
            <a:endParaRPr lang="en-US" dirty="0"/>
          </a:p>
          <a:p>
            <a:pPr lvl="1">
              <a:defRPr/>
            </a:pPr>
            <a:endParaRPr lang="en-US" dirty="0"/>
          </a:p>
          <a:p>
            <a:pPr>
              <a:defRPr/>
            </a:pPr>
            <a:endParaRPr lang="en-US" dirty="0"/>
          </a:p>
        </p:txBody>
      </p:sp>
      <p:pic>
        <p:nvPicPr>
          <p:cNvPr id="50178" name="Picture 3">
            <a:extLst>
              <a:ext uri="{FF2B5EF4-FFF2-40B4-BE49-F238E27FC236}">
                <a16:creationId xmlns:a16="http://schemas.microsoft.com/office/drawing/2014/main" id="{E1089FD6-A8F8-D74F-976C-856B021D3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8864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10">
            <a:extLst>
              <a:ext uri="{FF2B5EF4-FFF2-40B4-BE49-F238E27FC236}">
                <a16:creationId xmlns:a16="http://schemas.microsoft.com/office/drawing/2014/main" id="{179ACBDC-65C6-BD4F-A99B-E87AB87C79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71750" y="187325"/>
            <a:ext cx="7029450" cy="6489700"/>
          </a:xfrm>
        </p:spPr>
      </p:pic>
      <p:sp>
        <p:nvSpPr>
          <p:cNvPr id="3" name="Rectangle 2">
            <a:extLst>
              <a:ext uri="{FF2B5EF4-FFF2-40B4-BE49-F238E27FC236}">
                <a16:creationId xmlns:a16="http://schemas.microsoft.com/office/drawing/2014/main" id="{2B36EC26-65F1-3A4B-90C1-BC1BF358304C}"/>
              </a:ext>
            </a:extLst>
          </p:cNvPr>
          <p:cNvSpPr/>
          <p:nvPr/>
        </p:nvSpPr>
        <p:spPr>
          <a:xfrm>
            <a:off x="2571750" y="1981200"/>
            <a:ext cx="489585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D4046D7F-0252-3642-9A0D-3F611759C4C4}"/>
              </a:ext>
            </a:extLst>
          </p:cNvPr>
          <p:cNvSpPr/>
          <p:nvPr/>
        </p:nvSpPr>
        <p:spPr>
          <a:xfrm>
            <a:off x="2571750" y="3657600"/>
            <a:ext cx="489585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970B0B7B-5ADB-CD40-9C16-0F49C04DE858}"/>
              </a:ext>
            </a:extLst>
          </p:cNvPr>
          <p:cNvSpPr/>
          <p:nvPr/>
        </p:nvSpPr>
        <p:spPr>
          <a:xfrm>
            <a:off x="2571750" y="6164264"/>
            <a:ext cx="4895850" cy="1682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D7425616-2A9F-494D-ADA0-ABE5148483B1}"/>
              </a:ext>
            </a:extLst>
          </p:cNvPr>
          <p:cNvSpPr/>
          <p:nvPr/>
        </p:nvSpPr>
        <p:spPr>
          <a:xfrm>
            <a:off x="2571750" y="3001964"/>
            <a:ext cx="4895850" cy="503237"/>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4327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FEE3D-B197-9248-9C1E-FA5F98ED28A1}"/>
              </a:ext>
            </a:extLst>
          </p:cNvPr>
          <p:cNvSpPr/>
          <p:nvPr/>
        </p:nvSpPr>
        <p:spPr>
          <a:xfrm>
            <a:off x="2278063" y="1108076"/>
            <a:ext cx="8170862" cy="4270375"/>
          </a:xfrm>
          <a:prstGeom prst="rect">
            <a:avLst/>
          </a:prstGeom>
        </p:spPr>
        <p:txBody>
          <a:bodyPr>
            <a:spAutoFit/>
          </a:bodyPr>
          <a:lstStyle/>
          <a:p>
            <a:pPr defTabSz="685800">
              <a:defRPr/>
            </a:pPr>
            <a:r>
              <a:rPr lang="en-US" sz="1500" b="1" u="sng" dirty="0">
                <a:solidFill>
                  <a:prstClr val="black"/>
                </a:solidFill>
                <a:latin typeface="Calibri" panose="020F0502020204030204"/>
              </a:rPr>
              <a:t>Drug </a:t>
            </a:r>
            <a:r>
              <a:rPr lang="en-US" sz="1500" b="1" dirty="0">
                <a:solidFill>
                  <a:prstClr val="black"/>
                </a:solidFill>
                <a:latin typeface="Calibri" panose="020F0502020204030204"/>
              </a:rPr>
              <a:t>				</a:t>
            </a:r>
            <a:r>
              <a:rPr lang="en-US" sz="1500" b="1" u="sng" dirty="0">
                <a:solidFill>
                  <a:prstClr val="black"/>
                </a:solidFill>
                <a:latin typeface="Calibri" panose="020F0502020204030204"/>
              </a:rPr>
              <a:t>Dose (mg) </a:t>
            </a:r>
            <a:r>
              <a:rPr lang="en-US" sz="1500" b="1" dirty="0">
                <a:solidFill>
                  <a:prstClr val="black"/>
                </a:solidFill>
                <a:latin typeface="Calibri" panose="020F0502020204030204"/>
              </a:rPr>
              <a:t>		</a:t>
            </a:r>
            <a:r>
              <a:rPr lang="en-US" sz="1500" b="1" u="sng" dirty="0">
                <a:solidFill>
                  <a:prstClr val="black"/>
                </a:solidFill>
                <a:latin typeface="Calibri" panose="020F0502020204030204"/>
              </a:rPr>
              <a:t>NNT (95% confidence interval)</a:t>
            </a:r>
          </a:p>
          <a:p>
            <a:pPr defTabSz="685800">
              <a:defRPr/>
            </a:pPr>
            <a:r>
              <a:rPr lang="en-US" sz="1350" dirty="0">
                <a:solidFill>
                  <a:prstClr val="black"/>
                </a:solidFill>
                <a:latin typeface="Calibri" panose="020F0502020204030204"/>
              </a:rPr>
              <a:t>Aspirin 				500 			Not better than placebo</a:t>
            </a:r>
          </a:p>
          <a:p>
            <a:pPr defTabSz="685800">
              <a:defRPr/>
            </a:pPr>
            <a:r>
              <a:rPr lang="en-US" sz="1350" dirty="0">
                <a:solidFill>
                  <a:prstClr val="black"/>
                </a:solidFill>
                <a:latin typeface="Calibri" panose="020F0502020204030204"/>
              </a:rPr>
              <a:t>Aspirin 				600/650 			4.2 (3.8 to 4.6)</a:t>
            </a:r>
          </a:p>
          <a:p>
            <a:pPr defTabSz="685800">
              <a:defRPr/>
            </a:pPr>
            <a:r>
              <a:rPr lang="en-US" sz="1350" dirty="0">
                <a:solidFill>
                  <a:prstClr val="black"/>
                </a:solidFill>
                <a:latin typeface="Calibri" panose="020F0502020204030204"/>
              </a:rPr>
              <a:t>Aspirin 				1000 			4.2 (3.8 to 4.6)</a:t>
            </a:r>
          </a:p>
          <a:p>
            <a:pPr defTabSz="685800">
              <a:defRPr/>
            </a:pPr>
            <a:r>
              <a:rPr lang="en-US" sz="1350" dirty="0">
                <a:solidFill>
                  <a:prstClr val="black"/>
                </a:solidFill>
                <a:latin typeface="Calibri" panose="020F0502020204030204"/>
              </a:rPr>
              <a:t>Diclofenac potassium 		25 			2.4 (2.0 to 2.9)</a:t>
            </a:r>
          </a:p>
          <a:p>
            <a:pPr defTabSz="685800">
              <a:defRPr/>
            </a:pPr>
            <a:r>
              <a:rPr lang="en-US" sz="1350" dirty="0">
                <a:solidFill>
                  <a:prstClr val="black"/>
                </a:solidFill>
                <a:latin typeface="Calibri" panose="020F0502020204030204"/>
              </a:rPr>
              <a:t>Diclofenac potassium 		50 			2.1 (1.9 to 2.5)</a:t>
            </a:r>
          </a:p>
          <a:p>
            <a:pPr defTabSz="685800">
              <a:defRPr/>
            </a:pPr>
            <a:r>
              <a:rPr lang="en-US" sz="1350" dirty="0">
                <a:solidFill>
                  <a:prstClr val="black"/>
                </a:solidFill>
                <a:latin typeface="Calibri" panose="020F0502020204030204"/>
              </a:rPr>
              <a:t>Dipyrone 				500 			2.3 (1.9 to 3.1)</a:t>
            </a:r>
          </a:p>
          <a:p>
            <a:pPr defTabSz="685800">
              <a:defRPr/>
            </a:pPr>
            <a:r>
              <a:rPr lang="en-US" sz="1350" dirty="0">
                <a:solidFill>
                  <a:prstClr val="black"/>
                </a:solidFill>
                <a:latin typeface="Calibri" panose="020F0502020204030204"/>
              </a:rPr>
              <a:t>Ibuprofen acid 			200 			2.9 (2.7 to 3.2)</a:t>
            </a:r>
          </a:p>
          <a:p>
            <a:pPr defTabSz="685800">
              <a:defRPr/>
            </a:pPr>
            <a:r>
              <a:rPr lang="en-US" sz="1350" dirty="0">
                <a:solidFill>
                  <a:prstClr val="black"/>
                </a:solidFill>
                <a:latin typeface="Calibri" panose="020F0502020204030204"/>
              </a:rPr>
              <a:t>Ibuprofen acid 			400 			2.5 (2.4 to 2.6)</a:t>
            </a:r>
          </a:p>
          <a:p>
            <a:pPr defTabSz="685800">
              <a:defRPr/>
            </a:pPr>
            <a:r>
              <a:rPr lang="en-US" sz="1350" dirty="0">
                <a:solidFill>
                  <a:srgbClr val="FF0000"/>
                </a:solidFill>
                <a:latin typeface="Calibri" panose="020F0502020204030204"/>
              </a:rPr>
              <a:t>Ibuprofen fast acting 		200 			2.1 (1.9 to 2.4) Good ibuprofen dose choice</a:t>
            </a:r>
          </a:p>
          <a:p>
            <a:pPr defTabSz="685800">
              <a:defRPr/>
            </a:pPr>
            <a:r>
              <a:rPr lang="en-US" sz="1350" dirty="0">
                <a:solidFill>
                  <a:srgbClr val="FF0000"/>
                </a:solidFill>
                <a:latin typeface="Calibri" panose="020F0502020204030204"/>
              </a:rPr>
              <a:t>Ibuprofen fast acting 		400 			2.1 (1.9 to 2.3)</a:t>
            </a:r>
          </a:p>
          <a:p>
            <a:pPr defTabSz="685800">
              <a:defRPr/>
            </a:pPr>
            <a:r>
              <a:rPr lang="en-US" sz="1350" dirty="0">
                <a:solidFill>
                  <a:prstClr val="black"/>
                </a:solidFill>
                <a:latin typeface="Calibri" panose="020F0502020204030204"/>
              </a:rPr>
              <a:t>Ibuprofen + caffeine 		200+100 			2.1 (1.9 to 3.1)</a:t>
            </a:r>
          </a:p>
          <a:p>
            <a:pPr defTabSz="685800">
              <a:defRPr/>
            </a:pPr>
            <a:r>
              <a:rPr lang="en-US" sz="1350" dirty="0">
                <a:solidFill>
                  <a:srgbClr val="FF0000"/>
                </a:solidFill>
                <a:latin typeface="Calibri" panose="020F0502020204030204"/>
              </a:rPr>
              <a:t>Ibuprofen + paracetamol 		200+500 			1.6 (1.5 to 1.8) Best choice</a:t>
            </a:r>
          </a:p>
          <a:p>
            <a:pPr defTabSz="685800">
              <a:defRPr/>
            </a:pPr>
            <a:r>
              <a:rPr lang="en-US" sz="1350" dirty="0">
                <a:solidFill>
                  <a:prstClr val="black"/>
                </a:solidFill>
                <a:latin typeface="Calibri" panose="020F0502020204030204"/>
              </a:rPr>
              <a:t>Ibuprofen + paracetamol		400+1000 		1.5 (1.4 to 1.7) </a:t>
            </a:r>
            <a:r>
              <a:rPr lang="en-US" sz="1350" dirty="0">
                <a:solidFill>
                  <a:srgbClr val="FF0000"/>
                </a:solidFill>
                <a:latin typeface="Calibri" panose="020F0502020204030204"/>
              </a:rPr>
              <a:t>Higher doses not much better</a:t>
            </a:r>
            <a:endParaRPr lang="en-US" sz="1350" dirty="0">
              <a:solidFill>
                <a:prstClr val="black"/>
              </a:solidFill>
              <a:latin typeface="Calibri" panose="020F0502020204030204"/>
            </a:endParaRPr>
          </a:p>
          <a:p>
            <a:pPr defTabSz="685800">
              <a:defRPr/>
            </a:pPr>
            <a:r>
              <a:rPr lang="pl-PL" sz="1350" dirty="0">
                <a:solidFill>
                  <a:prstClr val="black"/>
                </a:solidFill>
                <a:latin typeface="Calibri" panose="020F0502020204030204"/>
              </a:rPr>
              <a:t>Naproxen </a:t>
            </a:r>
            <a:r>
              <a:rPr lang="en-US" sz="1350" dirty="0">
                <a:solidFill>
                  <a:prstClr val="black"/>
                </a:solidFill>
                <a:latin typeface="Calibri" panose="020F0502020204030204"/>
              </a:rPr>
              <a:t>			</a:t>
            </a:r>
            <a:r>
              <a:rPr lang="pl-PL" sz="1350" dirty="0">
                <a:solidFill>
                  <a:prstClr val="black"/>
                </a:solidFill>
                <a:latin typeface="Calibri" panose="020F0502020204030204"/>
              </a:rPr>
              <a:t>200/220 </a:t>
            </a:r>
            <a:r>
              <a:rPr lang="en-US" sz="1350" dirty="0">
                <a:solidFill>
                  <a:prstClr val="black"/>
                </a:solidFill>
                <a:latin typeface="Calibri" panose="020F0502020204030204"/>
              </a:rPr>
              <a:t>			</a:t>
            </a:r>
            <a:r>
              <a:rPr lang="pl-PL" sz="1350" dirty="0">
                <a:solidFill>
                  <a:prstClr val="black"/>
                </a:solidFill>
                <a:latin typeface="Calibri" panose="020F0502020204030204"/>
              </a:rPr>
              <a:t>3.4 (2.4 to 5.8)</a:t>
            </a:r>
          </a:p>
          <a:p>
            <a:pPr defTabSz="685800">
              <a:defRPr/>
            </a:pPr>
            <a:r>
              <a:rPr lang="pl-PL" sz="1350" dirty="0">
                <a:solidFill>
                  <a:prstClr val="black"/>
                </a:solidFill>
                <a:latin typeface="Calibri" panose="020F0502020204030204"/>
              </a:rPr>
              <a:t>Naproxen </a:t>
            </a:r>
            <a:r>
              <a:rPr lang="en-US" sz="1350" dirty="0">
                <a:solidFill>
                  <a:prstClr val="black"/>
                </a:solidFill>
                <a:latin typeface="Calibri" panose="020F0502020204030204"/>
              </a:rPr>
              <a:t>			</a:t>
            </a:r>
            <a:r>
              <a:rPr lang="pl-PL" sz="1350" dirty="0">
                <a:solidFill>
                  <a:prstClr val="black"/>
                </a:solidFill>
                <a:latin typeface="Calibri" panose="020F0502020204030204"/>
              </a:rPr>
              <a:t>400/440 </a:t>
            </a:r>
            <a:r>
              <a:rPr lang="en-US" sz="1350" dirty="0">
                <a:solidFill>
                  <a:prstClr val="black"/>
                </a:solidFill>
                <a:latin typeface="Calibri" panose="020F0502020204030204"/>
              </a:rPr>
              <a:t>			</a:t>
            </a:r>
            <a:r>
              <a:rPr lang="pl-PL" sz="1350" dirty="0">
                <a:solidFill>
                  <a:prstClr val="black"/>
                </a:solidFill>
                <a:latin typeface="Calibri" panose="020F0502020204030204"/>
              </a:rPr>
              <a:t>2.7 (2.2 to 3.5)</a:t>
            </a:r>
          </a:p>
          <a:p>
            <a:pPr defTabSz="685800">
              <a:defRPr/>
            </a:pPr>
            <a:r>
              <a:rPr lang="pl-PL" sz="1350" dirty="0">
                <a:solidFill>
                  <a:prstClr val="black"/>
                </a:solidFill>
                <a:latin typeface="Calibri" panose="020F0502020204030204"/>
              </a:rPr>
              <a:t>Naproxen </a:t>
            </a:r>
            <a:r>
              <a:rPr lang="en-US" sz="1350" dirty="0">
                <a:solidFill>
                  <a:prstClr val="black"/>
                </a:solidFill>
                <a:latin typeface="Calibri" panose="020F0502020204030204"/>
              </a:rPr>
              <a:t>			</a:t>
            </a:r>
            <a:r>
              <a:rPr lang="pl-PL" sz="1350" dirty="0">
                <a:solidFill>
                  <a:prstClr val="black"/>
                </a:solidFill>
                <a:latin typeface="Calibri" panose="020F0502020204030204"/>
              </a:rPr>
              <a:t>500/550 </a:t>
            </a:r>
            <a:r>
              <a:rPr lang="en-US" sz="1350" dirty="0">
                <a:solidFill>
                  <a:prstClr val="black"/>
                </a:solidFill>
                <a:latin typeface="Calibri" panose="020F0502020204030204"/>
              </a:rPr>
              <a:t>			</a:t>
            </a:r>
            <a:r>
              <a:rPr lang="pl-PL" sz="1350" dirty="0">
                <a:solidFill>
                  <a:prstClr val="black"/>
                </a:solidFill>
                <a:latin typeface="Calibri" panose="020F0502020204030204"/>
              </a:rPr>
              <a:t>2.7 (2.3 to 3.3)</a:t>
            </a:r>
          </a:p>
          <a:p>
            <a:pPr defTabSz="685800">
              <a:defRPr/>
            </a:pPr>
            <a:r>
              <a:rPr lang="en-US" sz="1350" dirty="0">
                <a:solidFill>
                  <a:srgbClr val="FF0000"/>
                </a:solidFill>
                <a:latin typeface="Calibri" panose="020F0502020204030204"/>
              </a:rPr>
              <a:t>Paracetamol 			500 			3.5 (2.7 to 4.8) Good APAP dose choice</a:t>
            </a:r>
          </a:p>
          <a:p>
            <a:pPr defTabSz="685800">
              <a:defRPr/>
            </a:pPr>
            <a:r>
              <a:rPr lang="en-US" sz="1350" dirty="0">
                <a:solidFill>
                  <a:prstClr val="black"/>
                </a:solidFill>
                <a:latin typeface="Calibri" panose="020F0502020204030204"/>
              </a:rPr>
              <a:t>Paracetamol 			600/650 			4.6 (3.9 to 5.5)</a:t>
            </a:r>
          </a:p>
          <a:p>
            <a:pPr defTabSz="685800">
              <a:defRPr/>
            </a:pPr>
            <a:r>
              <a:rPr lang="en-US" sz="1350" dirty="0">
                <a:solidFill>
                  <a:prstClr val="black"/>
                </a:solidFill>
                <a:latin typeface="Calibri" panose="020F0502020204030204"/>
              </a:rPr>
              <a:t>Paracetamol 			975/1000 		3.6 (3.2 to 4.1)</a:t>
            </a:r>
          </a:p>
        </p:txBody>
      </p:sp>
      <p:sp>
        <p:nvSpPr>
          <p:cNvPr id="3" name="Rectangle 2">
            <a:extLst>
              <a:ext uri="{FF2B5EF4-FFF2-40B4-BE49-F238E27FC236}">
                <a16:creationId xmlns:a16="http://schemas.microsoft.com/office/drawing/2014/main" id="{7BEC4E95-6FF7-C943-9376-988FBD821723}"/>
              </a:ext>
            </a:extLst>
          </p:cNvPr>
          <p:cNvSpPr/>
          <p:nvPr/>
        </p:nvSpPr>
        <p:spPr>
          <a:xfrm>
            <a:off x="2035176" y="5562600"/>
            <a:ext cx="8520113" cy="368300"/>
          </a:xfrm>
          <a:prstGeom prst="rect">
            <a:avLst/>
          </a:prstGeom>
        </p:spPr>
        <p:txBody>
          <a:bodyPr>
            <a:spAutoFit/>
          </a:bodyPr>
          <a:lstStyle/>
          <a:p>
            <a:pPr defTabSz="685800">
              <a:defRPr/>
            </a:pPr>
            <a:r>
              <a:rPr lang="en-US" sz="900" dirty="0">
                <a:solidFill>
                  <a:srgbClr val="414141"/>
                </a:solidFill>
                <a:latin typeface="Calibri" panose="020F0502020204030204"/>
              </a:rPr>
              <a:t>Adapted from- Moore RA, </a:t>
            </a:r>
            <a:r>
              <a:rPr lang="en-US" sz="900" dirty="0" err="1">
                <a:solidFill>
                  <a:srgbClr val="414141"/>
                </a:solidFill>
                <a:latin typeface="Calibri" panose="020F0502020204030204"/>
              </a:rPr>
              <a:t>Wiffen</a:t>
            </a:r>
            <a:r>
              <a:rPr lang="en-US" sz="900" dirty="0">
                <a:solidFill>
                  <a:srgbClr val="414141"/>
                </a:solidFill>
                <a:latin typeface="Calibri" panose="020F0502020204030204"/>
              </a:rPr>
              <a:t> PJ, Derry S, Maguire T, Roy YM, Tyrrell L./ Non-prescription (OTC) oral analgesics for acute pain - an overview of Cochrane reviews./Cochrane Database of Systematic Reviews 2015, Issue 11. Art. No.: CD010794./ DOI: 10.1002/14651858.CD010794.pub2.</a:t>
            </a:r>
            <a:endParaRPr lang="en-US" sz="900" dirty="0">
              <a:solidFill>
                <a:prstClr val="black"/>
              </a:solidFill>
              <a:latin typeface="Calibri" panose="020F0502020204030204"/>
            </a:endParaRPr>
          </a:p>
        </p:txBody>
      </p:sp>
      <p:sp>
        <p:nvSpPr>
          <p:cNvPr id="4" name="Right Arrow 3">
            <a:extLst>
              <a:ext uri="{FF2B5EF4-FFF2-40B4-BE49-F238E27FC236}">
                <a16:creationId xmlns:a16="http://schemas.microsoft.com/office/drawing/2014/main" id="{58687B48-38C3-7146-B53F-7B555B613A0A}"/>
              </a:ext>
            </a:extLst>
          </p:cNvPr>
          <p:cNvSpPr/>
          <p:nvPr/>
        </p:nvSpPr>
        <p:spPr>
          <a:xfrm rot="10800000">
            <a:off x="9048751" y="3648076"/>
            <a:ext cx="733425" cy="2000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E844C2-09EF-C246-A049-84877F7CD98F}"/>
              </a:ext>
            </a:extLst>
          </p:cNvPr>
          <p:cNvSpPr/>
          <p:nvPr/>
        </p:nvSpPr>
        <p:spPr>
          <a:xfrm>
            <a:off x="5356226" y="3436939"/>
            <a:ext cx="3908425" cy="1430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4" name="TextBox 1">
            <a:extLst>
              <a:ext uri="{FF2B5EF4-FFF2-40B4-BE49-F238E27FC236}">
                <a16:creationId xmlns:a16="http://schemas.microsoft.com/office/drawing/2014/main" id="{1641C2DC-7321-5141-BFD6-C4BD4081D705}"/>
              </a:ext>
            </a:extLst>
          </p:cNvPr>
          <p:cNvSpPr txBox="1">
            <a:spLocks noChangeArrowheads="1"/>
          </p:cNvSpPr>
          <p:nvPr/>
        </p:nvSpPr>
        <p:spPr bwMode="auto">
          <a:xfrm>
            <a:off x="1668463" y="857251"/>
            <a:ext cx="8674100" cy="8302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400" b="1" dirty="0">
                <a:latin typeface="+mn-lt"/>
              </a:rPr>
              <a:t>Clinical studies document </a:t>
            </a:r>
            <a:r>
              <a:rPr lang="en-US" altLang="en-US" sz="2400" b="1" dirty="0">
                <a:solidFill>
                  <a:srgbClr val="FF0000"/>
                </a:solidFill>
                <a:latin typeface="+mn-lt"/>
              </a:rPr>
              <a:t>greater efficacy and more rapid pain relief with ibuprofen liquid caps</a:t>
            </a:r>
            <a:r>
              <a:rPr lang="en-US" altLang="en-US" sz="2400" b="1" dirty="0">
                <a:latin typeface="+mn-lt"/>
              </a:rPr>
              <a:t> when compared to tablets  </a:t>
            </a:r>
          </a:p>
        </p:txBody>
      </p:sp>
      <p:pic>
        <p:nvPicPr>
          <p:cNvPr id="52227" name="Picture 3" descr="Advil Liquid Capsules">
            <a:extLst>
              <a:ext uri="{FF2B5EF4-FFF2-40B4-BE49-F238E27FC236}">
                <a16:creationId xmlns:a16="http://schemas.microsoft.com/office/drawing/2014/main" id="{84B2C348-7953-C043-8B82-E679661DDC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243388"/>
            <a:ext cx="22860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What is Pain?">
            <a:extLst>
              <a:ext uri="{FF2B5EF4-FFF2-40B4-BE49-F238E27FC236}">
                <a16:creationId xmlns:a16="http://schemas.microsoft.com/office/drawing/2014/main" id="{898BB722-B93E-6E47-9C31-8BECC9723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4037013"/>
            <a:ext cx="7032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5">
            <a:extLst>
              <a:ext uri="{FF2B5EF4-FFF2-40B4-BE49-F238E27FC236}">
                <a16:creationId xmlns:a16="http://schemas.microsoft.com/office/drawing/2014/main" id="{FEEE8EEA-ED3C-7344-B375-84A01ACA7EA5}"/>
              </a:ext>
            </a:extLst>
          </p:cNvPr>
          <p:cNvSpPr txBox="1">
            <a:spLocks noChangeArrowheads="1"/>
          </p:cNvSpPr>
          <p:nvPr/>
        </p:nvSpPr>
        <p:spPr bwMode="auto">
          <a:xfrm>
            <a:off x="1908175" y="3552825"/>
            <a:ext cx="2159000" cy="36988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800" dirty="0">
                <a:solidFill>
                  <a:srgbClr val="FF0000"/>
                </a:solidFill>
                <a:latin typeface="+mn-lt"/>
              </a:rPr>
              <a:t>Advil Liquid Capsules</a:t>
            </a:r>
          </a:p>
        </p:txBody>
      </p:sp>
      <p:sp>
        <p:nvSpPr>
          <p:cNvPr id="49158" name="Rectangle 6">
            <a:extLst>
              <a:ext uri="{FF2B5EF4-FFF2-40B4-BE49-F238E27FC236}">
                <a16:creationId xmlns:a16="http://schemas.microsoft.com/office/drawing/2014/main" id="{91C29B6A-DFF1-5345-A0E7-C1EAE50D5311}"/>
              </a:ext>
            </a:extLst>
          </p:cNvPr>
          <p:cNvSpPr>
            <a:spLocks noChangeArrowheads="1"/>
          </p:cNvSpPr>
          <p:nvPr/>
        </p:nvSpPr>
        <p:spPr bwMode="auto">
          <a:xfrm>
            <a:off x="1668463" y="1782763"/>
            <a:ext cx="8883650" cy="13843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defRPr/>
            </a:pPr>
            <a:r>
              <a:rPr lang="en-US" altLang="en-US" sz="2100" dirty="0">
                <a:latin typeface="+mn-lt"/>
              </a:rPr>
              <a:t>Lower doses of faster onset ibuprofen can be as effective as higher doses of standard formulations</a:t>
            </a:r>
          </a:p>
          <a:p>
            <a:pPr algn="ctr" eaLnBrk="1" hangingPunct="1">
              <a:spcBef>
                <a:spcPct val="0"/>
              </a:spcBef>
              <a:defRPr/>
            </a:pPr>
            <a:r>
              <a:rPr lang="en-US" altLang="en-US" sz="2100" dirty="0">
                <a:latin typeface="+mn-lt"/>
              </a:rPr>
              <a:t>Reduced need for rescue medication</a:t>
            </a:r>
          </a:p>
          <a:p>
            <a:pPr algn="ctr" eaLnBrk="1" hangingPunct="1">
              <a:spcBef>
                <a:spcPct val="0"/>
              </a:spcBef>
              <a:defRPr/>
            </a:pPr>
            <a:r>
              <a:rPr lang="en-US" altLang="en-US" sz="2100" dirty="0">
                <a:latin typeface="+mn-lt"/>
              </a:rPr>
              <a:t>Rapid onset</a:t>
            </a:r>
          </a:p>
        </p:txBody>
      </p:sp>
      <p:sp>
        <p:nvSpPr>
          <p:cNvPr id="49159" name="TextBox 8">
            <a:extLst>
              <a:ext uri="{FF2B5EF4-FFF2-40B4-BE49-F238E27FC236}">
                <a16:creationId xmlns:a16="http://schemas.microsoft.com/office/drawing/2014/main" id="{341B65F5-6059-D94E-9B3B-8BA10AA71FB2}"/>
              </a:ext>
            </a:extLst>
          </p:cNvPr>
          <p:cNvSpPr txBox="1">
            <a:spLocks noChangeArrowheads="1"/>
          </p:cNvSpPr>
          <p:nvPr/>
        </p:nvSpPr>
        <p:spPr bwMode="auto">
          <a:xfrm>
            <a:off x="5557838" y="5267325"/>
            <a:ext cx="3436518" cy="30008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350" dirty="0">
                <a:latin typeface="+mn-lt"/>
              </a:rPr>
              <a:t>Adapted from Moore et al., PAIN 155:14, 2014</a:t>
            </a:r>
          </a:p>
        </p:txBody>
      </p:sp>
      <p:sp>
        <p:nvSpPr>
          <p:cNvPr id="52232" name="TextBox 2">
            <a:extLst>
              <a:ext uri="{FF2B5EF4-FFF2-40B4-BE49-F238E27FC236}">
                <a16:creationId xmlns:a16="http://schemas.microsoft.com/office/drawing/2014/main" id="{013F95F2-BEC2-B149-A6CA-B533E2F4EAFD}"/>
              </a:ext>
            </a:extLst>
          </p:cNvPr>
          <p:cNvSpPr txBox="1">
            <a:spLocks noChangeArrowheads="1"/>
          </p:cNvSpPr>
          <p:nvPr/>
        </p:nvSpPr>
        <p:spPr bwMode="auto">
          <a:xfrm>
            <a:off x="5408614" y="3759201"/>
            <a:ext cx="5299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FontTx/>
              <a:buNone/>
            </a:pPr>
            <a:r>
              <a:rPr lang="en-US" altLang="en-US" sz="1800" u="sng"/>
              <a:t>Formulation</a:t>
            </a:r>
            <a:r>
              <a:rPr lang="en-US" altLang="en-US" sz="1800"/>
              <a:t> 		</a:t>
            </a:r>
            <a:r>
              <a:rPr lang="en-US" altLang="en-US" sz="1800" u="sng"/>
              <a:t>Dose</a:t>
            </a:r>
            <a:r>
              <a:rPr lang="en-US" altLang="en-US" sz="1800"/>
              <a:t>		</a:t>
            </a:r>
            <a:r>
              <a:rPr lang="en-US" altLang="en-US" sz="1800" u="sng"/>
              <a:t>NNT</a:t>
            </a:r>
          </a:p>
          <a:p>
            <a:pPr>
              <a:spcBef>
                <a:spcPct val="0"/>
              </a:spcBef>
              <a:buFontTx/>
              <a:buNone/>
            </a:pPr>
            <a:r>
              <a:rPr lang="en-US" altLang="en-US" sz="1800"/>
              <a:t>Standard			200		2.9</a:t>
            </a:r>
          </a:p>
          <a:p>
            <a:pPr>
              <a:spcBef>
                <a:spcPct val="0"/>
              </a:spcBef>
              <a:buFontTx/>
              <a:buNone/>
            </a:pPr>
            <a:r>
              <a:rPr lang="en-US" altLang="en-US" sz="1800">
                <a:solidFill>
                  <a:srgbClr val="FF0000"/>
                </a:solidFill>
              </a:rPr>
              <a:t>Fast-acting		200		2.1</a:t>
            </a:r>
          </a:p>
          <a:p>
            <a:pPr>
              <a:spcBef>
                <a:spcPct val="0"/>
              </a:spcBef>
              <a:buFontTx/>
              <a:buNone/>
            </a:pPr>
            <a:r>
              <a:rPr lang="en-US" altLang="en-US" sz="1800">
                <a:solidFill>
                  <a:srgbClr val="FF0000"/>
                </a:solidFill>
              </a:rPr>
              <a:t>Standard			400		2.4</a:t>
            </a:r>
          </a:p>
          <a:p>
            <a:pPr>
              <a:spcBef>
                <a:spcPct val="0"/>
              </a:spcBef>
              <a:buFontTx/>
              <a:buNone/>
            </a:pPr>
            <a:r>
              <a:rPr lang="en-US" altLang="en-US" sz="1800"/>
              <a:t>Fast-acting		400		1.8</a:t>
            </a:r>
          </a:p>
        </p:txBody>
      </p:sp>
      <p:sp>
        <p:nvSpPr>
          <p:cNvPr id="52233" name="Rectangle 3">
            <a:extLst>
              <a:ext uri="{FF2B5EF4-FFF2-40B4-BE49-F238E27FC236}">
                <a16:creationId xmlns:a16="http://schemas.microsoft.com/office/drawing/2014/main" id="{D258A70B-7183-5949-9420-55F9CEE34588}"/>
              </a:ext>
            </a:extLst>
          </p:cNvPr>
          <p:cNvSpPr>
            <a:spLocks noChangeArrowheads="1"/>
          </p:cNvSpPr>
          <p:nvPr/>
        </p:nvSpPr>
        <p:spPr bwMode="auto">
          <a:xfrm>
            <a:off x="6211888" y="3436939"/>
            <a:ext cx="2589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FontTx/>
              <a:buNone/>
            </a:pPr>
            <a:r>
              <a:rPr lang="en-US" altLang="en-US" sz="1800" b="1" i="1" u="sng"/>
              <a:t>Postoperative Dental Pain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4" name="Rectangle 7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7" name="Title 1">
            <a:extLst>
              <a:ext uri="{FF2B5EF4-FFF2-40B4-BE49-F238E27FC236}">
                <a16:creationId xmlns:a16="http://schemas.microsoft.com/office/drawing/2014/main" id="{3DD714C8-3441-404F-B6AD-D63D05BA17DB}"/>
              </a:ext>
            </a:extLst>
          </p:cNvPr>
          <p:cNvSpPr>
            <a:spLocks noGrp="1"/>
          </p:cNvSpPr>
          <p:nvPr>
            <p:ph type="title"/>
          </p:nvPr>
        </p:nvSpPr>
        <p:spPr>
          <a:xfrm>
            <a:off x="1282963" y="1238080"/>
            <a:ext cx="9849751" cy="1349671"/>
          </a:xfrm>
        </p:spPr>
        <p:txBody>
          <a:bodyPr anchor="b">
            <a:normAutofit/>
          </a:bodyPr>
          <a:lstStyle/>
          <a:p>
            <a:r>
              <a:rPr lang="en-US" altLang="en-US" sz="5400">
                <a:ea typeface="ＭＳ Ｐゴシック" panose="020B0600070205080204" pitchFamily="34" charset="-128"/>
              </a:rPr>
              <a:t>NSAID Precautions</a:t>
            </a:r>
          </a:p>
        </p:txBody>
      </p:sp>
      <p:sp>
        <p:nvSpPr>
          <p:cNvPr id="55298" name="Content Placeholder 2">
            <a:extLst>
              <a:ext uri="{FF2B5EF4-FFF2-40B4-BE49-F238E27FC236}">
                <a16:creationId xmlns:a16="http://schemas.microsoft.com/office/drawing/2014/main" id="{6F999233-D2FF-0143-8B89-7EF86E05AEFC}"/>
              </a:ext>
            </a:extLst>
          </p:cNvPr>
          <p:cNvSpPr>
            <a:spLocks noGrp="1"/>
          </p:cNvSpPr>
          <p:nvPr>
            <p:ph idx="1"/>
          </p:nvPr>
        </p:nvSpPr>
        <p:spPr>
          <a:xfrm>
            <a:off x="1289304" y="2902913"/>
            <a:ext cx="9849751" cy="3032168"/>
          </a:xfrm>
        </p:spPr>
        <p:txBody>
          <a:bodyPr anchor="ctr">
            <a:normAutofit/>
          </a:bodyPr>
          <a:lstStyle/>
          <a:p>
            <a:r>
              <a:rPr lang="en-US" altLang="en-US" sz="2000">
                <a:ea typeface="ＭＳ Ｐゴシック" panose="020B0600070205080204" pitchFamily="34" charset="-128"/>
              </a:rPr>
              <a:t>GI</a:t>
            </a:r>
          </a:p>
          <a:p>
            <a:r>
              <a:rPr lang="en-US" altLang="en-US" sz="2000">
                <a:ea typeface="ＭＳ Ｐゴシック" panose="020B0600070205080204" pitchFamily="34" charset="-128"/>
              </a:rPr>
              <a:t>Hepatotoxicity</a:t>
            </a:r>
          </a:p>
          <a:p>
            <a:r>
              <a:rPr lang="en-US" altLang="en-US" sz="2000">
                <a:ea typeface="ＭＳ Ｐゴシック" panose="020B0600070205080204" pitchFamily="34" charset="-128"/>
                <a:sym typeface="Wingdings" pitchFamily="2" charset="2"/>
              </a:rPr>
              <a:t>Hematologic</a:t>
            </a:r>
          </a:p>
          <a:p>
            <a:r>
              <a:rPr lang="en-US" altLang="en-US" sz="2000">
                <a:ea typeface="ＭＳ Ｐゴシック" panose="020B0600070205080204" pitchFamily="34" charset="-128"/>
              </a:rPr>
              <a:t>ASA-induced asthma</a:t>
            </a:r>
          </a:p>
          <a:p>
            <a:r>
              <a:rPr lang="en-US" altLang="en-US" sz="2000">
                <a:ea typeface="ＭＳ Ｐゴシック" panose="020B0600070205080204" pitchFamily="34" charset="-128"/>
              </a:rPr>
              <a:t>Renal</a:t>
            </a:r>
          </a:p>
          <a:p>
            <a:pPr lvl="1"/>
            <a:r>
              <a:rPr lang="en-US" altLang="en-US" sz="2000">
                <a:ea typeface="ＭＳ Ｐゴシック" panose="020B0600070205080204" pitchFamily="34" charset="-128"/>
              </a:rPr>
              <a:t>Prostaglandins minimally influence RBF or GFR in normal healthy individuals BUT oppose renal vasoconstriction in hypovolemia, CHF, cirrhosis</a:t>
            </a:r>
          </a:p>
          <a:p>
            <a:r>
              <a:rPr lang="en-US" altLang="en-US" sz="2000">
                <a:ea typeface="ＭＳ Ｐゴシック" panose="020B0600070205080204" pitchFamily="34" charset="-128"/>
              </a:rPr>
              <a:t>Cardiovascular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49" name="Rectangle 7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Rectangle 2">
            <a:extLst>
              <a:ext uri="{FF2B5EF4-FFF2-40B4-BE49-F238E27FC236}">
                <a16:creationId xmlns:a16="http://schemas.microsoft.com/office/drawing/2014/main" id="{E8B46DC7-C435-594A-A56E-DCC52FAA4D6B}"/>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altLang="en-US" sz="3600" kern="1200">
                <a:solidFill>
                  <a:schemeClr val="tx1"/>
                </a:solidFill>
                <a:latin typeface="+mj-lt"/>
                <a:ea typeface="+mj-ea"/>
                <a:cs typeface="+mj-cs"/>
              </a:rPr>
              <a:t> NSAIDs-Side Effects</a:t>
            </a:r>
          </a:p>
        </p:txBody>
      </p:sp>
      <p:sp>
        <p:nvSpPr>
          <p:cNvPr id="57350" name="Rectangle 7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1" name="Rectangle 3">
            <a:extLst>
              <a:ext uri="{FF2B5EF4-FFF2-40B4-BE49-F238E27FC236}">
                <a16:creationId xmlns:a16="http://schemas.microsoft.com/office/drawing/2014/main" id="{F43AA9BB-403F-FC4B-9908-DC013FAE8BCA}"/>
              </a:ext>
            </a:extLst>
          </p:cNvPr>
          <p:cNvSpPr>
            <a:spLocks noGrp="1" noChangeArrowheads="1"/>
          </p:cNvSpPr>
          <p:nvPr>
            <p:ph sz="half" idx="1"/>
          </p:nvPr>
        </p:nvSpPr>
        <p:spPr>
          <a:xfrm>
            <a:off x="645066" y="2031101"/>
            <a:ext cx="4282984" cy="3511943"/>
          </a:xfrm>
        </p:spPr>
        <p:txBody>
          <a:bodyPr vert="horz" lIns="91440" tIns="45720" rIns="91440" bIns="45720" rtlCol="0" anchor="ctr">
            <a:normAutofit/>
          </a:bodyPr>
          <a:lstStyle/>
          <a:p>
            <a:pPr>
              <a:defRPr/>
            </a:pPr>
            <a:r>
              <a:rPr lang="en-US" sz="1800"/>
              <a:t>Least to most cardiovascular risk: Naproxen, Diclofenac, COX-2 inhibitors, Ibuprofen</a:t>
            </a:r>
          </a:p>
          <a:p>
            <a:pPr lvl="1">
              <a:defRPr/>
            </a:pPr>
            <a:r>
              <a:rPr lang="en-US" sz="1800"/>
              <a:t>Naproxen has most COX-1 inhibition (at high doses similar to ASA)</a:t>
            </a:r>
          </a:p>
          <a:p>
            <a:pPr lvl="1">
              <a:defRPr/>
            </a:pPr>
            <a:r>
              <a:rPr lang="en-US" sz="1800"/>
              <a:t>Risk of hospitalization for heart failure doubled by tx with any NSAID </a:t>
            </a:r>
          </a:p>
          <a:p>
            <a:pPr lvl="1">
              <a:defRPr/>
            </a:pPr>
            <a:r>
              <a:rPr lang="en-US" sz="1800"/>
              <a:t>COX-2 inhibitors: no platelet effects</a:t>
            </a:r>
          </a:p>
        </p:txBody>
      </p:sp>
      <p:sp>
        <p:nvSpPr>
          <p:cNvPr id="57351" name="Rectangle 7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7" name="Picture Placeholder 6">
            <a:extLst>
              <a:ext uri="{FF2B5EF4-FFF2-40B4-BE49-F238E27FC236}">
                <a16:creationId xmlns:a16="http://schemas.microsoft.com/office/drawing/2014/main" id="{B1E1F65A-4FD6-5D4A-A79D-2AB360A005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566" r="-8566"/>
          <a:stretch>
            <a:fillRect/>
          </a:stretch>
        </p:blipFill>
        <p:spPr>
          <a:xfrm>
            <a:off x="6425492" y="650494"/>
            <a:ext cx="4752509" cy="5324142"/>
          </a:xfrm>
          <a:prstGeom prst="rect">
            <a:avLst/>
          </a:prstGeom>
        </p:spPr>
      </p:pic>
      <p:sp>
        <p:nvSpPr>
          <p:cNvPr id="21" name="Text Placeholder 5">
            <a:extLst>
              <a:ext uri="{FF2B5EF4-FFF2-40B4-BE49-F238E27FC236}">
                <a16:creationId xmlns:a16="http://schemas.microsoft.com/office/drawing/2014/main" id="{5BD27DFC-01E7-3541-A43D-DCCE34BE45FA}"/>
              </a:ext>
            </a:extLst>
          </p:cNvPr>
          <p:cNvSpPr txBox="1">
            <a:spLocks noChangeArrowheads="1"/>
          </p:cNvSpPr>
          <p:nvPr/>
        </p:nvSpPr>
        <p:spPr bwMode="auto">
          <a:xfrm>
            <a:off x="9076573" y="6260906"/>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buFont typeface="Arial" panose="020B0604020202020204" pitchFamily="34" charset="0"/>
              <a:buNone/>
            </a:pPr>
            <a:r>
              <a:rPr lang="fr-FR" altLang="en-US" sz="1200" dirty="0" err="1"/>
              <a:t>Bhala</a:t>
            </a:r>
            <a:r>
              <a:rPr lang="fr-FR" altLang="en-US" sz="1200" dirty="0"/>
              <a:t> N, et al. </a:t>
            </a:r>
            <a:r>
              <a:rPr lang="fr-FR" altLang="en-US" sz="1200" i="1" dirty="0"/>
              <a:t>Lancet </a:t>
            </a:r>
            <a:r>
              <a:rPr lang="fr-FR" altLang="en-US" sz="1200" dirty="0"/>
              <a:t>2013; 382: 769–79 </a:t>
            </a:r>
          </a:p>
          <a:p>
            <a:pPr eaLnBrk="1" hangingPunct="1"/>
            <a:endParaRPr lang="en-US" altLang="en-US" sz="1200" dirty="0"/>
          </a:p>
          <a:p>
            <a:pPr eaLnBrk="1" hangingPunct="1"/>
            <a:endParaRPr lang="en-US" altLang="en-US" sz="12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4" name="Rectangle 7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7" name="Title 1">
            <a:extLst>
              <a:ext uri="{FF2B5EF4-FFF2-40B4-BE49-F238E27FC236}">
                <a16:creationId xmlns:a16="http://schemas.microsoft.com/office/drawing/2014/main" id="{1D7C9F5D-3436-C449-A823-C87D28C808B8}"/>
              </a:ext>
            </a:extLst>
          </p:cNvPr>
          <p:cNvSpPr>
            <a:spLocks noGrp="1"/>
          </p:cNvSpPr>
          <p:nvPr>
            <p:ph type="title"/>
          </p:nvPr>
        </p:nvSpPr>
        <p:spPr>
          <a:xfrm>
            <a:off x="1282963" y="1238080"/>
            <a:ext cx="9849751" cy="1349671"/>
          </a:xfrm>
        </p:spPr>
        <p:txBody>
          <a:bodyPr anchor="b">
            <a:normAutofit/>
          </a:bodyPr>
          <a:lstStyle/>
          <a:p>
            <a:pPr eaLnBrk="1" hangingPunct="1"/>
            <a:r>
              <a:rPr lang="en-US" altLang="en-US" sz="5400">
                <a:ea typeface="ＭＳ Ｐゴシック" panose="020B0600070205080204" pitchFamily="34" charset="-128"/>
              </a:rPr>
              <a:t>Anticonvulsants</a:t>
            </a:r>
          </a:p>
        </p:txBody>
      </p:sp>
      <p:sp>
        <p:nvSpPr>
          <p:cNvPr id="60418" name="Content Placeholder 2">
            <a:extLst>
              <a:ext uri="{FF2B5EF4-FFF2-40B4-BE49-F238E27FC236}">
                <a16:creationId xmlns:a16="http://schemas.microsoft.com/office/drawing/2014/main" id="{343344C0-951A-914F-A625-3F4BED144418}"/>
              </a:ext>
            </a:extLst>
          </p:cNvPr>
          <p:cNvSpPr>
            <a:spLocks noGrp="1"/>
          </p:cNvSpPr>
          <p:nvPr>
            <p:ph idx="1"/>
          </p:nvPr>
        </p:nvSpPr>
        <p:spPr>
          <a:xfrm>
            <a:off x="1289304" y="2902913"/>
            <a:ext cx="9849751" cy="3032168"/>
          </a:xfrm>
        </p:spPr>
        <p:txBody>
          <a:bodyPr anchor="ctr">
            <a:normAutofit/>
          </a:bodyPr>
          <a:lstStyle/>
          <a:p>
            <a:pPr eaLnBrk="1" hangingPunct="1"/>
            <a:r>
              <a:rPr lang="en-US" altLang="en-US" sz="2000" dirty="0">
                <a:ea typeface="ＭＳ Ｐゴシック" panose="020B0600070205080204" pitchFamily="34" charset="-128"/>
              </a:rPr>
              <a:t>Very useful for burning pain, </a:t>
            </a:r>
            <a:r>
              <a:rPr lang="en-US" altLang="en-US" sz="2000" dirty="0" err="1">
                <a:ea typeface="ＭＳ Ｐゴシック" panose="020B0600070205080204" pitchFamily="34" charset="-128"/>
              </a:rPr>
              <a:t>dysethesias</a:t>
            </a:r>
            <a:endParaRPr lang="en-US" altLang="en-US" sz="2000" dirty="0">
              <a:ea typeface="ＭＳ Ｐゴシック" panose="020B0600070205080204" pitchFamily="34" charset="-128"/>
            </a:endParaRPr>
          </a:p>
          <a:p>
            <a:pPr lvl="1" eaLnBrk="1" hangingPunct="1"/>
            <a:r>
              <a:rPr lang="en-US" altLang="en-US" sz="2000" dirty="0">
                <a:ea typeface="ＭＳ Ｐゴシック" panose="020B0600070205080204" pitchFamily="34" charset="-128"/>
              </a:rPr>
              <a:t>Phenytoin no longer used 2/2 mixed results and AEs</a:t>
            </a:r>
          </a:p>
          <a:p>
            <a:pPr eaLnBrk="1" hangingPunct="1"/>
            <a:r>
              <a:rPr lang="en-US" altLang="en-US" sz="2000" dirty="0">
                <a:ea typeface="ＭＳ Ｐゴシック" panose="020B0600070205080204" pitchFamily="34" charset="-128"/>
              </a:rPr>
              <a:t>Decision on which to use is based on patient specific variables, co-morbidities and side effect profile of the individual drugs</a:t>
            </a:r>
          </a:p>
          <a:p>
            <a:pPr eaLnBrk="1" hangingPunct="1"/>
            <a:r>
              <a:rPr lang="en-US" altLang="en-US" sz="2000" dirty="0">
                <a:ea typeface="ＭＳ Ｐゴシック" panose="020B0600070205080204" pitchFamily="34" charset="-128"/>
              </a:rPr>
              <a:t>Therapeutic ranges similar to those used for the treatment of seizures</a:t>
            </a:r>
          </a:p>
          <a:p>
            <a:pPr lvl="1" eaLnBrk="1" hangingPunct="1"/>
            <a:r>
              <a:rPr lang="en-US" altLang="en-US" sz="2000" dirty="0">
                <a:ea typeface="ＭＳ Ｐゴシック" panose="020B0600070205080204" pitchFamily="34" charset="-128"/>
              </a:rPr>
              <a:t>One of the most common reasons for treatment failure is </a:t>
            </a:r>
            <a:r>
              <a:rPr lang="en-US" altLang="en-US" sz="2000" b="1" dirty="0">
                <a:ea typeface="ＭＳ Ｐゴシック" panose="020B0600070205080204" pitchFamily="34" charset="-128"/>
              </a:rPr>
              <a:t>subtherapeutic dose </a:t>
            </a:r>
            <a:r>
              <a:rPr lang="en-US" altLang="en-US" sz="2000" dirty="0">
                <a:ea typeface="ＭＳ Ｐゴシック" panose="020B0600070205080204" pitchFamily="34" charset="-128"/>
              </a:rPr>
              <a:t>and </a:t>
            </a:r>
            <a:r>
              <a:rPr lang="en-US" altLang="en-US" sz="2000" b="1" dirty="0">
                <a:ea typeface="ＭＳ Ｐゴシック" panose="020B0600070205080204" pitchFamily="34" charset="-128"/>
              </a:rPr>
              <a:t>inadequate trial duration</a:t>
            </a:r>
          </a:p>
          <a:p>
            <a:pPr lvl="2" eaLnBrk="1" hangingPunct="1"/>
            <a:r>
              <a:rPr lang="en-US" altLang="en-US" dirty="0">
                <a:ea typeface="ＭＳ Ｐゴシック" panose="020B0600070205080204" pitchFamily="34" charset="-128"/>
              </a:rPr>
              <a:t>EXPECTATIONS: slow to achieve maximum effect (up to 8 weeks for gabapentin given titration) </a:t>
            </a:r>
            <a:r>
              <a:rPr lang="en-US" altLang="en-US" dirty="0">
                <a:ea typeface="ＭＳ Ｐゴシック" panose="020B0600070205080204" pitchFamily="34" charset="-128"/>
                <a:sym typeface="Wingdings" pitchFamily="2" charset="2"/>
              </a:rPr>
              <a:t> Minimum trial 8-12 weeks</a:t>
            </a:r>
            <a:endParaRPr lang="en-US" altLang="en-US" dirty="0">
              <a:ea typeface="ＭＳ Ｐゴシック" panose="020B0600070205080204" pitchFamily="34" charset="-128"/>
            </a:endParaRPr>
          </a:p>
          <a:p>
            <a:pPr eaLnBrk="1" hangingPunct="1"/>
            <a:endParaRPr lang="en-US" altLang="en-US" sz="2000"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1" name="Title 1">
            <a:extLst>
              <a:ext uri="{FF2B5EF4-FFF2-40B4-BE49-F238E27FC236}">
                <a16:creationId xmlns:a16="http://schemas.microsoft.com/office/drawing/2014/main" id="{A87E0AD2-E802-3F44-926A-E7318F0E1EF2}"/>
              </a:ext>
            </a:extLst>
          </p:cNvPr>
          <p:cNvSpPr>
            <a:spLocks noGrp="1"/>
          </p:cNvSpPr>
          <p:nvPr>
            <p:ph type="title"/>
          </p:nvPr>
        </p:nvSpPr>
        <p:spPr>
          <a:xfrm>
            <a:off x="808638" y="386930"/>
            <a:ext cx="9236700" cy="1188950"/>
          </a:xfrm>
        </p:spPr>
        <p:txBody>
          <a:bodyPr anchor="b">
            <a:normAutofit/>
          </a:bodyPr>
          <a:lstStyle/>
          <a:p>
            <a:pPr eaLnBrk="1" hangingPunct="1"/>
            <a:r>
              <a:rPr lang="en-US" altLang="en-US" sz="5400">
                <a:ea typeface="ＭＳ Ｐゴシック" panose="020B0600070205080204" pitchFamily="34" charset="-128"/>
              </a:rPr>
              <a:t>Anticonvulsants</a:t>
            </a:r>
          </a:p>
        </p:txBody>
      </p:sp>
      <p:grpSp>
        <p:nvGrpSpPr>
          <p:cNvPr id="73" name="Group 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4" name="Rectangle 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Content Placeholder 2">
            <a:extLst>
              <a:ext uri="{FF2B5EF4-FFF2-40B4-BE49-F238E27FC236}">
                <a16:creationId xmlns:a16="http://schemas.microsoft.com/office/drawing/2014/main" id="{B7799FDC-7FF6-E54F-A93A-AF16CE1DD717}"/>
              </a:ext>
            </a:extLst>
          </p:cNvPr>
          <p:cNvSpPr>
            <a:spLocks noGrp="1"/>
          </p:cNvSpPr>
          <p:nvPr>
            <p:ph idx="1"/>
          </p:nvPr>
        </p:nvSpPr>
        <p:spPr>
          <a:xfrm>
            <a:off x="793660" y="2599509"/>
            <a:ext cx="10143668" cy="3435531"/>
          </a:xfrm>
        </p:spPr>
        <p:txBody>
          <a:bodyPr anchor="ctr">
            <a:normAutofit/>
          </a:bodyPr>
          <a:lstStyle/>
          <a:p>
            <a:pPr eaLnBrk="1" hangingPunct="1"/>
            <a:r>
              <a:rPr lang="en-US" altLang="en-US" sz="2000">
                <a:ea typeface="ＭＳ Ｐゴシック" panose="020B0600070205080204" pitchFamily="34" charset="-128"/>
              </a:rPr>
              <a:t>Mechanisms of Action:  </a:t>
            </a:r>
          </a:p>
          <a:p>
            <a:pPr lvl="1" eaLnBrk="1" hangingPunct="1"/>
            <a:r>
              <a:rPr lang="en-US" altLang="en-US" sz="2000">
                <a:ea typeface="ＭＳ Ｐゴシック" panose="020B0600070205080204" pitchFamily="34" charset="-128"/>
              </a:rPr>
              <a:t>Stabilize the nerve membrane</a:t>
            </a:r>
          </a:p>
          <a:p>
            <a:pPr lvl="2" eaLnBrk="1" hangingPunct="1"/>
            <a:r>
              <a:rPr lang="en-US" altLang="en-US">
                <a:ea typeface="ＭＳ Ｐゴシック" panose="020B0600070205080204" pitchFamily="34" charset="-128"/>
              </a:rPr>
              <a:t>Calcium channel blocker (gabapentin, pregabalin)</a:t>
            </a:r>
          </a:p>
          <a:p>
            <a:pPr lvl="1" eaLnBrk="1" hangingPunct="1"/>
            <a:r>
              <a:rPr lang="en-US" altLang="en-US" sz="2000">
                <a:ea typeface="ＭＳ Ｐゴシック" panose="020B0600070205080204" pitchFamily="34" charset="-128"/>
              </a:rPr>
              <a:t>Prevent depolarization</a:t>
            </a:r>
          </a:p>
          <a:p>
            <a:pPr lvl="2" eaLnBrk="1" hangingPunct="1"/>
            <a:r>
              <a:rPr lang="en-US" altLang="en-US">
                <a:ea typeface="ＭＳ Ｐゴシック" panose="020B0600070205080204" pitchFamily="34" charset="-128"/>
              </a:rPr>
              <a:t>Increase synthesis of gamma aminobutyric acid (GABA) (VPA) or its binding to a receptor in the brain (topiramate)</a:t>
            </a:r>
          </a:p>
          <a:p>
            <a:pPr lvl="2" eaLnBrk="1" hangingPunct="1"/>
            <a:r>
              <a:rPr lang="en-US" altLang="en-US">
                <a:ea typeface="ＭＳ Ｐゴシック" panose="020B0600070205080204" pitchFamily="34" charset="-128"/>
              </a:rPr>
              <a:t>Alter  voltage-gated sodium channel currents (carbamazepine, oxcarbazepine, zonisamide)</a:t>
            </a:r>
          </a:p>
          <a:p>
            <a:pPr lvl="1" eaLnBrk="1" hangingPunct="1"/>
            <a:r>
              <a:rPr lang="en-US" altLang="en-US" sz="2000">
                <a:ea typeface="ＭＳ Ｐゴシック" panose="020B0600070205080204" pitchFamily="34" charset="-128"/>
              </a:rPr>
              <a:t>Block transmission of pain impulses</a:t>
            </a:r>
          </a:p>
          <a:p>
            <a:pPr lvl="2" eaLnBrk="1" hangingPunct="1"/>
            <a:r>
              <a:rPr lang="en-US" altLang="en-US">
                <a:ea typeface="ＭＳ Ｐゴシック" panose="020B0600070205080204" pitchFamily="34" charset="-128"/>
              </a:rPr>
              <a:t>Glutamate modulation (pregabalin) or NMDA antagonism (topiramate)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5" name="Title 1">
            <a:extLst>
              <a:ext uri="{FF2B5EF4-FFF2-40B4-BE49-F238E27FC236}">
                <a16:creationId xmlns:a16="http://schemas.microsoft.com/office/drawing/2014/main" id="{B3A4A45E-28EA-0C43-BEFE-22F041E2A3B7}"/>
              </a:ext>
            </a:extLst>
          </p:cNvPr>
          <p:cNvSpPr>
            <a:spLocks noGrp="1"/>
          </p:cNvSpPr>
          <p:nvPr>
            <p:ph type="title"/>
          </p:nvPr>
        </p:nvSpPr>
        <p:spPr>
          <a:xfrm>
            <a:off x="808638" y="386930"/>
            <a:ext cx="9236700" cy="1188950"/>
          </a:xfrm>
        </p:spPr>
        <p:txBody>
          <a:bodyPr anchor="b">
            <a:normAutofit/>
          </a:bodyPr>
          <a:lstStyle/>
          <a:p>
            <a:r>
              <a:rPr lang="en-US" altLang="en-US" sz="5400">
                <a:ea typeface="ＭＳ Ｐゴシック" panose="020B0600070205080204" pitchFamily="34" charset="-128"/>
              </a:rPr>
              <a:t>Anticonvulsants</a:t>
            </a:r>
          </a:p>
        </p:txBody>
      </p:sp>
      <p:grpSp>
        <p:nvGrpSpPr>
          <p:cNvPr id="73" name="Group 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4" name="Rectangle 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Content Placeholder 5">
            <a:extLst>
              <a:ext uri="{FF2B5EF4-FFF2-40B4-BE49-F238E27FC236}">
                <a16:creationId xmlns:a16="http://schemas.microsoft.com/office/drawing/2014/main" id="{119CA09C-7287-EB4F-966F-C07B1FDAE830}"/>
              </a:ext>
            </a:extLst>
          </p:cNvPr>
          <p:cNvSpPr>
            <a:spLocks noGrp="1"/>
          </p:cNvSpPr>
          <p:nvPr>
            <p:ph idx="1"/>
          </p:nvPr>
        </p:nvSpPr>
        <p:spPr>
          <a:xfrm>
            <a:off x="793660" y="2599509"/>
            <a:ext cx="10143668" cy="3435531"/>
          </a:xfrm>
        </p:spPr>
        <p:txBody>
          <a:bodyPr anchor="ctr">
            <a:normAutofit/>
          </a:bodyPr>
          <a:lstStyle/>
          <a:p>
            <a:r>
              <a:rPr lang="en-US" altLang="en-US" sz="2400" dirty="0">
                <a:ea typeface="ＭＳ Ｐゴシック" panose="020B0600070205080204" pitchFamily="34" charset="-128"/>
              </a:rPr>
              <a:t>Almost all are well absorbed (80-100%) PO</a:t>
            </a:r>
          </a:p>
          <a:p>
            <a:r>
              <a:rPr lang="en-US" altLang="en-US" sz="2400" dirty="0">
                <a:ea typeface="ＭＳ Ｐゴシック" panose="020B0600070205080204" pitchFamily="34" charset="-128"/>
              </a:rPr>
              <a:t>Most anticonvulsants primarily cleared via hepatic metabolism, low extraction (subject to alterations in CYP)</a:t>
            </a:r>
          </a:p>
          <a:p>
            <a:pPr lvl="1"/>
            <a:r>
              <a:rPr lang="en-US" altLang="en-US" dirty="0">
                <a:ea typeface="ＭＳ Ｐゴシック" panose="020B0600070205080204" pitchFamily="34" charset="-128"/>
              </a:rPr>
              <a:t>many have active metabolites also cleared by liver</a:t>
            </a:r>
          </a:p>
          <a:p>
            <a:pPr lvl="1"/>
            <a:r>
              <a:rPr lang="en-US" altLang="en-US" dirty="0">
                <a:ea typeface="ＭＳ Ｐゴシック" panose="020B0600070205080204" pitchFamily="34" charset="-128"/>
              </a:rPr>
              <a:t>Many older </a:t>
            </a:r>
            <a:r>
              <a:rPr lang="en-US" altLang="en-US" dirty="0" err="1">
                <a:ea typeface="ＭＳ Ｐゴシック" panose="020B0600070205080204" pitchFamily="34" charset="-128"/>
              </a:rPr>
              <a:t>antisz</a:t>
            </a:r>
            <a:r>
              <a:rPr lang="en-US" altLang="en-US" dirty="0">
                <a:ea typeface="ＭＳ Ｐゴシック" panose="020B0600070205080204" pitchFamily="34" charset="-128"/>
              </a:rPr>
              <a:t> are INDUCERS of CYPs</a:t>
            </a:r>
          </a:p>
          <a:p>
            <a:pPr lvl="1"/>
            <a:r>
              <a:rPr lang="en-US" altLang="en-US" dirty="0">
                <a:ea typeface="ＭＳ Ｐゴシック" panose="020B0600070205080204" pitchFamily="34" charset="-128"/>
              </a:rPr>
              <a:t>Plasma clearance is slow, some t1/2 &gt; 12 </a:t>
            </a:r>
            <a:r>
              <a:rPr lang="en-US" altLang="en-US" dirty="0" err="1">
                <a:ea typeface="ＭＳ Ｐゴシック" panose="020B0600070205080204" pitchFamily="34" charset="-128"/>
              </a:rPr>
              <a:t>hrs</a:t>
            </a:r>
            <a:endParaRPr lang="en-US" altLang="en-US" dirty="0">
              <a:ea typeface="ＭＳ Ｐゴシック" panose="020B0600070205080204" pitchFamily="34" charset="-128"/>
            </a:endParaRPr>
          </a:p>
          <a:p>
            <a:r>
              <a:rPr lang="en-US" altLang="en-US" sz="2400" dirty="0" err="1">
                <a:ea typeface="ＭＳ Ｐゴシック" panose="020B0600070205080204" pitchFamily="34" charset="-128"/>
              </a:rPr>
              <a:t>Gabapentinoids</a:t>
            </a:r>
            <a:r>
              <a:rPr lang="en-US" altLang="en-US" sz="2400" dirty="0">
                <a:ea typeface="ＭＳ Ｐゴシック" panose="020B0600070205080204" pitchFamily="34" charset="-128"/>
              </a:rPr>
              <a:t> and topiramate primarily renal clearance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8515F7-1C79-4F09-8BF7-1F3736EB2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F8D0B-29FD-DB4E-8ACA-E80DEC7A6FC9}"/>
              </a:ext>
            </a:extLst>
          </p:cNvPr>
          <p:cNvSpPr>
            <a:spLocks noGrp="1"/>
          </p:cNvSpPr>
          <p:nvPr>
            <p:ph type="title"/>
          </p:nvPr>
        </p:nvSpPr>
        <p:spPr>
          <a:xfrm>
            <a:off x="4485683" y="349664"/>
            <a:ext cx="7124671" cy="1638377"/>
          </a:xfrm>
        </p:spPr>
        <p:txBody>
          <a:bodyPr anchor="b">
            <a:normAutofit/>
          </a:bodyPr>
          <a:lstStyle/>
          <a:p>
            <a:r>
              <a:rPr lang="en-US" sz="4800"/>
              <a:t>3 Types of Pain</a:t>
            </a:r>
          </a:p>
        </p:txBody>
      </p:sp>
      <p:sp>
        <p:nvSpPr>
          <p:cNvPr id="15"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424614"/>
            <a:ext cx="3461419" cy="57834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iabetic Neuropathy - Types, Causes, Symptoms &amp; Prevention">
            <a:extLst>
              <a:ext uri="{FF2B5EF4-FFF2-40B4-BE49-F238E27FC236}">
                <a16:creationId xmlns:a16="http://schemas.microsoft.com/office/drawing/2014/main" id="{D5BA6EBF-C19C-C042-9AEF-03CB6F07FA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52" r="-5" b="-5"/>
          <a:stretch/>
        </p:blipFill>
        <p:spPr bwMode="auto">
          <a:xfrm>
            <a:off x="536461" y="2473263"/>
            <a:ext cx="3046866" cy="1686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lindleye\AppData\Local\Microsoft\Windows\INetCache\Content.MSO\ECC156A4.tmp">
            <a:extLst>
              <a:ext uri="{FF2B5EF4-FFF2-40B4-BE49-F238E27FC236}">
                <a16:creationId xmlns:a16="http://schemas.microsoft.com/office/drawing/2014/main" id="{2A367637-A3EA-7045-864C-97574EA6CFA4}"/>
              </a:ext>
            </a:extLst>
          </p:cNvPr>
          <p:cNvPicPr/>
          <p:nvPr/>
        </p:nvPicPr>
        <p:blipFill rotWithShape="1">
          <a:blip r:embed="rId3">
            <a:extLst>
              <a:ext uri="{28A0092B-C50C-407E-A947-70E740481C1C}">
                <a14:useLocalDpi xmlns:a14="http://schemas.microsoft.com/office/drawing/2010/main" val="0"/>
              </a:ext>
            </a:extLst>
          </a:blip>
          <a:srcRect r="-2" b="1174"/>
          <a:stretch/>
        </p:blipFill>
        <p:spPr bwMode="auto">
          <a:xfrm>
            <a:off x="536461" y="649918"/>
            <a:ext cx="3046866" cy="1686170"/>
          </a:xfrm>
          <a:prstGeom prst="rect">
            <a:avLst/>
          </a:prstGeom>
          <a:noFill/>
        </p:spPr>
      </p:pic>
      <p:pic>
        <p:nvPicPr>
          <p:cNvPr id="5" name="Picture 4" descr="A picture containing line, group, row, bunch&#10;&#10;Description automatically generated">
            <a:extLst>
              <a:ext uri="{FF2B5EF4-FFF2-40B4-BE49-F238E27FC236}">
                <a16:creationId xmlns:a16="http://schemas.microsoft.com/office/drawing/2014/main" id="{6C105646-15F0-8C4E-A209-94D64A6A9EDB}"/>
              </a:ext>
            </a:extLst>
          </p:cNvPr>
          <p:cNvPicPr>
            <a:picLocks noChangeAspect="1"/>
          </p:cNvPicPr>
          <p:nvPr/>
        </p:nvPicPr>
        <p:blipFill rotWithShape="1">
          <a:blip r:embed="rId4"/>
          <a:srcRect l="8411" r="7113" b="1"/>
          <a:stretch/>
        </p:blipFill>
        <p:spPr>
          <a:xfrm>
            <a:off x="551161" y="4322570"/>
            <a:ext cx="3046866" cy="1686170"/>
          </a:xfrm>
          <a:prstGeom prst="rect">
            <a:avLst/>
          </a:prstGeom>
        </p:spPr>
      </p:pic>
      <p:sp>
        <p:nvSpPr>
          <p:cNvPr id="3" name="Content Placeholder 2">
            <a:extLst>
              <a:ext uri="{FF2B5EF4-FFF2-40B4-BE49-F238E27FC236}">
                <a16:creationId xmlns:a16="http://schemas.microsoft.com/office/drawing/2014/main" id="{D00970D3-A504-1347-9937-26B5231947BD}"/>
              </a:ext>
            </a:extLst>
          </p:cNvPr>
          <p:cNvSpPr>
            <a:spLocks noGrp="1"/>
          </p:cNvSpPr>
          <p:nvPr>
            <p:ph idx="1"/>
          </p:nvPr>
        </p:nvSpPr>
        <p:spPr>
          <a:xfrm>
            <a:off x="4488873" y="2620641"/>
            <a:ext cx="7115139" cy="3023702"/>
          </a:xfrm>
        </p:spPr>
        <p:txBody>
          <a:bodyPr anchor="ctr">
            <a:normAutofit/>
          </a:bodyPr>
          <a:lstStyle/>
          <a:p>
            <a:r>
              <a:rPr lang="en-US" sz="2000"/>
              <a:t>Nociceptive Pain</a:t>
            </a:r>
          </a:p>
          <a:p>
            <a:r>
              <a:rPr lang="en-US" sz="2000"/>
              <a:t>Neuropathic Pain</a:t>
            </a:r>
          </a:p>
          <a:p>
            <a:r>
              <a:rPr lang="en-US" sz="2000"/>
              <a:t>Nociplastic Pain</a:t>
            </a:r>
          </a:p>
        </p:txBody>
      </p:sp>
    </p:spTree>
    <p:extLst>
      <p:ext uri="{BB962C8B-B14F-4D97-AF65-F5344CB8AC3E}">
        <p14:creationId xmlns:p14="http://schemas.microsoft.com/office/powerpoint/2010/main" val="64394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63" name="Rectangle 9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7" name="Title 1">
            <a:extLst>
              <a:ext uri="{FF2B5EF4-FFF2-40B4-BE49-F238E27FC236}">
                <a16:creationId xmlns:a16="http://schemas.microsoft.com/office/drawing/2014/main" id="{3ABA602E-8B0D-C447-99A0-1C474E0409A3}"/>
              </a:ext>
            </a:extLst>
          </p:cNvPr>
          <p:cNvSpPr>
            <a:spLocks noGrp="1"/>
          </p:cNvSpPr>
          <p:nvPr>
            <p:ph type="title"/>
          </p:nvPr>
        </p:nvSpPr>
        <p:spPr>
          <a:xfrm>
            <a:off x="793662" y="386930"/>
            <a:ext cx="10066122" cy="1298448"/>
          </a:xfrm>
        </p:spPr>
        <p:txBody>
          <a:bodyPr anchor="b">
            <a:normAutofit/>
          </a:bodyPr>
          <a:lstStyle/>
          <a:p>
            <a:r>
              <a:rPr lang="en-US" altLang="en-US" sz="4800">
                <a:ea typeface="ＭＳ Ｐゴシック" panose="020B0600070205080204" pitchFamily="34" charset="-128"/>
              </a:rPr>
              <a:t>Gabapentin</a:t>
            </a:r>
          </a:p>
        </p:txBody>
      </p:sp>
      <p:sp>
        <p:nvSpPr>
          <p:cNvPr id="65564" name="Rectangle 9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65" name="Rectangle 9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E6EEAD-8D8E-5747-B26C-FCF359926E4F}"/>
              </a:ext>
            </a:extLst>
          </p:cNvPr>
          <p:cNvSpPr>
            <a:spLocks noGrp="1"/>
          </p:cNvSpPr>
          <p:nvPr>
            <p:ph idx="1"/>
          </p:nvPr>
        </p:nvSpPr>
        <p:spPr>
          <a:xfrm>
            <a:off x="793661" y="2203079"/>
            <a:ext cx="4958534" cy="4035880"/>
          </a:xfrm>
        </p:spPr>
        <p:txBody>
          <a:bodyPr anchor="ctr">
            <a:normAutofit/>
          </a:bodyPr>
          <a:lstStyle/>
          <a:p>
            <a:pPr>
              <a:defRPr/>
            </a:pPr>
            <a:r>
              <a:rPr lang="en-US" sz="1800" dirty="0"/>
              <a:t>Good evidence for neuropathic pain</a:t>
            </a:r>
          </a:p>
          <a:p>
            <a:pPr lvl="1">
              <a:defRPr/>
            </a:pPr>
            <a:r>
              <a:rPr lang="en-US" sz="1800" dirty="0"/>
              <a:t>2017 Cochrane Review: 37 studies</a:t>
            </a:r>
          </a:p>
          <a:p>
            <a:pPr lvl="1">
              <a:defRPr/>
            </a:pPr>
            <a:r>
              <a:rPr lang="en-US" sz="1800" dirty="0"/>
              <a:t>Well-tolerated:</a:t>
            </a:r>
          </a:p>
          <a:p>
            <a:pPr lvl="2">
              <a:defRPr/>
            </a:pPr>
            <a:r>
              <a:rPr lang="en-US" sz="1800" dirty="0"/>
              <a:t>NNH any adverse event: 7.5,               for study withdrawal: 30</a:t>
            </a:r>
          </a:p>
          <a:p>
            <a:pPr lvl="2">
              <a:defRPr/>
            </a:pPr>
            <a:r>
              <a:rPr lang="en-US" sz="1800" dirty="0"/>
              <a:t>Dizziness, somnolence, gait disturbance, peripheral edema</a:t>
            </a:r>
          </a:p>
          <a:p>
            <a:pPr lvl="1">
              <a:defRPr/>
            </a:pPr>
            <a:r>
              <a:rPr lang="en-US" sz="1800" dirty="0"/>
              <a:t>No difference in serious adverse events</a:t>
            </a:r>
          </a:p>
          <a:p>
            <a:pPr>
              <a:defRPr/>
            </a:pPr>
            <a:r>
              <a:rPr lang="en-US" sz="1800" dirty="0"/>
              <a:t>Not much evidence for fibromyalgia</a:t>
            </a:r>
          </a:p>
          <a:p>
            <a:pPr lvl="1">
              <a:defRPr/>
            </a:pPr>
            <a:r>
              <a:rPr lang="en-US" sz="1800" dirty="0"/>
              <a:t>2017 Cochrane Review: one study, found 49% achieved 30% pain reduction vs 31% placebo but PGIC “better” achieved by 91% vs 47% placebo</a:t>
            </a:r>
          </a:p>
        </p:txBody>
      </p:sp>
      <p:sp>
        <p:nvSpPr>
          <p:cNvPr id="100" name="Rectangle 9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61" name="TextBox 4">
            <a:extLst>
              <a:ext uri="{FF2B5EF4-FFF2-40B4-BE49-F238E27FC236}">
                <a16:creationId xmlns:a16="http://schemas.microsoft.com/office/drawing/2014/main" id="{E96B3AD1-DD18-2D41-B641-74DFFEDE4A62}"/>
              </a:ext>
            </a:extLst>
          </p:cNvPr>
          <p:cNvSpPr txBox="1">
            <a:spLocks noChangeArrowheads="1"/>
          </p:cNvSpPr>
          <p:nvPr/>
        </p:nvSpPr>
        <p:spPr bwMode="auto">
          <a:xfrm>
            <a:off x="6874935" y="6580366"/>
            <a:ext cx="53170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spcAft>
                <a:spcPts val="600"/>
              </a:spcAft>
              <a:buFontTx/>
              <a:buNone/>
            </a:pPr>
            <a:r>
              <a:rPr lang="en-US" altLang="en-US" sz="1200" i="1" dirty="0"/>
              <a:t>Cochrane Database Syst Rev. 2017 </a:t>
            </a:r>
            <a:r>
              <a:rPr lang="en-US" altLang="en-US" sz="1200" dirty="0"/>
              <a:t>Jun 9;6(6)  </a:t>
            </a:r>
            <a:r>
              <a:rPr lang="en-US" altLang="en-US" sz="1200" i="1" dirty="0"/>
              <a:t>Cochrane Database Syst Rev. 2017 </a:t>
            </a:r>
            <a:r>
              <a:rPr lang="en-US" altLang="en-US" sz="1200" dirty="0"/>
              <a:t>Jan 3;1(1)</a:t>
            </a:r>
          </a:p>
        </p:txBody>
      </p:sp>
      <p:graphicFrame>
        <p:nvGraphicFramePr>
          <p:cNvPr id="4" name="Table 4">
            <a:extLst>
              <a:ext uri="{FF2B5EF4-FFF2-40B4-BE49-F238E27FC236}">
                <a16:creationId xmlns:a16="http://schemas.microsoft.com/office/drawing/2014/main" id="{EA3385BB-3C5A-214E-B7E3-541453FCC72E}"/>
              </a:ext>
            </a:extLst>
          </p:cNvPr>
          <p:cNvGraphicFramePr>
            <a:graphicFrameLocks noGrp="1"/>
          </p:cNvGraphicFramePr>
          <p:nvPr>
            <p:extLst>
              <p:ext uri="{D42A27DB-BD31-4B8C-83A1-F6EECF244321}">
                <p14:modId xmlns:p14="http://schemas.microsoft.com/office/powerpoint/2010/main" val="2762939912"/>
              </p:ext>
            </p:extLst>
          </p:nvPr>
        </p:nvGraphicFramePr>
        <p:xfrm>
          <a:off x="5911532" y="3327707"/>
          <a:ext cx="5150280" cy="2027340"/>
        </p:xfrm>
        <a:graphic>
          <a:graphicData uri="http://schemas.openxmlformats.org/drawingml/2006/table">
            <a:tbl>
              <a:tblPr firstRow="1" bandRow="1">
                <a:tableStyleId>{21E4AEA4-8DFA-4A89-87EB-49C32662AFE0}</a:tableStyleId>
              </a:tblPr>
              <a:tblGrid>
                <a:gridCol w="1278454">
                  <a:extLst>
                    <a:ext uri="{9D8B030D-6E8A-4147-A177-3AD203B41FA5}">
                      <a16:colId xmlns:a16="http://schemas.microsoft.com/office/drawing/2014/main" val="20000"/>
                    </a:ext>
                  </a:extLst>
                </a:gridCol>
                <a:gridCol w="1265771">
                  <a:extLst>
                    <a:ext uri="{9D8B030D-6E8A-4147-A177-3AD203B41FA5}">
                      <a16:colId xmlns:a16="http://schemas.microsoft.com/office/drawing/2014/main" val="20001"/>
                    </a:ext>
                  </a:extLst>
                </a:gridCol>
                <a:gridCol w="1327601">
                  <a:extLst>
                    <a:ext uri="{9D8B030D-6E8A-4147-A177-3AD203B41FA5}">
                      <a16:colId xmlns:a16="http://schemas.microsoft.com/office/drawing/2014/main" val="20002"/>
                    </a:ext>
                  </a:extLst>
                </a:gridCol>
                <a:gridCol w="1278454">
                  <a:extLst>
                    <a:ext uri="{9D8B030D-6E8A-4147-A177-3AD203B41FA5}">
                      <a16:colId xmlns:a16="http://schemas.microsoft.com/office/drawing/2014/main" val="20003"/>
                    </a:ext>
                  </a:extLst>
                </a:gridCol>
              </a:tblGrid>
              <a:tr h="675780">
                <a:tc>
                  <a:txBody>
                    <a:bodyPr/>
                    <a:lstStyle/>
                    <a:p>
                      <a:r>
                        <a:rPr lang="en-US" sz="1800"/>
                        <a:t>Pain Condition</a:t>
                      </a:r>
                    </a:p>
                  </a:txBody>
                  <a:tcPr marL="91318" marR="91318" marT="45672" marB="45672"/>
                </a:tc>
                <a:tc>
                  <a:txBody>
                    <a:bodyPr/>
                    <a:lstStyle/>
                    <a:p>
                      <a:r>
                        <a:rPr lang="en-US" sz="1800"/>
                        <a:t>Outcome</a:t>
                      </a:r>
                    </a:p>
                  </a:txBody>
                  <a:tcPr marL="91318" marR="91318" marT="45672" marB="45672"/>
                </a:tc>
                <a:tc>
                  <a:txBody>
                    <a:bodyPr/>
                    <a:lstStyle/>
                    <a:p>
                      <a:r>
                        <a:rPr lang="en-US" sz="1800"/>
                        <a:t>Daily Dose</a:t>
                      </a:r>
                    </a:p>
                  </a:txBody>
                  <a:tcPr marL="91318" marR="91318" marT="45672" marB="45672"/>
                </a:tc>
                <a:tc>
                  <a:txBody>
                    <a:bodyPr/>
                    <a:lstStyle/>
                    <a:p>
                      <a:r>
                        <a:rPr lang="en-US" sz="1800"/>
                        <a:t>NNT</a:t>
                      </a:r>
                    </a:p>
                  </a:txBody>
                  <a:tcPr marL="91318" marR="91318" marT="45672" marB="45672"/>
                </a:tc>
                <a:extLst>
                  <a:ext uri="{0D108BD9-81ED-4DB2-BD59-A6C34878D82A}">
                    <a16:rowId xmlns:a16="http://schemas.microsoft.com/office/drawing/2014/main" val="10000"/>
                  </a:ext>
                </a:extLst>
              </a:tr>
              <a:tr h="675780">
                <a:tc>
                  <a:txBody>
                    <a:bodyPr/>
                    <a:lstStyle/>
                    <a:p>
                      <a:r>
                        <a:rPr lang="en-US" sz="1800" dirty="0"/>
                        <a:t>PHN</a:t>
                      </a:r>
                    </a:p>
                  </a:txBody>
                  <a:tcPr marL="91318" marR="91318" marT="45672" marB="45672"/>
                </a:tc>
                <a:tc>
                  <a:txBody>
                    <a:bodyPr/>
                    <a:lstStyle/>
                    <a:p>
                      <a:r>
                        <a:rPr lang="en-US" sz="1800"/>
                        <a:t>30% pain reduction</a:t>
                      </a:r>
                    </a:p>
                  </a:txBody>
                  <a:tcPr marL="91318" marR="91318" marT="45672" marB="45672"/>
                </a:tc>
                <a:tc>
                  <a:txBody>
                    <a:bodyPr/>
                    <a:lstStyle/>
                    <a:p>
                      <a:r>
                        <a:rPr lang="en-US" sz="1800"/>
                        <a:t>≥1200mg </a:t>
                      </a:r>
                    </a:p>
                  </a:txBody>
                  <a:tcPr marL="91318" marR="91318" marT="45672" marB="45672"/>
                </a:tc>
                <a:tc>
                  <a:txBody>
                    <a:bodyPr/>
                    <a:lstStyle/>
                    <a:p>
                      <a:r>
                        <a:rPr lang="en-US" sz="1800"/>
                        <a:t>4.8 (6.7 for 50%)</a:t>
                      </a:r>
                    </a:p>
                  </a:txBody>
                  <a:tcPr marL="91318" marR="91318" marT="45672" marB="45672"/>
                </a:tc>
                <a:extLst>
                  <a:ext uri="{0D108BD9-81ED-4DB2-BD59-A6C34878D82A}">
                    <a16:rowId xmlns:a16="http://schemas.microsoft.com/office/drawing/2014/main" val="10001"/>
                  </a:ext>
                </a:extLst>
              </a:tr>
              <a:tr h="675780">
                <a:tc>
                  <a:txBody>
                    <a:bodyPr/>
                    <a:lstStyle/>
                    <a:p>
                      <a:r>
                        <a:rPr lang="en-US" sz="1800"/>
                        <a:t>DPN</a:t>
                      </a:r>
                    </a:p>
                  </a:txBody>
                  <a:tcPr marL="91318" marR="91318" marT="45672" marB="45672"/>
                </a:tc>
                <a:tc>
                  <a:txBody>
                    <a:bodyPr/>
                    <a:lstStyle/>
                    <a:p>
                      <a:r>
                        <a:rPr lang="en-US" sz="1800"/>
                        <a:t>30% pain reduction</a:t>
                      </a:r>
                    </a:p>
                  </a:txBody>
                  <a:tcPr marL="91318" marR="91318" marT="45672" marB="45672"/>
                </a:tc>
                <a:tc>
                  <a:txBody>
                    <a:bodyPr/>
                    <a:lstStyle/>
                    <a:p>
                      <a:r>
                        <a:rPr lang="en-US" sz="1800"/>
                        <a:t>≥1200mg </a:t>
                      </a:r>
                    </a:p>
                  </a:txBody>
                  <a:tcPr marL="91318" marR="91318" marT="45672" marB="45672"/>
                </a:tc>
                <a:tc>
                  <a:txBody>
                    <a:bodyPr/>
                    <a:lstStyle/>
                    <a:p>
                      <a:r>
                        <a:rPr lang="en-US" sz="1800" dirty="0"/>
                        <a:t>6.6 (same for 50%)</a:t>
                      </a:r>
                    </a:p>
                  </a:txBody>
                  <a:tcPr marL="91318" marR="91318" marT="45672" marB="45672"/>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EA5F3CD7-5EB5-7F4F-A235-C2E6E7A4EA2E}"/>
              </a:ext>
            </a:extLst>
          </p:cNvPr>
          <p:cNvSpPr>
            <a:spLocks noGrp="1"/>
          </p:cNvSpPr>
          <p:nvPr>
            <p:ph type="title"/>
          </p:nvPr>
        </p:nvSpPr>
        <p:spPr/>
        <p:txBody>
          <a:bodyPr/>
          <a:lstStyle/>
          <a:p>
            <a:r>
              <a:rPr lang="en-US" altLang="en-US">
                <a:ea typeface="ＭＳ Ｐゴシック" panose="020B0600070205080204" pitchFamily="34" charset="-128"/>
              </a:rPr>
              <a:t>Pregabalin</a:t>
            </a:r>
          </a:p>
        </p:txBody>
      </p:sp>
      <p:sp>
        <p:nvSpPr>
          <p:cNvPr id="3" name="Content Placeholder 2">
            <a:extLst>
              <a:ext uri="{FF2B5EF4-FFF2-40B4-BE49-F238E27FC236}">
                <a16:creationId xmlns:a16="http://schemas.microsoft.com/office/drawing/2014/main" id="{C9BB0524-0C36-A94D-A9F7-E35B9AFC62FE}"/>
              </a:ext>
            </a:extLst>
          </p:cNvPr>
          <p:cNvSpPr>
            <a:spLocks noGrp="1"/>
          </p:cNvSpPr>
          <p:nvPr>
            <p:ph idx="1"/>
          </p:nvPr>
        </p:nvSpPr>
        <p:spPr>
          <a:xfrm>
            <a:off x="1981200" y="1371600"/>
            <a:ext cx="8229600" cy="1600200"/>
          </a:xfrm>
        </p:spPr>
        <p:txBody>
          <a:bodyPr>
            <a:normAutofit/>
          </a:bodyPr>
          <a:lstStyle/>
          <a:p>
            <a:pPr>
              <a:defRPr/>
            </a:pPr>
            <a:r>
              <a:rPr lang="en-US" dirty="0"/>
              <a:t>Good evidence for neuropathic pain</a:t>
            </a:r>
          </a:p>
          <a:p>
            <a:pPr lvl="1">
              <a:defRPr/>
            </a:pPr>
            <a:r>
              <a:rPr lang="en-US" dirty="0"/>
              <a:t>2019 Cochrane Review, 45 studies (PDN&gt;&gt;PHN&gt;mixed)</a:t>
            </a:r>
          </a:p>
          <a:p>
            <a:pPr lvl="1">
              <a:defRPr/>
            </a:pPr>
            <a:r>
              <a:rPr lang="en-US" dirty="0"/>
              <a:t>No difference serious adverse events but more somnolence, dizziness</a:t>
            </a:r>
          </a:p>
        </p:txBody>
      </p:sp>
      <p:graphicFrame>
        <p:nvGraphicFramePr>
          <p:cNvPr id="4" name="Table 4">
            <a:extLst>
              <a:ext uri="{FF2B5EF4-FFF2-40B4-BE49-F238E27FC236}">
                <a16:creationId xmlns:a16="http://schemas.microsoft.com/office/drawing/2014/main" id="{140EDCA2-9B26-4642-82BD-C7405FB5CFB6}"/>
              </a:ext>
            </a:extLst>
          </p:cNvPr>
          <p:cNvGraphicFramePr>
            <a:graphicFrameLocks noGrp="1"/>
          </p:cNvGraphicFramePr>
          <p:nvPr>
            <p:extLst>
              <p:ext uri="{D42A27DB-BD31-4B8C-83A1-F6EECF244321}">
                <p14:modId xmlns:p14="http://schemas.microsoft.com/office/powerpoint/2010/main" val="286625482"/>
              </p:ext>
            </p:extLst>
          </p:nvPr>
        </p:nvGraphicFramePr>
        <p:xfrm>
          <a:off x="1981200" y="2971800"/>
          <a:ext cx="8229600" cy="3505200"/>
        </p:xfrm>
        <a:graphic>
          <a:graphicData uri="http://schemas.openxmlformats.org/drawingml/2006/table">
            <a:tbl>
              <a:tblPr firstRow="1" bandRow="1">
                <a:tableStyleId>{00A15C55-8517-42AA-B614-E9B94910E393}</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a:t>Pain Condition</a:t>
                      </a:r>
                    </a:p>
                  </a:txBody>
                  <a:tcPr/>
                </a:tc>
                <a:tc>
                  <a:txBody>
                    <a:bodyPr/>
                    <a:lstStyle/>
                    <a:p>
                      <a:r>
                        <a:rPr lang="en-US" dirty="0"/>
                        <a:t>Outcome</a:t>
                      </a:r>
                    </a:p>
                  </a:txBody>
                  <a:tcPr/>
                </a:tc>
                <a:tc>
                  <a:txBody>
                    <a:bodyPr/>
                    <a:lstStyle/>
                    <a:p>
                      <a:r>
                        <a:rPr lang="en-US" dirty="0"/>
                        <a:t>Daily Dose</a:t>
                      </a:r>
                    </a:p>
                  </a:txBody>
                  <a:tcPr/>
                </a:tc>
                <a:tc>
                  <a:txBody>
                    <a:bodyPr/>
                    <a:lstStyle/>
                    <a:p>
                      <a:r>
                        <a:rPr lang="en-US" dirty="0"/>
                        <a:t>NNTB</a:t>
                      </a:r>
                    </a:p>
                  </a:txBody>
                  <a:tcPr/>
                </a:tc>
                <a:extLst>
                  <a:ext uri="{0D108BD9-81ED-4DB2-BD59-A6C34878D82A}">
                    <a16:rowId xmlns:a16="http://schemas.microsoft.com/office/drawing/2014/main" val="10000"/>
                  </a:ext>
                </a:extLst>
              </a:tr>
              <a:tr h="370840">
                <a:tc>
                  <a:txBody>
                    <a:bodyPr/>
                    <a:lstStyle/>
                    <a:p>
                      <a:r>
                        <a:rPr lang="en-US" dirty="0"/>
                        <a:t>PHN</a:t>
                      </a:r>
                    </a:p>
                  </a:txBody>
                  <a:tcPr/>
                </a:tc>
                <a:tc>
                  <a:txBody>
                    <a:bodyPr/>
                    <a:lstStyle/>
                    <a:p>
                      <a:r>
                        <a:rPr lang="en-US" dirty="0"/>
                        <a:t>30% pain reduction</a:t>
                      </a:r>
                    </a:p>
                  </a:txBody>
                  <a:tcPr/>
                </a:tc>
                <a:tc>
                  <a:txBody>
                    <a:bodyPr/>
                    <a:lstStyle/>
                    <a:p>
                      <a:r>
                        <a:rPr lang="en-US" dirty="0"/>
                        <a:t>300mg/600mg</a:t>
                      </a:r>
                    </a:p>
                  </a:txBody>
                  <a:tcPr/>
                </a:tc>
                <a:tc>
                  <a:txBody>
                    <a:bodyPr/>
                    <a:lstStyle/>
                    <a:p>
                      <a:r>
                        <a:rPr lang="en-US" dirty="0"/>
                        <a:t>3.9/2.7</a:t>
                      </a:r>
                    </a:p>
                  </a:txBody>
                  <a:tcPr/>
                </a:tc>
                <a:extLst>
                  <a:ext uri="{0D108BD9-81ED-4DB2-BD59-A6C34878D82A}">
                    <a16:rowId xmlns:a16="http://schemas.microsoft.com/office/drawing/2014/main" val="10001"/>
                  </a:ext>
                </a:extLst>
              </a:tr>
              <a:tr h="370840">
                <a:tc>
                  <a:txBody>
                    <a:bodyPr/>
                    <a:lstStyle/>
                    <a:p>
                      <a:r>
                        <a:rPr lang="en-US" dirty="0"/>
                        <a:t>DPN</a:t>
                      </a:r>
                    </a:p>
                  </a:txBody>
                  <a:tcPr/>
                </a:tc>
                <a:tc>
                  <a:txBody>
                    <a:bodyPr/>
                    <a:lstStyle/>
                    <a:p>
                      <a:r>
                        <a:rPr lang="en-US" dirty="0"/>
                        <a:t>30% pain reduction</a:t>
                      </a:r>
                    </a:p>
                  </a:txBody>
                  <a:tcPr/>
                </a:tc>
                <a:tc>
                  <a:txBody>
                    <a:bodyPr/>
                    <a:lstStyle/>
                    <a:p>
                      <a:r>
                        <a:rPr lang="en-US" dirty="0"/>
                        <a:t>300mg/600mg</a:t>
                      </a:r>
                    </a:p>
                  </a:txBody>
                  <a:tcPr/>
                </a:tc>
                <a:tc>
                  <a:txBody>
                    <a:bodyPr/>
                    <a:lstStyle/>
                    <a:p>
                      <a:r>
                        <a:rPr lang="en-US" dirty="0"/>
                        <a:t>22/9.6</a:t>
                      </a:r>
                    </a:p>
                  </a:txBody>
                  <a:tcPr/>
                </a:tc>
                <a:extLst>
                  <a:ext uri="{0D108BD9-81ED-4DB2-BD59-A6C34878D82A}">
                    <a16:rowId xmlns:a16="http://schemas.microsoft.com/office/drawing/2014/main" val="10002"/>
                  </a:ext>
                </a:extLst>
              </a:tr>
              <a:tr h="370840">
                <a:tc>
                  <a:txBody>
                    <a:bodyPr/>
                    <a:lstStyle/>
                    <a:p>
                      <a:r>
                        <a:rPr lang="en-US" dirty="0"/>
                        <a:t>DPN</a:t>
                      </a:r>
                    </a:p>
                  </a:txBody>
                  <a:tcPr/>
                </a:tc>
                <a:tc>
                  <a:txBody>
                    <a:bodyPr/>
                    <a:lstStyle/>
                    <a:p>
                      <a:r>
                        <a:rPr lang="en-US" dirty="0"/>
                        <a:t>PGIC much/very much improved</a:t>
                      </a:r>
                    </a:p>
                  </a:txBody>
                  <a:tcPr/>
                </a:tc>
                <a:tc>
                  <a:txBody>
                    <a:bodyPr/>
                    <a:lstStyle/>
                    <a:p>
                      <a:r>
                        <a:rPr lang="en-US" dirty="0"/>
                        <a:t>300mg</a:t>
                      </a:r>
                    </a:p>
                  </a:txBody>
                  <a:tcPr/>
                </a:tc>
                <a:tc>
                  <a:txBody>
                    <a:bodyPr/>
                    <a:lstStyle/>
                    <a:p>
                      <a:r>
                        <a:rPr lang="en-US" dirty="0"/>
                        <a:t>4.9</a:t>
                      </a:r>
                    </a:p>
                  </a:txBody>
                  <a:tcPr/>
                </a:tc>
                <a:extLst>
                  <a:ext uri="{0D108BD9-81ED-4DB2-BD59-A6C34878D82A}">
                    <a16:rowId xmlns:a16="http://schemas.microsoft.com/office/drawing/2014/main" val="10003"/>
                  </a:ext>
                </a:extLst>
              </a:tr>
              <a:tr h="370840">
                <a:tc>
                  <a:txBody>
                    <a:bodyPr/>
                    <a:lstStyle/>
                    <a:p>
                      <a:r>
                        <a:rPr lang="en-US" dirty="0"/>
                        <a:t>Mixed NP</a:t>
                      </a:r>
                    </a:p>
                  </a:txBody>
                  <a:tcPr/>
                </a:tc>
                <a:tc>
                  <a:txBody>
                    <a:bodyPr/>
                    <a:lstStyle/>
                    <a:p>
                      <a:r>
                        <a:rPr lang="en-US" dirty="0"/>
                        <a:t>30% pain reduction</a:t>
                      </a:r>
                    </a:p>
                  </a:txBody>
                  <a:tcPr/>
                </a:tc>
                <a:tc>
                  <a:txBody>
                    <a:bodyPr/>
                    <a:lstStyle/>
                    <a:p>
                      <a:r>
                        <a:rPr lang="en-US" dirty="0"/>
                        <a:t>600mg</a:t>
                      </a:r>
                    </a:p>
                  </a:txBody>
                  <a:tcPr/>
                </a:tc>
                <a:tc>
                  <a:txBody>
                    <a:bodyPr/>
                    <a:lstStyle/>
                    <a:p>
                      <a:r>
                        <a:rPr lang="en-US" dirty="0"/>
                        <a:t>8.2 (7.2 for 50%)</a:t>
                      </a:r>
                    </a:p>
                  </a:txBody>
                  <a:tcPr/>
                </a:tc>
                <a:extLst>
                  <a:ext uri="{0D108BD9-81ED-4DB2-BD59-A6C34878D82A}">
                    <a16:rowId xmlns:a16="http://schemas.microsoft.com/office/drawing/2014/main" val="10004"/>
                  </a:ext>
                </a:extLst>
              </a:tr>
              <a:tr h="370840">
                <a:tc>
                  <a:txBody>
                    <a:bodyPr/>
                    <a:lstStyle/>
                    <a:p>
                      <a:r>
                        <a:rPr lang="en-US" dirty="0"/>
                        <a:t>Central NP</a:t>
                      </a:r>
                    </a:p>
                  </a:txBody>
                  <a:tcPr/>
                </a:tc>
                <a:tc>
                  <a:txBody>
                    <a:bodyPr/>
                    <a:lstStyle/>
                    <a:p>
                      <a:r>
                        <a:rPr lang="en-US" dirty="0"/>
                        <a:t>30% pain reduction</a:t>
                      </a:r>
                    </a:p>
                  </a:txBody>
                  <a:tcPr/>
                </a:tc>
                <a:tc>
                  <a:txBody>
                    <a:bodyPr/>
                    <a:lstStyle/>
                    <a:p>
                      <a:r>
                        <a:rPr lang="en-US" dirty="0"/>
                        <a:t>600mg</a:t>
                      </a:r>
                    </a:p>
                  </a:txBody>
                  <a:tcPr/>
                </a:tc>
                <a:tc>
                  <a:txBody>
                    <a:bodyPr/>
                    <a:lstStyle/>
                    <a:p>
                      <a:r>
                        <a:rPr lang="en-US" dirty="0"/>
                        <a:t>5.9</a:t>
                      </a:r>
                    </a:p>
                  </a:txBody>
                  <a:tcPr/>
                </a:tc>
                <a:extLst>
                  <a:ext uri="{0D108BD9-81ED-4DB2-BD59-A6C34878D82A}">
                    <a16:rowId xmlns:a16="http://schemas.microsoft.com/office/drawing/2014/main" val="10005"/>
                  </a:ext>
                </a:extLst>
              </a:tr>
              <a:tr h="370840">
                <a:tc>
                  <a:txBody>
                    <a:bodyPr/>
                    <a:lstStyle/>
                    <a:p>
                      <a:r>
                        <a:rPr lang="en-US" dirty="0"/>
                        <a:t>HIV neuropathy</a:t>
                      </a:r>
                    </a:p>
                  </a:txBody>
                  <a:tcPr/>
                </a:tc>
                <a:tc>
                  <a:txBody>
                    <a:bodyPr/>
                    <a:lstStyle/>
                    <a:p>
                      <a:endParaRPr lang="en-US" dirty="0"/>
                    </a:p>
                  </a:txBody>
                  <a:tcPr/>
                </a:tc>
                <a:tc>
                  <a:txBody>
                    <a:bodyPr/>
                    <a:lstStyle/>
                    <a:p>
                      <a:r>
                        <a:rPr lang="en-US" dirty="0"/>
                        <a:t>600mg</a:t>
                      </a:r>
                    </a:p>
                  </a:txBody>
                  <a:tcPr/>
                </a:tc>
                <a:tc>
                  <a:txBody>
                    <a:bodyPr/>
                    <a:lstStyle/>
                    <a:p>
                      <a:r>
                        <a:rPr lang="en-US" dirty="0"/>
                        <a:t>no benefit</a:t>
                      </a:r>
                    </a:p>
                  </a:txBody>
                  <a:tcPr/>
                </a:tc>
                <a:extLst>
                  <a:ext uri="{0D108BD9-81ED-4DB2-BD59-A6C34878D82A}">
                    <a16:rowId xmlns:a16="http://schemas.microsoft.com/office/drawing/2014/main" val="10006"/>
                  </a:ext>
                </a:extLst>
              </a:tr>
              <a:tr h="370840">
                <a:tc>
                  <a:txBody>
                    <a:bodyPr/>
                    <a:lstStyle/>
                    <a:p>
                      <a:r>
                        <a:rPr lang="en-US" dirty="0"/>
                        <a:t>back pain, sciatica, NP cancer pain</a:t>
                      </a:r>
                    </a:p>
                  </a:txBody>
                  <a:tcPr/>
                </a:tc>
                <a:tc>
                  <a:txBody>
                    <a:bodyPr/>
                    <a:lstStyle/>
                    <a:p>
                      <a:endParaRPr lang="en-US" dirty="0"/>
                    </a:p>
                  </a:txBody>
                  <a:tcPr/>
                </a:tc>
                <a:tc>
                  <a:txBody>
                    <a:bodyPr/>
                    <a:lstStyle/>
                    <a:p>
                      <a:endParaRPr lang="en-US" dirty="0"/>
                    </a:p>
                  </a:txBody>
                  <a:tcPr/>
                </a:tc>
                <a:tc>
                  <a:txBody>
                    <a:bodyPr/>
                    <a:lstStyle/>
                    <a:p>
                      <a:r>
                        <a:rPr lang="en-US" dirty="0"/>
                        <a:t>ltd evidence of benefit</a:t>
                      </a:r>
                    </a:p>
                  </a:txBody>
                  <a:tcPr/>
                </a:tc>
                <a:extLst>
                  <a:ext uri="{0D108BD9-81ED-4DB2-BD59-A6C34878D82A}">
                    <a16:rowId xmlns:a16="http://schemas.microsoft.com/office/drawing/2014/main" val="10007"/>
                  </a:ext>
                </a:extLst>
              </a:tr>
            </a:tbl>
          </a:graphicData>
        </a:graphic>
      </p:graphicFrame>
      <p:sp>
        <p:nvSpPr>
          <p:cNvPr id="66610" name="TextBox 4">
            <a:extLst>
              <a:ext uri="{FF2B5EF4-FFF2-40B4-BE49-F238E27FC236}">
                <a16:creationId xmlns:a16="http://schemas.microsoft.com/office/drawing/2014/main" id="{25120CF8-009A-7B4C-B4EC-5A5103D96A7E}"/>
              </a:ext>
            </a:extLst>
          </p:cNvPr>
          <p:cNvSpPr txBox="1">
            <a:spLocks noChangeArrowheads="1"/>
          </p:cNvSpPr>
          <p:nvPr/>
        </p:nvSpPr>
        <p:spPr bwMode="auto">
          <a:xfrm>
            <a:off x="7467600" y="6581776"/>
            <a:ext cx="320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FontTx/>
              <a:buNone/>
            </a:pPr>
            <a:r>
              <a:rPr lang="en-US" altLang="en-US" sz="1200" i="1"/>
              <a:t>Cochrane Database Syst Rev. 2019 Jan 23;1(1)</a:t>
            </a:r>
            <a:endParaRPr lang="en-US" alt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6">
            <a:extLst>
              <a:ext uri="{FF2B5EF4-FFF2-40B4-BE49-F238E27FC236}">
                <a16:creationId xmlns:a16="http://schemas.microsoft.com/office/drawing/2014/main" id="{6672DB44-C1A7-E640-82B2-56DD08B4E883}"/>
              </a:ext>
            </a:extLst>
          </p:cNvPr>
          <p:cNvSpPr>
            <a:spLocks noGrp="1"/>
          </p:cNvSpPr>
          <p:nvPr>
            <p:ph type="title"/>
          </p:nvPr>
        </p:nvSpPr>
        <p:spPr/>
        <p:txBody>
          <a:bodyPr/>
          <a:lstStyle/>
          <a:p>
            <a:r>
              <a:rPr lang="en-US" altLang="en-US">
                <a:ea typeface="ＭＳ Ｐゴシック" panose="020B0600070205080204" pitchFamily="34" charset="-128"/>
              </a:rPr>
              <a:t>Anticonvulsants:</a:t>
            </a:r>
            <a:br>
              <a:rPr lang="en-US" altLang="en-US">
                <a:ea typeface="ＭＳ Ｐゴシック" panose="020B0600070205080204" pitchFamily="34" charset="-128"/>
              </a:rPr>
            </a:br>
            <a:r>
              <a:rPr lang="en-US" altLang="en-US">
                <a:ea typeface="ＭＳ Ｐゴシック" panose="020B0600070205080204" pitchFamily="34" charset="-128"/>
              </a:rPr>
              <a:t>Dosing and Additional Benefits</a:t>
            </a:r>
          </a:p>
        </p:txBody>
      </p:sp>
      <p:graphicFrame>
        <p:nvGraphicFramePr>
          <p:cNvPr id="9" name="Content Placeholder 8">
            <a:extLst>
              <a:ext uri="{FF2B5EF4-FFF2-40B4-BE49-F238E27FC236}">
                <a16:creationId xmlns:a16="http://schemas.microsoft.com/office/drawing/2014/main" id="{B32E69A3-F1FB-484D-8C8F-B1CEEF3357D3}"/>
              </a:ext>
            </a:extLst>
          </p:cNvPr>
          <p:cNvGraphicFramePr>
            <a:graphicFrameLocks noGrp="1"/>
          </p:cNvGraphicFramePr>
          <p:nvPr>
            <p:ph idx="1"/>
            <p:extLst>
              <p:ext uri="{D42A27DB-BD31-4B8C-83A1-F6EECF244321}">
                <p14:modId xmlns:p14="http://schemas.microsoft.com/office/powerpoint/2010/main" val="2468949750"/>
              </p:ext>
            </p:extLst>
          </p:nvPr>
        </p:nvGraphicFramePr>
        <p:xfrm>
          <a:off x="1981200" y="1752598"/>
          <a:ext cx="8229600" cy="4576763"/>
        </p:xfrm>
        <a:graphic>
          <a:graphicData uri="http://schemas.openxmlformats.org/drawingml/2006/table">
            <a:tbl>
              <a:tblPr firstRow="1" bandRow="1">
                <a:tableStyleId>{775DCB02-9BB8-47FD-8907-85C794F793BA}</a:tableStyleId>
              </a:tblPr>
              <a:tblGrid>
                <a:gridCol w="2590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043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Anticonvulsant</a:t>
                      </a:r>
                      <a:endParaRPr kumimoji="0" lang="en-US" sz="1700" b="1" i="0" u="none" strike="noStrike" cap="none" normalizeH="0" baseline="0">
                        <a:ln>
                          <a:noFill/>
                        </a:ln>
                        <a:solidFill>
                          <a:srgbClr val="FFFFFF"/>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Starting Dose (QHS)</a:t>
                      </a:r>
                      <a:endParaRPr kumimoji="0" lang="en-US" sz="1700" b="1" i="0" u="none" strike="noStrike" cap="none" normalizeH="0" baseline="0">
                        <a:ln>
                          <a:noFill/>
                        </a:ln>
                        <a:solidFill>
                          <a:srgbClr val="FFFFFF"/>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Goal Dose/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Max Daily Dose</a:t>
                      </a:r>
                      <a:endParaRPr kumimoji="0" lang="en-US" sz="1700" b="1" i="0" u="none" strike="noStrike" cap="none" normalizeH="0" baseline="0">
                        <a:ln>
                          <a:noFill/>
                        </a:ln>
                        <a:solidFill>
                          <a:srgbClr val="FFFFFF"/>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Additional Benefits</a:t>
                      </a:r>
                      <a:endParaRPr kumimoji="0" lang="en-US" sz="1700" b="1" i="0" u="none" strike="noStrike" cap="none" normalizeH="0" baseline="0">
                        <a:ln>
                          <a:noFill/>
                        </a:ln>
                        <a:solidFill>
                          <a:srgbClr val="FFFFFF"/>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0"/>
                  </a:ext>
                </a:extLst>
              </a:tr>
              <a:tr h="6026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Gabapentin⌃⌃ (Neurontin)</a:t>
                      </a:r>
                      <a:endParaRPr kumimoji="0" lang="en-US" sz="1700" b="0" i="0" u="none" strike="noStrike" cap="none" normalizeH="0" baseline="0" dirty="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300mg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600mg TID/3600mg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Anxiolysis</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1"/>
                  </a:ext>
                </a:extLst>
              </a:tr>
              <a:tr h="3497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Pregabalin⌃⌃ (Lyrica)</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50-75mg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150mg BID/600mg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Anxiolysis</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2"/>
                  </a:ext>
                </a:extLst>
              </a:tr>
              <a:tr h="6043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Topiramate⌃ (Topamax)</a:t>
                      </a:r>
                      <a:endParaRPr kumimoji="0" lang="en-US" sz="1700" b="0" i="0" u="none" strike="noStrike" cap="none" normalizeH="0" baseline="0" dirty="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25mg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50mg BID/200mg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Weight loss, nightmares?</a:t>
                      </a:r>
                      <a:endParaRPr kumimoji="0" lang="en-US" sz="1700" b="0" i="0" u="none" strike="noStrike" cap="none" normalizeH="0" baseline="0" dirty="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3"/>
                  </a:ext>
                </a:extLst>
              </a:tr>
              <a:tr h="6043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Oxcarbazepine⌃ (Trileptal)</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150mg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300mg BID/1200mg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Fewer side effects than carbamazepine</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4"/>
                  </a:ext>
                </a:extLst>
              </a:tr>
              <a:tr h="6043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Carbamazepine (Tegretol)</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100mg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200mg BID/1200mg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Bipolar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*monitor levels</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5"/>
                  </a:ext>
                </a:extLst>
              </a:tr>
              <a:tr h="6026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Valproic Acid (Depakote)</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125mg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250mg BID/1000mg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Anti-panic, bipolar</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6"/>
                  </a:ext>
                </a:extLst>
              </a:tr>
              <a:tr h="6043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Zonisamide (Zonegran)</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100mg</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200 mg/400 mg/day</a:t>
                      </a:r>
                      <a:endParaRPr kumimoji="0" lang="en-US" sz="1700" b="0" i="0" u="none" strike="noStrike" cap="none" normalizeH="0" baseline="0">
                        <a:ln>
                          <a:noFill/>
                        </a:ln>
                        <a:solidFill>
                          <a:srgbClr val="000000"/>
                        </a:solidFill>
                        <a:effectLst/>
                        <a:latin typeface="Garamond" charset="0"/>
                        <a:ea typeface="ＭＳ Ｐゴシック" charset="0"/>
                        <a:cs typeface="ＭＳ Ｐゴシック" charset="0"/>
                      </a:endParaRPr>
                    </a:p>
                  </a:txBody>
                  <a:tcPr marT="43048" marB="43048"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Bipolar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sym typeface="Wingdings" charset="0"/>
                        </a:rPr>
                        <a:t>Dose q2 </a:t>
                      </a:r>
                      <a:r>
                        <a:rPr kumimoji="0" lang="en-US" sz="1700" b="0" u="none" strike="noStrike" cap="none" normalizeH="0" baseline="0" dirty="0" err="1">
                          <a:ln>
                            <a:noFill/>
                          </a:ln>
                          <a:solidFill>
                            <a:srgbClr val="000000"/>
                          </a:solidFill>
                          <a:effectLst/>
                          <a:sym typeface="Wingdings" charset="0"/>
                        </a:rPr>
                        <a:t>wk</a:t>
                      </a:r>
                      <a:endParaRPr kumimoji="0" lang="en-US" sz="1700" b="0" i="0" u="none" strike="noStrike" cap="none" normalizeH="0" baseline="0" dirty="0">
                        <a:ln>
                          <a:noFill/>
                        </a:ln>
                        <a:solidFill>
                          <a:srgbClr val="000000"/>
                        </a:solidFill>
                        <a:effectLst/>
                        <a:latin typeface="Garamond" charset="0"/>
                        <a:ea typeface="ＭＳ Ｐゴシック" charset="0"/>
                        <a:cs typeface="ＭＳ Ｐゴシック" charset="0"/>
                      </a:endParaRPr>
                    </a:p>
                  </a:txBody>
                  <a:tcPr marT="43048" marB="43048" horzOverflow="overflow"/>
                </a:tc>
                <a:extLst>
                  <a:ext uri="{0D108BD9-81ED-4DB2-BD59-A6C34878D82A}">
                    <a16:rowId xmlns:a16="http://schemas.microsoft.com/office/drawing/2014/main" val="10007"/>
                  </a:ext>
                </a:extLst>
              </a:tr>
            </a:tbl>
          </a:graphicData>
        </a:graphic>
      </p:graphicFrame>
      <p:sp>
        <p:nvSpPr>
          <p:cNvPr id="68657" name="TextBox 12">
            <a:extLst>
              <a:ext uri="{FF2B5EF4-FFF2-40B4-BE49-F238E27FC236}">
                <a16:creationId xmlns:a16="http://schemas.microsoft.com/office/drawing/2014/main" id="{CB4564E0-4249-7840-B2C8-FA747CFDBEBC}"/>
              </a:ext>
            </a:extLst>
          </p:cNvPr>
          <p:cNvSpPr txBox="1">
            <a:spLocks noChangeArrowheads="1"/>
          </p:cNvSpPr>
          <p:nvPr/>
        </p:nvSpPr>
        <p:spPr bwMode="auto">
          <a:xfrm>
            <a:off x="1981200" y="6477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FontTx/>
              <a:buNone/>
            </a:pPr>
            <a:r>
              <a:rPr lang="en-US" altLang="en-US" sz="1800">
                <a:latin typeface="Lucida Grande" panose="020B0600040502020204" pitchFamily="34" charset="0"/>
              </a:rPr>
              <a:t>⌃</a:t>
            </a:r>
            <a:r>
              <a:rPr lang="en-US" altLang="en-US" sz="1800"/>
              <a:t>=renal impairment: start at ½ and titrate slowly; </a:t>
            </a:r>
            <a:r>
              <a:rPr lang="en-US" altLang="en-US" sz="1800">
                <a:latin typeface="Lucida Grande" panose="020B0600040502020204" pitchFamily="34" charset="0"/>
              </a:rPr>
              <a:t>⌃⌃</a:t>
            </a:r>
            <a:r>
              <a:rPr lang="en-US" altLang="en-US" sz="1800"/>
              <a:t>see package insert for renal dosing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5" name="Rectangle 2">
            <a:extLst>
              <a:ext uri="{FF2B5EF4-FFF2-40B4-BE49-F238E27FC236}">
                <a16:creationId xmlns:a16="http://schemas.microsoft.com/office/drawing/2014/main" id="{78EE8FAC-80DC-2C4B-8A9D-FFDA64D28078}"/>
              </a:ext>
            </a:extLst>
          </p:cNvPr>
          <p:cNvSpPr>
            <a:spLocks noGrp="1"/>
          </p:cNvSpPr>
          <p:nvPr>
            <p:ph type="title"/>
          </p:nvPr>
        </p:nvSpPr>
        <p:spPr>
          <a:xfrm>
            <a:off x="808638" y="386930"/>
            <a:ext cx="9236700" cy="1188950"/>
          </a:xfrm>
        </p:spPr>
        <p:txBody>
          <a:bodyPr anchor="b">
            <a:normAutofit/>
          </a:bodyPr>
          <a:lstStyle/>
          <a:p>
            <a:pPr eaLnBrk="1" hangingPunct="1"/>
            <a:r>
              <a:rPr lang="en-US" altLang="en-US" sz="5400">
                <a:ea typeface="ＭＳ Ｐゴシック" panose="020B0600070205080204" pitchFamily="34" charset="-128"/>
              </a:rPr>
              <a:t>Tricyclic Antidepressants</a:t>
            </a:r>
          </a:p>
        </p:txBody>
      </p:sp>
      <p:grpSp>
        <p:nvGrpSpPr>
          <p:cNvPr id="138" name="Group 13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9" name="Rectangle 13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331" name="Rectangle 3">
            <a:extLst>
              <a:ext uri="{FF2B5EF4-FFF2-40B4-BE49-F238E27FC236}">
                <a16:creationId xmlns:a16="http://schemas.microsoft.com/office/drawing/2014/main" id="{9947FA5C-D458-D245-8396-1692E1D64E38}"/>
              </a:ext>
            </a:extLst>
          </p:cNvPr>
          <p:cNvSpPr>
            <a:spLocks noGrp="1" noChangeArrowheads="1"/>
          </p:cNvSpPr>
          <p:nvPr>
            <p:ph idx="1"/>
          </p:nvPr>
        </p:nvSpPr>
        <p:spPr>
          <a:xfrm>
            <a:off x="793660" y="2599509"/>
            <a:ext cx="10143668" cy="3435531"/>
          </a:xfrm>
        </p:spPr>
        <p:txBody>
          <a:bodyPr rtlCol="0" anchor="ctr">
            <a:noAutofit/>
          </a:bodyPr>
          <a:lstStyle/>
          <a:p>
            <a:pPr eaLnBrk="1" hangingPunct="1">
              <a:buFont typeface="Arial" charset="0"/>
              <a:buChar char="•"/>
              <a:defRPr/>
            </a:pPr>
            <a:r>
              <a:rPr lang="en-US" sz="1800" dirty="0"/>
              <a:t>First line for neuropathic pain</a:t>
            </a:r>
          </a:p>
          <a:p>
            <a:pPr lvl="1" eaLnBrk="1" hangingPunct="1">
              <a:buFont typeface="Arial" charset="0"/>
              <a:buChar char="–"/>
              <a:defRPr/>
            </a:pPr>
            <a:r>
              <a:rPr lang="en-US" sz="1800" dirty="0"/>
              <a:t>EXPECTATIONS:  </a:t>
            </a:r>
            <a:r>
              <a:rPr lang="en-US" sz="1800" b="1" dirty="0"/>
              <a:t>slow</a:t>
            </a:r>
            <a:r>
              <a:rPr lang="en-US" sz="1800" dirty="0"/>
              <a:t> onset (days to weeks) = 8-12 weeks for adequate trial</a:t>
            </a:r>
          </a:p>
          <a:p>
            <a:pPr lvl="2" eaLnBrk="1" hangingPunct="1">
              <a:buFont typeface="Arial" charset="0"/>
              <a:buChar char="–"/>
              <a:defRPr/>
            </a:pPr>
            <a:r>
              <a:rPr lang="en-US" sz="1800" dirty="0"/>
              <a:t>Initiate Amitriptyline 10 - 25 mg QHS; titrate slowly Q5 days</a:t>
            </a:r>
          </a:p>
          <a:p>
            <a:pPr lvl="1" eaLnBrk="1" hangingPunct="1">
              <a:buFont typeface="Arial" charset="0"/>
              <a:buChar char="–"/>
              <a:defRPr/>
            </a:pPr>
            <a:r>
              <a:rPr lang="en-US" sz="1800" dirty="0"/>
              <a:t>Less expensive than gabapentin</a:t>
            </a:r>
          </a:p>
          <a:p>
            <a:pPr>
              <a:buFont typeface="Arial"/>
              <a:buChar char="•"/>
              <a:defRPr/>
            </a:pPr>
            <a:r>
              <a:rPr lang="en-US" sz="1800" dirty="0"/>
              <a:t>Relieve nerve pain </a:t>
            </a:r>
          </a:p>
          <a:p>
            <a:pPr marL="811530" lvl="1" indent="-342900">
              <a:buFont typeface="Arial"/>
              <a:buChar char="•"/>
              <a:defRPr/>
            </a:pPr>
            <a:r>
              <a:rPr lang="en-US" sz="1800" dirty="0"/>
              <a:t>block the reuptake of serotonin and norepinephrine, which are released by the pain modulatory systems that descend from the brain stem to the spinal cord</a:t>
            </a:r>
          </a:p>
          <a:p>
            <a:pPr marL="925830" lvl="2" indent="0">
              <a:buNone/>
              <a:defRPr/>
            </a:pPr>
            <a:r>
              <a:rPr lang="en-US" sz="1800" dirty="0">
                <a:sym typeface="Wingdings" pitchFamily="2" charset="2"/>
              </a:rPr>
              <a:t> </a:t>
            </a:r>
            <a:r>
              <a:rPr lang="en-US" sz="1800" dirty="0"/>
              <a:t>accumulation of serotonin and norepinephrine at the synapse inhibits pain impulse transmission</a:t>
            </a:r>
          </a:p>
          <a:p>
            <a:pPr marL="811530" lvl="1" indent="-342900">
              <a:buFont typeface="Arial"/>
              <a:buChar char="•"/>
              <a:defRPr/>
            </a:pPr>
            <a:r>
              <a:rPr lang="en-US" sz="1800" dirty="0"/>
              <a:t>NNT for neuropathic pain: 2-3 </a:t>
            </a:r>
          </a:p>
          <a:p>
            <a:pPr marL="811530" lvl="1" indent="-342900">
              <a:buFont typeface="Arial"/>
              <a:buChar char="•"/>
              <a:defRPr/>
            </a:pPr>
            <a:r>
              <a:rPr lang="en-US" sz="1800" dirty="0"/>
              <a:t>additional benefit in reducing anxiety and depression</a:t>
            </a:r>
          </a:p>
        </p:txBody>
      </p:sp>
      <p:sp>
        <p:nvSpPr>
          <p:cNvPr id="10" name="TextBox 3">
            <a:extLst>
              <a:ext uri="{FF2B5EF4-FFF2-40B4-BE49-F238E27FC236}">
                <a16:creationId xmlns:a16="http://schemas.microsoft.com/office/drawing/2014/main" id="{B9689CF6-C015-6148-91F3-2E480286CA50}"/>
              </a:ext>
            </a:extLst>
          </p:cNvPr>
          <p:cNvSpPr txBox="1">
            <a:spLocks noChangeArrowheads="1"/>
          </p:cNvSpPr>
          <p:nvPr/>
        </p:nvSpPr>
        <p:spPr bwMode="auto">
          <a:xfrm>
            <a:off x="5113867" y="6581775"/>
            <a:ext cx="7078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None/>
            </a:pPr>
            <a:r>
              <a:rPr lang="en-US" sz="1200" dirty="0" err="1"/>
              <a:t>Saarto</a:t>
            </a:r>
            <a:r>
              <a:rPr lang="en-US" sz="1200" dirty="0"/>
              <a:t>, 2010) </a:t>
            </a:r>
            <a:r>
              <a:rPr lang="en-US" altLang="en-US" sz="1200" dirty="0"/>
              <a:t>Pain 132 (2007) 237–251. J Neurol </a:t>
            </a:r>
            <a:r>
              <a:rPr lang="en-US" altLang="en-US" sz="1200" dirty="0" err="1"/>
              <a:t>Neurosurg</a:t>
            </a:r>
            <a:r>
              <a:rPr lang="en-US" altLang="en-US" sz="1200" dirty="0"/>
              <a:t> Psychiatry 2010;81:1372e1373. doi:10.1136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753" name="Rectangle 2">
            <a:extLst>
              <a:ext uri="{FF2B5EF4-FFF2-40B4-BE49-F238E27FC236}">
                <a16:creationId xmlns:a16="http://schemas.microsoft.com/office/drawing/2014/main" id="{AA63F2FC-81ED-F143-9584-C91AD0FB56E9}"/>
              </a:ext>
            </a:extLst>
          </p:cNvPr>
          <p:cNvSpPr>
            <a:spLocks noGrp="1"/>
          </p:cNvSpPr>
          <p:nvPr>
            <p:ph type="title"/>
          </p:nvPr>
        </p:nvSpPr>
        <p:spPr>
          <a:xfrm>
            <a:off x="838201" y="3998018"/>
            <a:ext cx="3981854" cy="2216513"/>
          </a:xfrm>
        </p:spPr>
        <p:txBody>
          <a:bodyPr>
            <a:normAutofit/>
          </a:bodyPr>
          <a:lstStyle/>
          <a:p>
            <a:pPr eaLnBrk="1" hangingPunct="1"/>
            <a:r>
              <a:rPr lang="en-US" altLang="en-US">
                <a:ea typeface="ＭＳ Ｐゴシック" panose="020B0600070205080204" pitchFamily="34" charset="-128"/>
              </a:rPr>
              <a:t>Tricyclic Antidepressants</a:t>
            </a:r>
          </a:p>
        </p:txBody>
      </p:sp>
      <p:sp>
        <p:nvSpPr>
          <p:cNvPr id="75" name="Arc 7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4756" name="Picture 1" descr="Table&#10;&#10;Description automatically generated with medium confidence">
            <a:extLst>
              <a:ext uri="{FF2B5EF4-FFF2-40B4-BE49-F238E27FC236}">
                <a16:creationId xmlns:a16="http://schemas.microsoft.com/office/drawing/2014/main" id="{493E63AE-7B0F-424F-93C7-063CBDB914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914" y="1422189"/>
            <a:ext cx="10872172" cy="152210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3">
            <a:extLst>
              <a:ext uri="{FF2B5EF4-FFF2-40B4-BE49-F238E27FC236}">
                <a16:creationId xmlns:a16="http://schemas.microsoft.com/office/drawing/2014/main" id="{42ECB9C9-EE83-A846-ABF9-4160D09E0948}"/>
              </a:ext>
            </a:extLst>
          </p:cNvPr>
          <p:cNvSpPr>
            <a:spLocks noGrp="1" noChangeArrowheads="1"/>
          </p:cNvSpPr>
          <p:nvPr>
            <p:ph idx="1"/>
          </p:nvPr>
        </p:nvSpPr>
        <p:spPr>
          <a:xfrm>
            <a:off x="4820055" y="4165600"/>
            <a:ext cx="6533746" cy="2048931"/>
          </a:xfrm>
        </p:spPr>
        <p:txBody>
          <a:bodyPr>
            <a:noAutofit/>
          </a:bodyPr>
          <a:lstStyle/>
          <a:p>
            <a:pPr eaLnBrk="1" hangingPunct="1">
              <a:buFont typeface="Arial" charset="0"/>
              <a:buChar char="•"/>
              <a:defRPr/>
            </a:pPr>
            <a:r>
              <a:rPr lang="en-US" sz="1800" dirty="0"/>
              <a:t>Limited by side effects </a:t>
            </a:r>
          </a:p>
          <a:p>
            <a:pPr lvl="1" eaLnBrk="1" hangingPunct="1">
              <a:buFont typeface="Arial" charset="0"/>
              <a:buChar char="–"/>
              <a:defRPr/>
            </a:pPr>
            <a:r>
              <a:rPr lang="en-US" sz="1800" dirty="0"/>
              <a:t>Sedation, </a:t>
            </a:r>
            <a:r>
              <a:rPr lang="en-US" sz="1800" dirty="0" err="1"/>
              <a:t>orthstatic</a:t>
            </a:r>
            <a:r>
              <a:rPr lang="en-US" sz="1800" dirty="0"/>
              <a:t> hypotension, anticholinergic effects (dry mouth, obstipation, cardiac arrythmias, urinary retention)</a:t>
            </a:r>
          </a:p>
          <a:p>
            <a:pPr eaLnBrk="1" hangingPunct="1">
              <a:buFont typeface="Arial" charset="0"/>
              <a:buChar char="•"/>
              <a:defRPr/>
            </a:pPr>
            <a:r>
              <a:rPr lang="en-US" sz="1800" dirty="0"/>
              <a:t>Most have similar efficacy </a:t>
            </a:r>
            <a:r>
              <a:rPr lang="en-US" sz="1800" dirty="0">
                <a:sym typeface="Wingdings"/>
              </a:rPr>
              <a:t> </a:t>
            </a:r>
            <a:r>
              <a:rPr lang="en-US" sz="1800" dirty="0"/>
              <a:t>Select less anticholinergic</a:t>
            </a:r>
          </a:p>
          <a:p>
            <a:pPr lvl="1" eaLnBrk="1" hangingPunct="1">
              <a:buFont typeface="Arial" charset="0"/>
              <a:buChar char="–"/>
              <a:defRPr/>
            </a:pPr>
            <a:r>
              <a:rPr lang="en-US" sz="1800" dirty="0"/>
              <a:t>Nortriptyline (less hypotension), desipramine a.m. or early p.m. as it may increase insomnia (elderly)</a:t>
            </a:r>
          </a:p>
        </p:txBody>
      </p:sp>
      <p:sp>
        <p:nvSpPr>
          <p:cNvPr id="11" name="TextBox 3">
            <a:extLst>
              <a:ext uri="{FF2B5EF4-FFF2-40B4-BE49-F238E27FC236}">
                <a16:creationId xmlns:a16="http://schemas.microsoft.com/office/drawing/2014/main" id="{502FBD0E-EE4F-D24C-B109-32AC22D78B1C}"/>
              </a:ext>
            </a:extLst>
          </p:cNvPr>
          <p:cNvSpPr txBox="1">
            <a:spLocks noChangeArrowheads="1"/>
          </p:cNvSpPr>
          <p:nvPr/>
        </p:nvSpPr>
        <p:spPr bwMode="auto">
          <a:xfrm>
            <a:off x="7620000" y="6646139"/>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dirty="0" err="1"/>
              <a:t>Pringsheim</a:t>
            </a:r>
            <a:r>
              <a:rPr lang="en-US" altLang="en-US" sz="1200" dirty="0"/>
              <a:t> T  et al. </a:t>
            </a:r>
            <a:r>
              <a:rPr lang="en-US" altLang="en-US" sz="1200" i="1" dirty="0"/>
              <a:t>Can J Neurol Sci</a:t>
            </a:r>
            <a:r>
              <a:rPr lang="en-US" altLang="en-US" sz="1200" dirty="0"/>
              <a:t>, 2012, 39(2 Suppl 2):S1-59.</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49" name="Rectangle 2">
            <a:extLst>
              <a:ext uri="{FF2B5EF4-FFF2-40B4-BE49-F238E27FC236}">
                <a16:creationId xmlns:a16="http://schemas.microsoft.com/office/drawing/2014/main" id="{5E1A1EB0-B027-2246-A8A7-ED868933AC2F}"/>
              </a:ext>
            </a:extLst>
          </p:cNvPr>
          <p:cNvSpPr>
            <a:spLocks noGrp="1"/>
          </p:cNvSpPr>
          <p:nvPr>
            <p:ph type="title"/>
          </p:nvPr>
        </p:nvSpPr>
        <p:spPr>
          <a:xfrm>
            <a:off x="1046746" y="586822"/>
            <a:ext cx="3560252" cy="1645920"/>
          </a:xfrm>
        </p:spPr>
        <p:txBody>
          <a:bodyPr>
            <a:normAutofit/>
          </a:bodyPr>
          <a:lstStyle/>
          <a:p>
            <a:pPr eaLnBrk="1" hangingPunct="1"/>
            <a:r>
              <a:rPr lang="en-US" altLang="en-US" sz="3200">
                <a:ea typeface="ＭＳ Ｐゴシック" panose="020B0600070205080204" pitchFamily="34" charset="-128"/>
              </a:rPr>
              <a:t>Tricyclic Antidepressants</a:t>
            </a:r>
          </a:p>
        </p:txBody>
      </p:sp>
      <p:sp>
        <p:nvSpPr>
          <p:cNvPr id="77" name="Rectangle 7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9" name="Rectangle 7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850" name="Rectangle 3">
            <a:extLst>
              <a:ext uri="{FF2B5EF4-FFF2-40B4-BE49-F238E27FC236}">
                <a16:creationId xmlns:a16="http://schemas.microsoft.com/office/drawing/2014/main" id="{6A1C58F7-16CB-CE4D-9757-96D5F761337E}"/>
              </a:ext>
            </a:extLst>
          </p:cNvPr>
          <p:cNvSpPr>
            <a:spLocks noGrp="1"/>
          </p:cNvSpPr>
          <p:nvPr>
            <p:ph idx="1"/>
          </p:nvPr>
        </p:nvSpPr>
        <p:spPr>
          <a:xfrm>
            <a:off x="5351716" y="678262"/>
            <a:ext cx="6002636" cy="1645920"/>
          </a:xfrm>
        </p:spPr>
        <p:txBody>
          <a:bodyPr anchor="ctr">
            <a:normAutofit lnSpcReduction="10000"/>
          </a:bodyPr>
          <a:lstStyle/>
          <a:p>
            <a:pPr eaLnBrk="1" hangingPunct="1"/>
            <a:r>
              <a:rPr lang="en-US" altLang="en-US" sz="1600" dirty="0">
                <a:ea typeface="ＭＳ Ｐゴシック" panose="020B0600070205080204" pitchFamily="34" charset="-128"/>
              </a:rPr>
              <a:t>Caution with other CNS depressants, serotonergic medications</a:t>
            </a:r>
          </a:p>
          <a:p>
            <a:pPr lvl="1" indent="-342900"/>
            <a:r>
              <a:rPr lang="en-US" altLang="en-US" sz="1600" dirty="0">
                <a:ea typeface="ＭＳ Ｐゴシック" panose="020B0600070205080204" pitchFamily="34" charset="-128"/>
              </a:rPr>
              <a:t>Tramadol, muscle relaxants (cyclobenzaprine), SSRIs, etc.</a:t>
            </a:r>
          </a:p>
          <a:p>
            <a:pPr lvl="1" indent="-342900"/>
            <a:r>
              <a:rPr lang="en-US" altLang="en-US" sz="1600" dirty="0">
                <a:ea typeface="ＭＳ Ｐゴシック" panose="020B0600070205080204" pitchFamily="34" charset="-128"/>
              </a:rPr>
              <a:t>Also caution with CYP450 2D6 inhibitors (cimetidine, diphenhydramine, methylphenidate, fluoxetine, duloxetine, amiodarone)</a:t>
            </a:r>
          </a:p>
          <a:p>
            <a:pPr eaLnBrk="1" hangingPunct="1"/>
            <a:r>
              <a:rPr lang="en-US" altLang="en-US" sz="1600" dirty="0">
                <a:ea typeface="ＭＳ Ｐゴシック" panose="020B0600070205080204" pitchFamily="34" charset="-128"/>
              </a:rPr>
              <a:t>Metabolized by liver, excreted in urine and feces</a:t>
            </a:r>
          </a:p>
          <a:p>
            <a:pPr eaLnBrk="1" hangingPunct="1"/>
            <a:endParaRPr lang="en-US" altLang="en-US" sz="1300" dirty="0">
              <a:ea typeface="ＭＳ Ｐゴシック" panose="020B0600070205080204" pitchFamily="34" charset="-128"/>
            </a:endParaRPr>
          </a:p>
        </p:txBody>
      </p:sp>
      <p:pic>
        <p:nvPicPr>
          <p:cNvPr id="78852" name="Content Placeholder 3" descr="Table&#10;&#10;Description automatically generated">
            <a:extLst>
              <a:ext uri="{FF2B5EF4-FFF2-40B4-BE49-F238E27FC236}">
                <a16:creationId xmlns:a16="http://schemas.microsoft.com/office/drawing/2014/main" id="{EB0CF916-80AC-B048-A58B-A216CB40A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7784" y="3275770"/>
            <a:ext cx="11164824" cy="24004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0F934F40-EE11-DF42-8717-C2730FB48140}"/>
              </a:ext>
            </a:extLst>
          </p:cNvPr>
          <p:cNvSpPr txBox="1">
            <a:spLocks noChangeArrowheads="1"/>
          </p:cNvSpPr>
          <p:nvPr/>
        </p:nvSpPr>
        <p:spPr bwMode="auto">
          <a:xfrm>
            <a:off x="7281334" y="65817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a:t>Pringsheim T  et al. </a:t>
            </a:r>
            <a:r>
              <a:rPr lang="en-US" altLang="en-US" sz="1200" i="1"/>
              <a:t>Can J Neurol Sci</a:t>
            </a:r>
            <a:r>
              <a:rPr lang="en-US" altLang="en-US" sz="1200"/>
              <a:t>, 2012, 39(2 Suppl 2):S1-59.</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378" name="Rectangle 2">
            <a:extLst>
              <a:ext uri="{FF2B5EF4-FFF2-40B4-BE49-F238E27FC236}">
                <a16:creationId xmlns:a16="http://schemas.microsoft.com/office/drawing/2014/main" id="{EEC6BFC2-4844-854E-8DDA-323D5CB16852}"/>
              </a:ext>
            </a:extLst>
          </p:cNvPr>
          <p:cNvSpPr>
            <a:spLocks noGrp="1" noChangeArrowheads="1"/>
          </p:cNvSpPr>
          <p:nvPr>
            <p:ph type="title"/>
          </p:nvPr>
        </p:nvSpPr>
        <p:spPr>
          <a:xfrm>
            <a:off x="1043631" y="809898"/>
            <a:ext cx="9942716" cy="1554480"/>
          </a:xfrm>
        </p:spPr>
        <p:txBody>
          <a:bodyPr anchor="ctr">
            <a:normAutofit/>
          </a:bodyPr>
          <a:lstStyle/>
          <a:p>
            <a:pPr eaLnBrk="1" hangingPunct="1">
              <a:defRPr/>
            </a:pPr>
            <a:r>
              <a:rPr lang="en-US" altLang="en-US" sz="4800">
                <a:ea typeface="ＭＳ Ｐゴシック" panose="020B0600070205080204" pitchFamily="34" charset="-128"/>
              </a:rPr>
              <a:t> Antidepressants – Selective Serotonin Reuptake Inhibitors</a:t>
            </a:r>
          </a:p>
        </p:txBody>
      </p:sp>
      <p:sp>
        <p:nvSpPr>
          <p:cNvPr id="613379" name="Rectangle 3">
            <a:extLst>
              <a:ext uri="{FF2B5EF4-FFF2-40B4-BE49-F238E27FC236}">
                <a16:creationId xmlns:a16="http://schemas.microsoft.com/office/drawing/2014/main" id="{3710DE19-F74D-7445-8D6F-39AE08B65797}"/>
              </a:ext>
            </a:extLst>
          </p:cNvPr>
          <p:cNvSpPr>
            <a:spLocks noGrp="1" noChangeArrowheads="1"/>
          </p:cNvSpPr>
          <p:nvPr>
            <p:ph idx="1"/>
          </p:nvPr>
        </p:nvSpPr>
        <p:spPr>
          <a:xfrm>
            <a:off x="1045028" y="3017522"/>
            <a:ext cx="9941319" cy="3124658"/>
          </a:xfrm>
        </p:spPr>
        <p:txBody>
          <a:bodyPr rtlCol="0" anchor="ctr">
            <a:normAutofit/>
          </a:bodyPr>
          <a:lstStyle/>
          <a:p>
            <a:pPr lvl="1" eaLnBrk="1" hangingPunct="1">
              <a:buFont typeface="Arial" charset="0"/>
              <a:buChar char="–"/>
              <a:defRPr/>
            </a:pPr>
            <a:r>
              <a:rPr lang="en-US" sz="2000" dirty="0">
                <a:ea typeface="+mn-ea"/>
              </a:rPr>
              <a:t>Fewer side effects than tricyclics. </a:t>
            </a:r>
          </a:p>
          <a:p>
            <a:pPr lvl="1" eaLnBrk="1" hangingPunct="1">
              <a:buFont typeface="Arial" charset="0"/>
              <a:buChar char="–"/>
              <a:defRPr/>
            </a:pPr>
            <a:r>
              <a:rPr lang="en-US" sz="2000" dirty="0">
                <a:ea typeface="+mn-ea"/>
              </a:rPr>
              <a:t>Not as effective in relieving nerve pain</a:t>
            </a:r>
          </a:p>
          <a:p>
            <a:pPr lvl="2" eaLnBrk="1" hangingPunct="1">
              <a:buFont typeface="Arial" charset="0"/>
              <a:buChar char="•"/>
              <a:defRPr/>
            </a:pPr>
            <a:r>
              <a:rPr lang="en-US" dirty="0">
                <a:ea typeface="+mn-ea"/>
              </a:rPr>
              <a:t>May have some benefit in fibromyalgia if not responsive to other treatments</a:t>
            </a:r>
          </a:p>
          <a:p>
            <a:pPr lvl="1" eaLnBrk="1" hangingPunct="1">
              <a:buFont typeface="Arial" charset="0"/>
              <a:buChar char="–"/>
              <a:defRPr/>
            </a:pPr>
            <a:r>
              <a:rPr lang="en-US" sz="2000" dirty="0"/>
              <a:t>Serotonin-Norepinephrine Reuptake Inhibitors (SNRIs) </a:t>
            </a:r>
          </a:p>
          <a:p>
            <a:pPr lvl="2" eaLnBrk="1" hangingPunct="1">
              <a:buFont typeface="Arial" charset="0"/>
              <a:buChar char="•"/>
              <a:defRPr/>
            </a:pPr>
            <a:r>
              <a:rPr lang="en-US" dirty="0"/>
              <a:t>duloxetine, milnacipran both well-studied; less data to support the use of venlafaxine, desvenlafaxine</a:t>
            </a:r>
          </a:p>
          <a:p>
            <a:pPr lvl="2" eaLnBrk="1" hangingPunct="1">
              <a:buFont typeface="Arial" charset="0"/>
              <a:buChar char="•"/>
              <a:defRPr/>
            </a:pPr>
            <a:r>
              <a:rPr lang="en-US" dirty="0"/>
              <a:t>Like TCAs, require 8-12 weeks at target dose for adequate trial</a:t>
            </a:r>
          </a:p>
          <a:p>
            <a:pPr lvl="2" eaLnBrk="1" hangingPunct="1">
              <a:buFont typeface="Arial" charset="0"/>
              <a:buChar char="•"/>
              <a:defRPr/>
            </a:pPr>
            <a:r>
              <a:rPr lang="en-US" dirty="0"/>
              <a:t>NNT 6.4, NNH 11.8</a:t>
            </a:r>
          </a:p>
          <a:p>
            <a:pPr marL="914400" lvl="2" indent="0">
              <a:buNone/>
              <a:defRPr/>
            </a:pPr>
            <a:endParaRPr lang="en-US" dirty="0"/>
          </a:p>
          <a:p>
            <a:pPr lvl="1" indent="-274320">
              <a:buClr>
                <a:schemeClr val="tx1"/>
              </a:buClr>
              <a:buNone/>
              <a:defRPr/>
            </a:pPr>
            <a:endParaRPr lang="en-US" sz="2000" dirty="0"/>
          </a:p>
          <a:p>
            <a:pPr lvl="1" indent="-274320">
              <a:buClr>
                <a:schemeClr val="tx1"/>
              </a:buClr>
              <a:buNone/>
              <a:defRPr/>
            </a:pPr>
            <a:endParaRPr lang="en-US" sz="2000" dirty="0"/>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ED9D9246-D232-644E-9F47-2E32FFA26BCC}"/>
              </a:ext>
            </a:extLst>
          </p:cNvPr>
          <p:cNvSpPr txBox="1">
            <a:spLocks noChangeArrowheads="1"/>
          </p:cNvSpPr>
          <p:nvPr/>
        </p:nvSpPr>
        <p:spPr bwMode="auto">
          <a:xfrm>
            <a:off x="5333999" y="6485312"/>
            <a:ext cx="6570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dirty="0" err="1"/>
              <a:t>Saarto</a:t>
            </a:r>
            <a:r>
              <a:rPr lang="en-US" altLang="en-US" sz="1200" dirty="0"/>
              <a:t> T, </a:t>
            </a:r>
            <a:r>
              <a:rPr lang="en-US" altLang="en-US" sz="1200" dirty="0" err="1"/>
              <a:t>Wiffen</a:t>
            </a:r>
            <a:r>
              <a:rPr lang="en-US" altLang="en-US" sz="1200" dirty="0"/>
              <a:t> PJ. J Neurol </a:t>
            </a:r>
            <a:r>
              <a:rPr lang="en-US" altLang="en-US" sz="1200" dirty="0" err="1"/>
              <a:t>Neurosurg</a:t>
            </a:r>
            <a:r>
              <a:rPr lang="en-US" altLang="en-US" sz="1200" dirty="0"/>
              <a:t> Psychiatry. 2010;81(12):1372. </a:t>
            </a:r>
            <a:r>
              <a:rPr lang="en-US" altLang="en-US" sz="1200" dirty="0" err="1">
                <a:latin typeface="Times New Roman" panose="02020603050405020304" pitchFamily="18" charset="0"/>
              </a:rPr>
              <a:t>Finnerup</a:t>
            </a:r>
            <a:r>
              <a:rPr lang="en-US" altLang="en-US" sz="1200" dirty="0">
                <a:latin typeface="Times New Roman" panose="02020603050405020304" pitchFamily="18" charset="0"/>
              </a:rPr>
              <a:t> NB, Attal N, </a:t>
            </a:r>
            <a:r>
              <a:rPr lang="en-US" altLang="en-US" sz="1200" dirty="0" err="1">
                <a:latin typeface="Times New Roman" panose="02020603050405020304" pitchFamily="18" charset="0"/>
              </a:rPr>
              <a:t>Haroutounian</a:t>
            </a:r>
            <a:r>
              <a:rPr lang="en-US" altLang="en-US" sz="1200" dirty="0">
                <a:latin typeface="Times New Roman" panose="02020603050405020304" pitchFamily="18" charset="0"/>
              </a:rPr>
              <a:t> S, et al. Lancet Neurol 2015;14(2):162-173.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ED58BCA3-3FC4-7845-8B54-0F1F0F0E04C3}"/>
              </a:ext>
            </a:extLst>
          </p:cNvPr>
          <p:cNvSpPr>
            <a:spLocks noGrp="1" noChangeArrowheads="1"/>
          </p:cNvSpPr>
          <p:nvPr>
            <p:ph type="title"/>
          </p:nvPr>
        </p:nvSpPr>
        <p:spPr/>
        <p:txBody>
          <a:bodyPr rtlCol="0">
            <a:normAutofit/>
          </a:bodyPr>
          <a:lstStyle/>
          <a:p>
            <a:pPr>
              <a:defRPr/>
            </a:pPr>
            <a:r>
              <a:rPr lang="en-US" sz="4000" dirty="0"/>
              <a:t> SNRIs</a:t>
            </a:r>
            <a:endParaRPr lang="en-US" dirty="0">
              <a:ea typeface="+mj-ea"/>
              <a:cs typeface="+mj-cs"/>
            </a:endParaRPr>
          </a:p>
        </p:txBody>
      </p:sp>
      <p:graphicFrame>
        <p:nvGraphicFramePr>
          <p:cNvPr id="5" name="Content Placeholder 4">
            <a:extLst>
              <a:ext uri="{FF2B5EF4-FFF2-40B4-BE49-F238E27FC236}">
                <a16:creationId xmlns:a16="http://schemas.microsoft.com/office/drawing/2014/main" id="{3B6C9D06-E39E-1B48-8133-5368D3E307C9}"/>
              </a:ext>
            </a:extLst>
          </p:cNvPr>
          <p:cNvGraphicFramePr>
            <a:graphicFrameLocks noGrp="1"/>
          </p:cNvGraphicFramePr>
          <p:nvPr>
            <p:ph idx="1"/>
            <p:extLst>
              <p:ext uri="{D42A27DB-BD31-4B8C-83A1-F6EECF244321}">
                <p14:modId xmlns:p14="http://schemas.microsoft.com/office/powerpoint/2010/main" val="1437482348"/>
              </p:ext>
            </p:extLst>
          </p:nvPr>
        </p:nvGraphicFramePr>
        <p:xfrm>
          <a:off x="1185333" y="1219201"/>
          <a:ext cx="10312400" cy="5211789"/>
        </p:xfrm>
        <a:graphic>
          <a:graphicData uri="http://schemas.openxmlformats.org/drawingml/2006/table">
            <a:tbl>
              <a:tblPr firstRow="1" firstCol="1" bandRow="1">
                <a:tableStyleId>{775DCB02-9BB8-47FD-8907-85C794F793BA}</a:tableStyleId>
              </a:tblPr>
              <a:tblGrid>
                <a:gridCol w="2974318">
                  <a:extLst>
                    <a:ext uri="{9D8B030D-6E8A-4147-A177-3AD203B41FA5}">
                      <a16:colId xmlns:a16="http://schemas.microsoft.com/office/drawing/2014/main" val="20000"/>
                    </a:ext>
                  </a:extLst>
                </a:gridCol>
                <a:gridCol w="6101949">
                  <a:extLst>
                    <a:ext uri="{9D8B030D-6E8A-4147-A177-3AD203B41FA5}">
                      <a16:colId xmlns:a16="http://schemas.microsoft.com/office/drawing/2014/main" val="20001"/>
                    </a:ext>
                  </a:extLst>
                </a:gridCol>
                <a:gridCol w="1236133">
                  <a:extLst>
                    <a:ext uri="{9D8B030D-6E8A-4147-A177-3AD203B41FA5}">
                      <a16:colId xmlns:a16="http://schemas.microsoft.com/office/drawing/2014/main" val="20002"/>
                    </a:ext>
                  </a:extLst>
                </a:gridCol>
              </a:tblGrid>
              <a:tr h="640086">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Medication</a:t>
                      </a:r>
                      <a:endParaRPr kumimoji="0" lang="en-US" altLang="en-US" sz="1800" b="1" i="0" u="none" strike="noStrike" cap="none" normalizeH="0" baseline="0">
                        <a:ln>
                          <a:noFill/>
                        </a:ln>
                        <a:solidFill>
                          <a:srgbClr val="FFFFFF"/>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FFFFFF"/>
                          </a:solidFill>
                          <a:effectLst/>
                        </a:rPr>
                        <a:t>Adverse Effects, Contraindications</a:t>
                      </a:r>
                      <a:endParaRPr kumimoji="0" lang="en-US" altLang="en-US" sz="1800" b="1" i="0" u="none" strike="noStrike" cap="none" normalizeH="0" baseline="0" dirty="0">
                        <a:ln>
                          <a:noFill/>
                        </a:ln>
                        <a:solidFill>
                          <a:srgbClr val="FFFFFF"/>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FFFFFF"/>
                          </a:solidFill>
                          <a:effectLst/>
                        </a:rPr>
                        <a:t>5HT:NE selectivity</a:t>
                      </a:r>
                      <a:endParaRPr kumimoji="0" lang="en-US" altLang="en-US" sz="1800" b="1" i="0" u="none" strike="noStrike" cap="none" normalizeH="0" baseline="0" dirty="0">
                        <a:ln>
                          <a:noFill/>
                        </a:ln>
                        <a:solidFill>
                          <a:srgbClr val="FFFFFF"/>
                        </a:solidFill>
                        <a:effectLst/>
                        <a:latin typeface="Garamond" panose="02020404030301010803" pitchFamily="18" charset="0"/>
                        <a:ea typeface="ＭＳ Ｐゴシック" panose="020B0600070205080204" pitchFamily="34" charset="-128"/>
                      </a:endParaRPr>
                    </a:p>
                  </a:txBody>
                  <a:tcPr marT="45726" marB="45726" horzOverflow="overflow"/>
                </a:tc>
                <a:extLst>
                  <a:ext uri="{0D108BD9-81ED-4DB2-BD59-A6C34878D82A}">
                    <a16:rowId xmlns:a16="http://schemas.microsoft.com/office/drawing/2014/main" val="10000"/>
                  </a:ext>
                </a:extLst>
              </a:tr>
              <a:tr h="1188722">
                <a:tc>
                  <a:txBody>
                    <a:bodyPr/>
                    <a:lstStyle/>
                    <a:p>
                      <a:pPr marL="0" marR="0" lvl="1" indent="0" algn="l" defTabSz="457200" rtl="0" eaLnBrk="1" fontAlgn="base" latinLnBrk="0" hangingPunct="1">
                        <a:lnSpc>
                          <a:spcPct val="90000"/>
                        </a:lnSpc>
                        <a:spcBef>
                          <a:spcPct val="0"/>
                        </a:spcBef>
                        <a:spcAft>
                          <a:spcPct val="0"/>
                        </a:spcAft>
                        <a:buClrTx/>
                        <a:buSzTx/>
                        <a:buFontTx/>
                        <a:buNone/>
                        <a:tabLst/>
                        <a:defRPr/>
                      </a:pPr>
                      <a:r>
                        <a:rPr kumimoji="0" lang="en-US" altLang="en-US" sz="1800" b="0" u="none" strike="noStrike" cap="none" normalizeH="0" baseline="0" dirty="0">
                          <a:ln>
                            <a:noFill/>
                          </a:ln>
                          <a:solidFill>
                            <a:srgbClr val="000000"/>
                          </a:solidFill>
                          <a:effectLst/>
                        </a:rPr>
                        <a:t>Milnacipran (</a:t>
                      </a:r>
                      <a:r>
                        <a:rPr kumimoji="0" lang="en-US" altLang="en-US" sz="1800" b="0" u="none" strike="noStrike" cap="none" normalizeH="0" baseline="0" dirty="0" err="1">
                          <a:ln>
                            <a:noFill/>
                          </a:ln>
                          <a:solidFill>
                            <a:srgbClr val="000000"/>
                          </a:solidFill>
                          <a:effectLst/>
                        </a:rPr>
                        <a:t>Savella</a:t>
                      </a:r>
                      <a:r>
                        <a:rPr kumimoji="0" lang="en-US" altLang="en-US" sz="1800" b="0" u="none" strike="noStrike" cap="none" normalizeH="0" baseline="0" dirty="0">
                          <a:ln>
                            <a:noFill/>
                          </a:ln>
                          <a:solidFill>
                            <a:srgbClr val="000000"/>
                          </a:solidFill>
                          <a:effectLst/>
                        </a:rPr>
                        <a:t>®)</a:t>
                      </a:r>
                    </a:p>
                    <a:p>
                      <a:pPr marL="0" marR="0" lvl="1" indent="0" algn="l" defTabSz="457200" rtl="0" eaLnBrk="1" fontAlgn="base" latinLnBrk="0" hangingPunct="1">
                        <a:lnSpc>
                          <a:spcPct val="9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800" dirty="0"/>
                        <a:t>nausea and vomiting, headache, dizziness, insomnia, and palpitations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Avoid if hx serotonin syndrome or NMS, uncontrolled HTN, </a:t>
                      </a:r>
                      <a:r>
                        <a:rPr kumimoji="0" lang="en-US" altLang="en-US" sz="1800" b="0" u="none" strike="noStrike" cap="none" normalizeH="0" baseline="0" dirty="0" err="1">
                          <a:ln>
                            <a:noFill/>
                          </a:ln>
                          <a:solidFill>
                            <a:srgbClr val="000000"/>
                          </a:solidFill>
                          <a:effectLst/>
                        </a:rPr>
                        <a:t>szs</a:t>
                      </a:r>
                      <a:r>
                        <a:rPr kumimoji="0" lang="en-US" altLang="en-US" sz="1800" b="0" u="none" strike="noStrike" cap="none" normalizeH="0" baseline="0" dirty="0">
                          <a:ln>
                            <a:noFill/>
                          </a:ln>
                          <a:solidFill>
                            <a:srgbClr val="000000"/>
                          </a:solidFill>
                          <a:effectLst/>
                        </a:rPr>
                        <a:t> or liver </a:t>
                      </a:r>
                      <a:r>
                        <a:rPr kumimoji="0" lang="en-US" altLang="en-US" sz="1800" b="0" u="none" strike="noStrike" cap="none" normalizeH="0" baseline="0" dirty="0" err="1">
                          <a:ln>
                            <a:noFill/>
                          </a:ln>
                          <a:solidFill>
                            <a:srgbClr val="000000"/>
                          </a:solidFill>
                          <a:effectLst/>
                        </a:rPr>
                        <a:t>dz</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n/a</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extLst>
                  <a:ext uri="{0D108BD9-81ED-4DB2-BD59-A6C34878D82A}">
                    <a16:rowId xmlns:a16="http://schemas.microsoft.com/office/drawing/2014/main" val="10001"/>
                  </a:ext>
                </a:extLst>
              </a:tr>
              <a:tr h="640086">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Duloxetine (Cymbalta®)</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u="none" strike="noStrike" cap="none" normalizeH="0" baseline="0" dirty="0">
                          <a:ln>
                            <a:noFill/>
                          </a:ln>
                          <a:solidFill>
                            <a:srgbClr val="000000"/>
                          </a:solidFill>
                          <a:effectLst/>
                        </a:rPr>
                        <a:t>Nausea, dry mouth, constipation, loss of appetite, fatigue, drowsiness, sweating</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9</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extLst>
                  <a:ext uri="{0D108BD9-81ED-4DB2-BD59-A6C34878D82A}">
                    <a16:rowId xmlns:a16="http://schemas.microsoft.com/office/drawing/2014/main" val="10002"/>
                  </a:ext>
                </a:extLst>
              </a:tr>
              <a:tr h="639742">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Desvenlafaxine (Pristiq®)</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sym typeface="Wingdings" pitchFamily="2" charset="2"/>
                        </a:rPr>
                        <a:t> By </a:t>
                      </a:r>
                      <a:r>
                        <a:rPr kumimoji="0" lang="en-US" altLang="en-US" sz="1800" b="0" u="none" strike="noStrike" cap="none" normalizeH="0" baseline="0">
                          <a:ln>
                            <a:noFill/>
                          </a:ln>
                          <a:solidFill>
                            <a:srgbClr val="000000"/>
                          </a:solidFill>
                          <a:effectLst/>
                        </a:rPr>
                        <a:t>50mg Q 2-4 wks to 100mg QD</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85</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extLst>
                  <a:ext uri="{0D108BD9-81ED-4DB2-BD59-A6C34878D82A}">
                    <a16:rowId xmlns:a16="http://schemas.microsoft.com/office/drawing/2014/main" val="10003"/>
                  </a:ext>
                </a:extLst>
              </a:tr>
              <a:tr h="1463039">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Venlafaxine (Effexor XR ®) </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1800" dirty="0"/>
                        <a:t>Hypertension, also orthostatic hypotension, increased QTc, mydriasis, anxiety, nervousness, insomnia, and weight loss</a:t>
                      </a:r>
                    </a:p>
                    <a:p>
                      <a:pPr marL="0" marR="0" lvl="0" indent="0" algn="l" defTabSz="457200" rtl="0" eaLnBrk="1" fontAlgn="base" latinLnBrk="0" hangingPunct="1">
                        <a:lnSpc>
                          <a:spcPct val="100000"/>
                        </a:lnSpc>
                        <a:spcBef>
                          <a:spcPct val="0"/>
                        </a:spcBef>
                        <a:spcAft>
                          <a:spcPct val="0"/>
                        </a:spcAft>
                        <a:buClrTx/>
                        <a:buSzTx/>
                        <a:buFontTx/>
                        <a:buNone/>
                        <a:tabLst/>
                      </a:pPr>
                      <a:r>
                        <a:rPr lang="en-US" sz="1800" dirty="0"/>
                        <a:t>Caution with narrow-angle glaucoma, liver disease, or renal impairment</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115-120</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extLst>
                  <a:ext uri="{0D108BD9-81ED-4DB2-BD59-A6C34878D82A}">
                    <a16:rowId xmlns:a16="http://schemas.microsoft.com/office/drawing/2014/main" val="10004"/>
                  </a:ext>
                </a:extLst>
              </a:tr>
              <a:tr h="640086">
                <a:tc>
                  <a:txBody>
                    <a:body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Amitriptyline</a:t>
                      </a:r>
                    </a:p>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Nortriptyline</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0.24</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6" marB="45726" horzOverflow="overflow"/>
                </a:tc>
                <a:extLst>
                  <a:ext uri="{0D108BD9-81ED-4DB2-BD59-A6C34878D82A}">
                    <a16:rowId xmlns:a16="http://schemas.microsoft.com/office/drawing/2014/main" val="10005"/>
                  </a:ext>
                </a:extLst>
              </a:tr>
            </a:tbl>
          </a:graphicData>
        </a:graphic>
      </p:graphicFrame>
      <p:sp>
        <p:nvSpPr>
          <p:cNvPr id="82976" name="TextBox 3">
            <a:extLst>
              <a:ext uri="{FF2B5EF4-FFF2-40B4-BE49-F238E27FC236}">
                <a16:creationId xmlns:a16="http://schemas.microsoft.com/office/drawing/2014/main" id="{ED8A4FDB-AC0B-ED47-BBA5-50677A0DEFED}"/>
              </a:ext>
            </a:extLst>
          </p:cNvPr>
          <p:cNvSpPr txBox="1">
            <a:spLocks noChangeArrowheads="1"/>
          </p:cNvSpPr>
          <p:nvPr/>
        </p:nvSpPr>
        <p:spPr bwMode="auto">
          <a:xfrm>
            <a:off x="6096000" y="6581776"/>
            <a:ext cx="45720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dirty="0" err="1"/>
              <a:t>Curr</a:t>
            </a:r>
            <a:r>
              <a:rPr lang="en-US" altLang="en-US" sz="1200" dirty="0"/>
              <a:t> Pain Headache Rep (2019) 23:66. Pain (2007) 132:237–251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56B54A44-F687-EA44-B21F-4DFC2CFBE337}"/>
              </a:ext>
            </a:extLst>
          </p:cNvPr>
          <p:cNvSpPr>
            <a:spLocks noGrp="1" noChangeArrowheads="1"/>
          </p:cNvSpPr>
          <p:nvPr>
            <p:ph type="title"/>
          </p:nvPr>
        </p:nvSpPr>
        <p:spPr/>
        <p:txBody>
          <a:bodyPr rtlCol="0">
            <a:normAutofit/>
          </a:bodyPr>
          <a:lstStyle/>
          <a:p>
            <a:pPr>
              <a:defRPr/>
            </a:pPr>
            <a:r>
              <a:rPr lang="en-US" sz="4000" dirty="0"/>
              <a:t> SNRI Dosing</a:t>
            </a:r>
            <a:endParaRPr lang="en-US" dirty="0">
              <a:ea typeface="+mj-ea"/>
              <a:cs typeface="+mj-cs"/>
            </a:endParaRPr>
          </a:p>
        </p:txBody>
      </p:sp>
      <p:graphicFrame>
        <p:nvGraphicFramePr>
          <p:cNvPr id="5" name="Content Placeholder 4">
            <a:extLst>
              <a:ext uri="{FF2B5EF4-FFF2-40B4-BE49-F238E27FC236}">
                <a16:creationId xmlns:a16="http://schemas.microsoft.com/office/drawing/2014/main" id="{823C9CAE-60C9-6B42-A808-7E1CB681C16D}"/>
              </a:ext>
            </a:extLst>
          </p:cNvPr>
          <p:cNvGraphicFramePr>
            <a:graphicFrameLocks noGrp="1"/>
          </p:cNvGraphicFramePr>
          <p:nvPr>
            <p:ph idx="1"/>
            <p:extLst>
              <p:ext uri="{D42A27DB-BD31-4B8C-83A1-F6EECF244321}">
                <p14:modId xmlns:p14="http://schemas.microsoft.com/office/powerpoint/2010/main" val="42720547"/>
              </p:ext>
            </p:extLst>
          </p:nvPr>
        </p:nvGraphicFramePr>
        <p:xfrm>
          <a:off x="1354667" y="1600200"/>
          <a:ext cx="9601199" cy="4688100"/>
        </p:xfrm>
        <a:graphic>
          <a:graphicData uri="http://schemas.openxmlformats.org/drawingml/2006/table">
            <a:tbl>
              <a:tblPr firstRow="1">
                <a:tableStyleId>{775DCB02-9BB8-47FD-8907-85C794F793BA}</a:tableStyleId>
              </a:tblPr>
              <a:tblGrid>
                <a:gridCol w="2692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962192">
                  <a:extLst>
                    <a:ext uri="{9D8B030D-6E8A-4147-A177-3AD203B41FA5}">
                      <a16:colId xmlns:a16="http://schemas.microsoft.com/office/drawing/2014/main" val="20002"/>
                    </a:ext>
                  </a:extLst>
                </a:gridCol>
                <a:gridCol w="1422607">
                  <a:extLst>
                    <a:ext uri="{9D8B030D-6E8A-4147-A177-3AD203B41FA5}">
                      <a16:colId xmlns:a16="http://schemas.microsoft.com/office/drawing/2014/main" val="20003"/>
                    </a:ext>
                  </a:extLst>
                </a:gridCol>
              </a:tblGrid>
              <a:tr h="611681">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Medication</a:t>
                      </a:r>
                      <a:endParaRPr kumimoji="0" lang="en-US" altLang="en-US" sz="1800" b="1" i="0" u="none" strike="noStrike" cap="none" normalizeH="0" baseline="0">
                        <a:ln>
                          <a:noFill/>
                        </a:ln>
                        <a:solidFill>
                          <a:srgbClr val="FFFFFF"/>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Starting Dose</a:t>
                      </a:r>
                      <a:endParaRPr kumimoji="0" lang="en-US" altLang="en-US" sz="1800" b="1" i="0" u="none" strike="noStrike" cap="none" normalizeH="0" baseline="0">
                        <a:ln>
                          <a:noFill/>
                        </a:ln>
                        <a:solidFill>
                          <a:srgbClr val="FFFFFF"/>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Titration &amp; Therapeutic Dose</a:t>
                      </a:r>
                      <a:endParaRPr kumimoji="0" lang="en-US" altLang="en-US" sz="1800" b="1" i="0" u="none" strike="noStrike" cap="none" normalizeH="0" baseline="0">
                        <a:ln>
                          <a:noFill/>
                        </a:ln>
                        <a:solidFill>
                          <a:srgbClr val="FFFFFF"/>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Maximum dose</a:t>
                      </a:r>
                      <a:endParaRPr kumimoji="0" lang="en-US" altLang="en-US" sz="1800" b="1" i="0" u="none" strike="noStrike" cap="none" normalizeH="0" baseline="0">
                        <a:ln>
                          <a:noFill/>
                        </a:ln>
                        <a:solidFill>
                          <a:srgbClr val="FFFFFF"/>
                        </a:solidFill>
                        <a:effectLst/>
                        <a:latin typeface="Garamond" panose="02020404030301010803" pitchFamily="18" charset="0"/>
                        <a:ea typeface="ＭＳ Ｐゴシック" panose="020B0600070205080204" pitchFamily="34" charset="-128"/>
                      </a:endParaRPr>
                    </a:p>
                  </a:txBody>
                  <a:tcPr marT="45729" marB="45729" horzOverflow="overflow"/>
                </a:tc>
                <a:extLst>
                  <a:ext uri="{0D108BD9-81ED-4DB2-BD59-A6C34878D82A}">
                    <a16:rowId xmlns:a16="http://schemas.microsoft.com/office/drawing/2014/main" val="10000"/>
                  </a:ext>
                </a:extLst>
              </a:tr>
              <a:tr h="611681">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Milnacipran (</a:t>
                      </a:r>
                      <a:r>
                        <a:rPr kumimoji="0" lang="en-US" altLang="en-US" sz="1800" b="0" u="none" strike="noStrike" cap="none" normalizeH="0" baseline="0" dirty="0" err="1">
                          <a:ln>
                            <a:noFill/>
                          </a:ln>
                          <a:solidFill>
                            <a:srgbClr val="000000"/>
                          </a:solidFill>
                          <a:effectLst/>
                        </a:rPr>
                        <a:t>Savella</a:t>
                      </a:r>
                      <a:r>
                        <a:rPr kumimoji="0" lang="en-US" altLang="en-US" sz="1800" b="0" u="none" strike="noStrike" cap="none" normalizeH="0" baseline="0" dirty="0">
                          <a:ln>
                            <a:noFill/>
                          </a:ln>
                          <a:solidFill>
                            <a:srgbClr val="000000"/>
                          </a:solidFill>
                          <a:effectLst/>
                        </a:rPr>
                        <a:t>®)</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12.5 mg </a:t>
                      </a:r>
                      <a:br>
                        <a:rPr kumimoji="0" lang="en-US" altLang="en-US" sz="1800" b="0" u="none" strike="noStrike" cap="none" normalizeH="0" baseline="0">
                          <a:ln>
                            <a:noFill/>
                          </a:ln>
                          <a:solidFill>
                            <a:srgbClr val="000000"/>
                          </a:solidFill>
                          <a:effectLst/>
                        </a:rPr>
                      </a:br>
                      <a:r>
                        <a:rPr kumimoji="0" lang="en-US" altLang="en-US" sz="1800" b="0" u="none" strike="noStrike" cap="none" normalizeH="0" baseline="0">
                          <a:ln>
                            <a:noFill/>
                          </a:ln>
                          <a:solidFill>
                            <a:srgbClr val="000000"/>
                          </a:solidFill>
                          <a:effectLst/>
                        </a:rPr>
                        <a:t>QD</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Gradual to 50mg BID by day 7</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100mg BID</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extLst>
                  <a:ext uri="{0D108BD9-81ED-4DB2-BD59-A6C34878D82A}">
                    <a16:rowId xmlns:a16="http://schemas.microsoft.com/office/drawing/2014/main" val="10001"/>
                  </a:ext>
                </a:extLst>
              </a:tr>
              <a:tr h="1135968">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Duloxetine (Cymbalta®)</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30 mg  QD</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X 2wk then 60mg QD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Avoid w/ hepatic impair.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Decrease dose in severe renal </a:t>
                      </a:r>
                      <a:r>
                        <a:rPr kumimoji="0" lang="en-US" altLang="en-US" sz="1800" b="0" u="none" strike="noStrike" cap="none" normalizeH="0" baseline="0" dirty="0" err="1">
                          <a:ln>
                            <a:noFill/>
                          </a:ln>
                          <a:solidFill>
                            <a:srgbClr val="000000"/>
                          </a:solidFill>
                          <a:effectLst/>
                        </a:rPr>
                        <a:t>dz</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60mg BID*</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extLst>
                  <a:ext uri="{0D108BD9-81ED-4DB2-BD59-A6C34878D82A}">
                    <a16:rowId xmlns:a16="http://schemas.microsoft.com/office/drawing/2014/main" val="10002"/>
                  </a:ext>
                </a:extLst>
              </a:tr>
              <a:tr h="873825">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Desvenlafaxine (Pristiq®)</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50mg </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Wingdings" pitchFamily="2" charset="2"/>
                        <a:buChar char="é"/>
                        <a:tabLst/>
                      </a:pPr>
                      <a:r>
                        <a:rPr kumimoji="0" lang="en-US" altLang="en-US" sz="1800" b="0" u="none" strike="noStrike" cap="none" normalizeH="0" baseline="0" dirty="0">
                          <a:ln>
                            <a:noFill/>
                          </a:ln>
                          <a:solidFill>
                            <a:srgbClr val="000000"/>
                          </a:solidFill>
                          <a:effectLst/>
                          <a:sym typeface="Wingdings" pitchFamily="2" charset="2"/>
                        </a:rPr>
                        <a:t>By </a:t>
                      </a:r>
                      <a:r>
                        <a:rPr kumimoji="0" lang="en-US" altLang="en-US" sz="1800" b="0" u="none" strike="noStrike" cap="none" normalizeH="0" baseline="0" dirty="0">
                          <a:ln>
                            <a:noFill/>
                          </a:ln>
                          <a:solidFill>
                            <a:srgbClr val="000000"/>
                          </a:solidFill>
                          <a:effectLst/>
                        </a:rPr>
                        <a:t>50mg Q 2-4 </a:t>
                      </a:r>
                      <a:r>
                        <a:rPr kumimoji="0" lang="en-US" altLang="en-US" sz="1800" b="0" u="none" strike="noStrike" cap="none" normalizeH="0" baseline="0" dirty="0" err="1">
                          <a:ln>
                            <a:noFill/>
                          </a:ln>
                          <a:solidFill>
                            <a:srgbClr val="000000"/>
                          </a:solidFill>
                          <a:effectLst/>
                        </a:rPr>
                        <a:t>wks</a:t>
                      </a:r>
                      <a:r>
                        <a:rPr kumimoji="0" lang="en-US" altLang="en-US" sz="1800" b="0" u="none" strike="noStrike" cap="none" normalizeH="0" baseline="0" dirty="0">
                          <a:ln>
                            <a:noFill/>
                          </a:ln>
                          <a:solidFill>
                            <a:srgbClr val="000000"/>
                          </a:solidFill>
                          <a:effectLst/>
                        </a:rPr>
                        <a:t> to 100mg QD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Decrease dose in renal </a:t>
                      </a:r>
                      <a:r>
                        <a:rPr kumimoji="0" lang="en-US" altLang="en-US" sz="1800" b="0" u="none" strike="noStrike" cap="none" normalizeH="0" baseline="0" dirty="0" err="1">
                          <a:ln>
                            <a:noFill/>
                          </a:ln>
                          <a:solidFill>
                            <a:srgbClr val="000000"/>
                          </a:solidFill>
                          <a:effectLst/>
                        </a:rPr>
                        <a:t>dz</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400mg QD</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extLst>
                  <a:ext uri="{0D108BD9-81ED-4DB2-BD59-A6C34878D82A}">
                    <a16:rowId xmlns:a16="http://schemas.microsoft.com/office/drawing/2014/main" val="10003"/>
                  </a:ext>
                </a:extLst>
              </a:tr>
              <a:tr h="1398111">
                <a:tc>
                  <a:txBody>
                    <a:bodyPr/>
                    <a:lstStyle>
                      <a:lvl1pPr marL="342900" indent="-342900"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1" indent="0" algn="l" defTabSz="457200" rtl="0" eaLnBrk="1" fontAlgn="base" latinLnBrk="0" hangingPunct="1">
                        <a:lnSpc>
                          <a:spcPct val="90000"/>
                        </a:lnSpc>
                        <a:spcBef>
                          <a:spcPct val="0"/>
                        </a:spcBef>
                        <a:spcAft>
                          <a:spcPct val="0"/>
                        </a:spcAft>
                        <a:buClrTx/>
                        <a:buSzTx/>
                        <a:buFontTx/>
                        <a:buNone/>
                        <a:tabLst/>
                      </a:pPr>
                      <a:r>
                        <a:rPr kumimoji="0" lang="en-US" altLang="en-US" sz="1800" b="0" u="none" strike="noStrike" cap="none" normalizeH="0" baseline="0">
                          <a:ln>
                            <a:noFill/>
                          </a:ln>
                          <a:solidFill>
                            <a:srgbClr val="000000"/>
                          </a:solidFill>
                          <a:effectLst/>
                        </a:rPr>
                        <a:t>Venlafaxine (Effexor XR ®) </a:t>
                      </a:r>
                      <a:endParaRPr kumimoji="0" lang="en-US" altLang="en-US" sz="1800" b="0" i="0" u="none" strike="noStrike" cap="none" normalizeH="0" baseline="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37.5 mg QD</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X 1 </a:t>
                      </a:r>
                      <a:r>
                        <a:rPr kumimoji="0" lang="en-US" altLang="en-US" sz="1800" b="0" u="none" strike="noStrike" cap="none" normalizeH="0" baseline="0" dirty="0" err="1">
                          <a:ln>
                            <a:noFill/>
                          </a:ln>
                          <a:solidFill>
                            <a:srgbClr val="000000"/>
                          </a:solidFill>
                          <a:effectLst/>
                        </a:rPr>
                        <a:t>wk</a:t>
                      </a:r>
                      <a:r>
                        <a:rPr kumimoji="0" lang="en-US" altLang="en-US" sz="1800" b="0" u="none" strike="noStrike" cap="none" normalizeH="0" baseline="0" dirty="0">
                          <a:ln>
                            <a:noFill/>
                          </a:ln>
                          <a:solidFill>
                            <a:srgbClr val="000000"/>
                          </a:solidFill>
                          <a:effectLst/>
                        </a:rPr>
                        <a:t> then 75mg; </a:t>
                      </a:r>
                      <a:r>
                        <a:rPr kumimoji="0" lang="en-US" altLang="en-US" sz="1800" b="0" u="none" strike="noStrike" cap="none" normalizeH="0" baseline="0" dirty="0">
                          <a:ln>
                            <a:noFill/>
                          </a:ln>
                          <a:solidFill>
                            <a:srgbClr val="000000"/>
                          </a:solidFill>
                          <a:effectLst/>
                          <a:sym typeface="Wingdings" pitchFamily="2" charset="2"/>
                        </a:rPr>
                        <a:t> by 75mg Q1-2 </a:t>
                      </a:r>
                      <a:r>
                        <a:rPr kumimoji="0" lang="en-US" altLang="en-US" sz="1800" b="0" u="none" strike="noStrike" cap="none" normalizeH="0" baseline="0" dirty="0" err="1">
                          <a:ln>
                            <a:noFill/>
                          </a:ln>
                          <a:solidFill>
                            <a:srgbClr val="000000"/>
                          </a:solidFill>
                          <a:effectLst/>
                          <a:sym typeface="Wingdings" pitchFamily="2" charset="2"/>
                        </a:rPr>
                        <a:t>wks</a:t>
                      </a:r>
                      <a:r>
                        <a:rPr kumimoji="0" lang="en-US" altLang="en-US" sz="1800" b="0" u="none" strike="noStrike" cap="none" normalizeH="0" baseline="0" dirty="0">
                          <a:ln>
                            <a:noFill/>
                          </a:ln>
                          <a:solidFill>
                            <a:srgbClr val="000000"/>
                          </a:solidFill>
                          <a:effectLst/>
                          <a:sym typeface="Wingdings" pitchFamily="2" charset="2"/>
                        </a:rPr>
                        <a:t> to 75mg BID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sym typeface="Wingdings" pitchFamily="2" charset="2"/>
                        </a:rPr>
                        <a:t>Decrease dose in hepatic or renal </a:t>
                      </a:r>
                      <a:r>
                        <a:rPr kumimoji="0" lang="en-US" altLang="en-US" sz="1800" b="0" u="none" strike="noStrike" cap="none" normalizeH="0" baseline="0" dirty="0" err="1">
                          <a:ln>
                            <a:noFill/>
                          </a:ln>
                          <a:solidFill>
                            <a:srgbClr val="000000"/>
                          </a:solidFill>
                          <a:effectLst/>
                          <a:sym typeface="Wingdings" pitchFamily="2" charset="2"/>
                        </a:rPr>
                        <a:t>dz</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tc>
                  <a:txBody>
                    <a:bodyPr/>
                    <a:lstStyle>
                      <a:lvl1pPr defTabSz="457200">
                        <a:spcBef>
                          <a:spcPct val="20000"/>
                        </a:spcBef>
                        <a:buFont typeface="Arial" panose="020B0604020202020204" pitchFamily="34" charset="0"/>
                        <a:defRPr sz="2800">
                          <a:solidFill>
                            <a:schemeClr val="tx1"/>
                          </a:solidFill>
                          <a:latin typeface="Garamond" panose="02020404030301010803" pitchFamily="18"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Garamond" panose="02020404030301010803" pitchFamily="18"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Garamond" panose="02020404030301010803" pitchFamily="18"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Garamond" panose="020204040303010108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0000"/>
                          </a:solidFill>
                          <a:effectLst/>
                        </a:rPr>
                        <a:t>375mg total daily</a:t>
                      </a:r>
                      <a:endParaRPr kumimoji="0" lang="en-US" altLang="en-US" sz="1800" b="0" i="0" u="none" strike="noStrike" cap="none" normalizeH="0" baseline="0" dirty="0">
                        <a:ln>
                          <a:noFill/>
                        </a:ln>
                        <a:solidFill>
                          <a:srgbClr val="000000"/>
                        </a:solidFill>
                        <a:effectLst/>
                        <a:latin typeface="Garamond" panose="02020404030301010803" pitchFamily="18" charset="0"/>
                        <a:ea typeface="ＭＳ Ｐゴシック" panose="020B0600070205080204" pitchFamily="34" charset="-128"/>
                      </a:endParaRPr>
                    </a:p>
                  </a:txBody>
                  <a:tcPr marT="45729" marB="45729" horzOverflow="overflow"/>
                </a:tc>
                <a:extLst>
                  <a:ext uri="{0D108BD9-81ED-4DB2-BD59-A6C34878D82A}">
                    <a16:rowId xmlns:a16="http://schemas.microsoft.com/office/drawing/2014/main" val="10004"/>
                  </a:ext>
                </a:extLst>
              </a:tr>
            </a:tbl>
          </a:graphicData>
        </a:graphic>
      </p:graphicFrame>
      <p:sp>
        <p:nvSpPr>
          <p:cNvPr id="85026" name="TextBox 3">
            <a:extLst>
              <a:ext uri="{FF2B5EF4-FFF2-40B4-BE49-F238E27FC236}">
                <a16:creationId xmlns:a16="http://schemas.microsoft.com/office/drawing/2014/main" id="{734EAB37-CAA9-0D42-9187-B92C0035C160}"/>
              </a:ext>
            </a:extLst>
          </p:cNvPr>
          <p:cNvSpPr txBox="1">
            <a:spLocks noChangeArrowheads="1"/>
          </p:cNvSpPr>
          <p:nvPr/>
        </p:nvSpPr>
        <p:spPr bwMode="auto">
          <a:xfrm>
            <a:off x="6096000" y="6581776"/>
            <a:ext cx="45720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a:t>Pain 132 (2007) 237–251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0295" name="Rectangle 7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290" name="Rectangle 2">
            <a:extLst>
              <a:ext uri="{FF2B5EF4-FFF2-40B4-BE49-F238E27FC236}">
                <a16:creationId xmlns:a16="http://schemas.microsoft.com/office/drawing/2014/main" id="{F8226E04-B552-9A4E-AA20-3FFE98CC953F}"/>
              </a:ext>
            </a:extLst>
          </p:cNvPr>
          <p:cNvSpPr>
            <a:spLocks noGrp="1" noChangeArrowheads="1"/>
          </p:cNvSpPr>
          <p:nvPr>
            <p:ph type="title"/>
          </p:nvPr>
        </p:nvSpPr>
        <p:spPr>
          <a:xfrm>
            <a:off x="808638" y="386930"/>
            <a:ext cx="9236700" cy="1188950"/>
          </a:xfrm>
        </p:spPr>
        <p:txBody>
          <a:bodyPr rtlCol="0" anchor="b">
            <a:normAutofit/>
          </a:bodyPr>
          <a:lstStyle/>
          <a:p>
            <a:pPr>
              <a:defRPr/>
            </a:pPr>
            <a:r>
              <a:rPr lang="en-US" sz="3800"/>
              <a:t>N-methyl-D-aspartate Receptor Antagonist</a:t>
            </a:r>
          </a:p>
        </p:txBody>
      </p:sp>
      <p:grpSp>
        <p:nvGrpSpPr>
          <p:cNvPr id="780296" name="Group 7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0297" name="Rectangle 7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298" name="Rectangle 7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291" name="Rectangle 3">
            <a:extLst>
              <a:ext uri="{FF2B5EF4-FFF2-40B4-BE49-F238E27FC236}">
                <a16:creationId xmlns:a16="http://schemas.microsoft.com/office/drawing/2014/main" id="{AB4994D5-ECBF-1A43-92D7-7C46CB2C0C2C}"/>
              </a:ext>
            </a:extLst>
          </p:cNvPr>
          <p:cNvSpPr>
            <a:spLocks noGrp="1" noChangeArrowheads="1"/>
          </p:cNvSpPr>
          <p:nvPr>
            <p:ph idx="1"/>
          </p:nvPr>
        </p:nvSpPr>
        <p:spPr>
          <a:xfrm>
            <a:off x="793660" y="2599509"/>
            <a:ext cx="10143668" cy="3435531"/>
          </a:xfrm>
        </p:spPr>
        <p:txBody>
          <a:bodyPr rtlCol="0" anchor="ctr">
            <a:normAutofit/>
          </a:bodyPr>
          <a:lstStyle/>
          <a:p>
            <a:pPr>
              <a:buFont typeface="Arial"/>
              <a:buChar char="•"/>
              <a:defRPr/>
            </a:pPr>
            <a:r>
              <a:rPr lang="en-US" sz="2400">
                <a:ea typeface="+mn-ea"/>
                <a:cs typeface="+mn-cs"/>
              </a:rPr>
              <a:t>Blocks excitatory receptor in the spinal cord thought to be involved in the development of </a:t>
            </a:r>
            <a:r>
              <a:rPr lang="en-US" sz="2400" b="1">
                <a:ea typeface="+mn-ea"/>
                <a:cs typeface="+mn-cs"/>
              </a:rPr>
              <a:t>central sensitization and the wind-up </a:t>
            </a:r>
            <a:r>
              <a:rPr lang="en-US" sz="2400">
                <a:ea typeface="+mn-ea"/>
                <a:cs typeface="+mn-cs"/>
              </a:rPr>
              <a:t>phenomenon (due to either persistent nociceptor activation or chronic opioid administration)</a:t>
            </a:r>
          </a:p>
          <a:p>
            <a:pPr>
              <a:buFont typeface="Arial"/>
              <a:buChar char="•"/>
              <a:defRPr/>
            </a:pPr>
            <a:r>
              <a:rPr lang="en-US" sz="2400">
                <a:ea typeface="+mn-ea"/>
                <a:cs typeface="+mn-cs"/>
              </a:rPr>
              <a:t>Classic antagonist:</a:t>
            </a:r>
          </a:p>
          <a:p>
            <a:pPr lvl="1">
              <a:buFont typeface="Arial"/>
              <a:buChar char="•"/>
              <a:defRPr/>
            </a:pPr>
            <a:r>
              <a:rPr lang="en-US"/>
              <a:t>Ketamine</a:t>
            </a:r>
            <a:r>
              <a:rPr lang="en-US" dirty="0"/>
              <a:t>: </a:t>
            </a:r>
          </a:p>
          <a:p>
            <a:pPr lvl="2">
              <a:buFont typeface="Arial"/>
              <a:buChar char="•"/>
              <a:defRPr/>
            </a:pPr>
            <a:r>
              <a:rPr lang="en-US" sz="2400"/>
              <a:t>Oral: start 25-50 mg TID with meals, titrate to 100 mg tid, max 1000mg daily</a:t>
            </a:r>
          </a:p>
          <a:p>
            <a:pPr lvl="2">
              <a:buFont typeface="Arial"/>
              <a:buChar char="•"/>
              <a:defRPr/>
            </a:pPr>
            <a:r>
              <a:rPr lang="en-US" sz="2400"/>
              <a:t>Topical: 10% ointment to affected area tid-qid</a:t>
            </a:r>
          </a:p>
        </p:txBody>
      </p:sp>
      <p:sp>
        <p:nvSpPr>
          <p:cNvPr id="780293" name="Rectangle 5">
            <a:extLst>
              <a:ext uri="{FF2B5EF4-FFF2-40B4-BE49-F238E27FC236}">
                <a16:creationId xmlns:a16="http://schemas.microsoft.com/office/drawing/2014/main" id="{922DE9CA-ED79-DA46-8538-B588602E6DCC}"/>
              </a:ext>
            </a:extLst>
          </p:cNvPr>
          <p:cNvSpPr>
            <a:spLocks noChangeArrowheads="1"/>
          </p:cNvSpPr>
          <p:nvPr/>
        </p:nvSpPr>
        <p:spPr bwMode="auto">
          <a:xfrm>
            <a:off x="2362200" y="2057400"/>
            <a:ext cx="8534400" cy="3657600"/>
          </a:xfrm>
          <a:prstGeom prst="rect">
            <a:avLst/>
          </a:prstGeom>
          <a:noFill/>
          <a:ln>
            <a:noFill/>
          </a:ln>
          <a:effectLst/>
        </p:spPr>
        <p:txBody>
          <a:bodyPr/>
          <a:lstStyle>
            <a:lvl1pPr marL="342900" indent="-342900">
              <a:spcBef>
                <a:spcPct val="20000"/>
              </a:spcBef>
              <a:buClr>
                <a:schemeClr val="hlink"/>
              </a:buClr>
              <a:buChar char="•"/>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Char char="•"/>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9pPr>
          </a:lstStyle>
          <a:p>
            <a:pPr eaLnBrk="1" hangingPunct="1">
              <a:lnSpc>
                <a:spcPct val="90000"/>
              </a:lnSpc>
              <a:defRPr/>
            </a:pPr>
            <a:endParaRPr lang="en-US" sz="36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Rectangle 2">
            <a:extLst>
              <a:ext uri="{FF2B5EF4-FFF2-40B4-BE49-F238E27FC236}">
                <a16:creationId xmlns:a16="http://schemas.microsoft.com/office/drawing/2014/main" id="{EF95061B-602C-864A-B04D-CAA29D41AB4D}"/>
              </a:ext>
            </a:extLst>
          </p:cNvPr>
          <p:cNvSpPr>
            <a:spLocks noGrp="1"/>
          </p:cNvSpPr>
          <p:nvPr>
            <p:ph type="title" idx="4294967295"/>
          </p:nvPr>
        </p:nvSpPr>
        <p:spPr>
          <a:xfrm>
            <a:off x="808638" y="386930"/>
            <a:ext cx="9236700" cy="1188950"/>
          </a:xfrm>
        </p:spPr>
        <p:txBody>
          <a:bodyPr vert="horz" lIns="91440" tIns="45720" rIns="91440" bIns="45720" rtlCol="0" anchor="b">
            <a:normAutofit/>
          </a:bodyPr>
          <a:lstStyle/>
          <a:p>
            <a:r>
              <a:rPr lang="en-US" altLang="en-US" sz="5400" kern="1200">
                <a:solidFill>
                  <a:schemeClr val="tx1"/>
                </a:solidFill>
                <a:latin typeface="+mj-lt"/>
                <a:ea typeface="+mj-ea"/>
                <a:cs typeface="+mj-cs"/>
              </a:rPr>
              <a:t>Multimodal Pain Control</a:t>
            </a: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3">
            <a:extLst>
              <a:ext uri="{FF2B5EF4-FFF2-40B4-BE49-F238E27FC236}">
                <a16:creationId xmlns:a16="http://schemas.microsoft.com/office/drawing/2014/main" id="{C14FBEF4-4D66-1740-8051-E2D438444819}"/>
              </a:ext>
            </a:extLst>
          </p:cNvPr>
          <p:cNvSpPr>
            <a:spLocks noGrp="1"/>
          </p:cNvSpPr>
          <p:nvPr>
            <p:ph type="body" idx="4294967295"/>
          </p:nvPr>
        </p:nvSpPr>
        <p:spPr>
          <a:xfrm>
            <a:off x="793660" y="2599509"/>
            <a:ext cx="10143668" cy="3435531"/>
          </a:xfrm>
        </p:spPr>
        <p:txBody>
          <a:bodyPr vert="horz" lIns="91440" tIns="45720" rIns="91440" bIns="45720" rtlCol="0" anchor="ctr">
            <a:normAutofit/>
          </a:bodyPr>
          <a:lstStyle/>
          <a:p>
            <a:r>
              <a:rPr lang="en-US" altLang="en-US" sz="2400"/>
              <a:t>Defined as the continuous use of more than one method for controlling pain</a:t>
            </a:r>
          </a:p>
          <a:p>
            <a:r>
              <a:rPr lang="en-US" altLang="en-US" sz="2400"/>
              <a:t>Takes advantage of additive or synergistic effects by combining multiple agents with different mechanisms of action</a:t>
            </a:r>
          </a:p>
          <a:p>
            <a:r>
              <a:rPr lang="en-US" altLang="en-US" sz="2400"/>
              <a:t>Reduced side effects due to lower doses of drugs and differences in SE profiles</a:t>
            </a:r>
          </a:p>
        </p:txBody>
      </p:sp>
      <p:sp>
        <p:nvSpPr>
          <p:cNvPr id="33795" name="Text Box 4">
            <a:extLst>
              <a:ext uri="{FF2B5EF4-FFF2-40B4-BE49-F238E27FC236}">
                <a16:creationId xmlns:a16="http://schemas.microsoft.com/office/drawing/2014/main" id="{AD67171B-136F-8A48-BC4A-94BDDE49191D}"/>
              </a:ext>
            </a:extLst>
          </p:cNvPr>
          <p:cNvSpPr txBox="1">
            <a:spLocks noChangeArrowheads="1"/>
          </p:cNvSpPr>
          <p:nvPr/>
        </p:nvSpPr>
        <p:spPr bwMode="auto">
          <a:xfrm>
            <a:off x="5867400" y="6396038"/>
            <a:ext cx="48006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spcAft>
                <a:spcPts val="600"/>
              </a:spcAft>
              <a:buFontTx/>
              <a:buNone/>
            </a:pPr>
            <a:r>
              <a:rPr lang="en-US" altLang="en-US" sz="1200">
                <a:latin typeface="Times New Roman" panose="02020603050405020304" pitchFamily="18" charset="0"/>
              </a:rPr>
              <a:t>Kehlet H, Wilmore DW.</a:t>
            </a:r>
            <a:r>
              <a:rPr lang="de-DE" altLang="en-US" sz="1200">
                <a:latin typeface="Times New Roman" panose="02020603050405020304" pitchFamily="18" charset="0"/>
              </a:rPr>
              <a:t> Am J Surg. 200;183(6):630-41.</a:t>
            </a:r>
            <a:endParaRPr lang="en-US" altLang="en-US" sz="1200">
              <a:latin typeface="Times New Roman" panose="02020603050405020304" pitchFamily="18" charset="0"/>
            </a:endParaRPr>
          </a:p>
          <a:p>
            <a:pPr algn="r">
              <a:spcBef>
                <a:spcPct val="0"/>
              </a:spcBef>
              <a:spcAft>
                <a:spcPts val="600"/>
              </a:spcAft>
              <a:buFontTx/>
              <a:buNone/>
            </a:pPr>
            <a:r>
              <a:rPr lang="en-US" altLang="en-US" sz="1200">
                <a:latin typeface="Times New Roman" panose="02020603050405020304" pitchFamily="18" charset="0"/>
              </a:rPr>
              <a:t>Hartrick CT, Am J Health Syst Pharm. 2004 Apr;61 Suppl 1:S4-10.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290" name="Rectangle 2">
            <a:extLst>
              <a:ext uri="{FF2B5EF4-FFF2-40B4-BE49-F238E27FC236}">
                <a16:creationId xmlns:a16="http://schemas.microsoft.com/office/drawing/2014/main" id="{890AB473-A41E-614D-B11B-09DAFFDF4252}"/>
              </a:ext>
            </a:extLst>
          </p:cNvPr>
          <p:cNvSpPr>
            <a:spLocks noGrp="1" noChangeArrowheads="1"/>
          </p:cNvSpPr>
          <p:nvPr>
            <p:ph type="title"/>
          </p:nvPr>
        </p:nvSpPr>
        <p:spPr>
          <a:xfrm>
            <a:off x="808638" y="386930"/>
            <a:ext cx="9236700" cy="1188950"/>
          </a:xfrm>
        </p:spPr>
        <p:txBody>
          <a:bodyPr rtlCol="0" anchor="b">
            <a:normAutofit/>
          </a:bodyPr>
          <a:lstStyle/>
          <a:p>
            <a:pPr>
              <a:defRPr/>
            </a:pPr>
            <a:r>
              <a:rPr lang="en-US" sz="3800"/>
              <a:t>N-methyl-D-aspartate Receptor Antagonist</a:t>
            </a:r>
          </a:p>
        </p:txBody>
      </p:sp>
      <p:grpSp>
        <p:nvGrpSpPr>
          <p:cNvPr id="76" name="Group 7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7" name="Rectangle 7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291" name="Rectangle 3">
            <a:extLst>
              <a:ext uri="{FF2B5EF4-FFF2-40B4-BE49-F238E27FC236}">
                <a16:creationId xmlns:a16="http://schemas.microsoft.com/office/drawing/2014/main" id="{A69A6E18-8FCF-D047-BF1C-2A165C580911}"/>
              </a:ext>
            </a:extLst>
          </p:cNvPr>
          <p:cNvSpPr>
            <a:spLocks noGrp="1" noChangeArrowheads="1"/>
          </p:cNvSpPr>
          <p:nvPr>
            <p:ph idx="1"/>
          </p:nvPr>
        </p:nvSpPr>
        <p:spPr>
          <a:xfrm>
            <a:off x="793660" y="2599509"/>
            <a:ext cx="10143668" cy="3435531"/>
          </a:xfrm>
        </p:spPr>
        <p:txBody>
          <a:bodyPr rtlCol="0" anchor="ctr">
            <a:normAutofit/>
          </a:bodyPr>
          <a:lstStyle/>
          <a:p>
            <a:pPr lvl="1">
              <a:buFont typeface="Arial"/>
              <a:buChar char="•"/>
              <a:defRPr/>
            </a:pPr>
            <a:r>
              <a:rPr lang="en-US" sz="2200" dirty="0">
                <a:ea typeface="+mn-ea"/>
              </a:rPr>
              <a:t>Methadone</a:t>
            </a:r>
          </a:p>
          <a:p>
            <a:pPr lvl="1">
              <a:buFont typeface="Arial"/>
              <a:buChar char="•"/>
              <a:defRPr/>
            </a:pPr>
            <a:r>
              <a:rPr lang="en-US" sz="2200" dirty="0">
                <a:ea typeface="+mn-ea"/>
              </a:rPr>
              <a:t>Memantine (Namenda) 5-10 mg bid (max 40 mg bid)</a:t>
            </a:r>
          </a:p>
          <a:p>
            <a:pPr lvl="1">
              <a:buFont typeface="Arial"/>
              <a:buChar char="•"/>
              <a:defRPr/>
            </a:pPr>
            <a:r>
              <a:rPr lang="en-US" sz="2200" dirty="0">
                <a:ea typeface="+mn-ea"/>
              </a:rPr>
              <a:t>Amantadine 400 mg: start 100 mg bid</a:t>
            </a:r>
          </a:p>
          <a:p>
            <a:pPr lvl="1">
              <a:defRPr/>
            </a:pPr>
            <a:r>
              <a:rPr lang="en-US" sz="2200" dirty="0"/>
              <a:t>Magnesium: Magnesium citrate 300mg/day</a:t>
            </a:r>
          </a:p>
        </p:txBody>
      </p:sp>
      <p:sp>
        <p:nvSpPr>
          <p:cNvPr id="780293" name="Rectangle 5">
            <a:extLst>
              <a:ext uri="{FF2B5EF4-FFF2-40B4-BE49-F238E27FC236}">
                <a16:creationId xmlns:a16="http://schemas.microsoft.com/office/drawing/2014/main" id="{64CE8406-771E-0947-8C8C-602C8C30BF37}"/>
              </a:ext>
            </a:extLst>
          </p:cNvPr>
          <p:cNvSpPr>
            <a:spLocks noChangeArrowheads="1"/>
          </p:cNvSpPr>
          <p:nvPr/>
        </p:nvSpPr>
        <p:spPr bwMode="auto">
          <a:xfrm>
            <a:off x="2362200" y="2057400"/>
            <a:ext cx="8534400" cy="3657600"/>
          </a:xfrm>
          <a:prstGeom prst="rect">
            <a:avLst/>
          </a:prstGeom>
          <a:noFill/>
          <a:ln>
            <a:noFill/>
          </a:ln>
          <a:effectLst/>
        </p:spPr>
        <p:txBody>
          <a:bodyPr/>
          <a:lstStyle>
            <a:lvl1pPr marL="342900" indent="-342900">
              <a:spcBef>
                <a:spcPct val="20000"/>
              </a:spcBef>
              <a:buClr>
                <a:schemeClr val="hlink"/>
              </a:buClr>
              <a:buChar char="•"/>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Char char="•"/>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Garamond" panose="02020404030301010803" pitchFamily="18" charset="0"/>
              </a:defRPr>
            </a:lvl9pPr>
          </a:lstStyle>
          <a:p>
            <a:pPr eaLnBrk="1" hangingPunct="1">
              <a:lnSpc>
                <a:spcPct val="90000"/>
              </a:lnSpc>
              <a:defRPr/>
            </a:pPr>
            <a:endParaRPr lang="en-US" sz="36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5" name="Rectangle 4">
            <a:extLst>
              <a:ext uri="{FF2B5EF4-FFF2-40B4-BE49-F238E27FC236}">
                <a16:creationId xmlns:a16="http://schemas.microsoft.com/office/drawing/2014/main" id="{91ECAE2D-56F9-9745-88D1-CD0049AE041F}"/>
              </a:ext>
            </a:extLst>
          </p:cNvPr>
          <p:cNvSpPr>
            <a:spLocks noGrp="1"/>
          </p:cNvSpPr>
          <p:nvPr>
            <p:ph type="title"/>
          </p:nvPr>
        </p:nvSpPr>
        <p:spPr>
          <a:xfrm>
            <a:off x="1043631" y="809898"/>
            <a:ext cx="9942716" cy="1554480"/>
          </a:xfrm>
        </p:spPr>
        <p:txBody>
          <a:bodyPr anchor="ctr">
            <a:normAutofit/>
          </a:bodyPr>
          <a:lstStyle/>
          <a:p>
            <a:pPr eaLnBrk="1" hangingPunct="1"/>
            <a:r>
              <a:rPr lang="en-US" altLang="en-US" sz="4800">
                <a:ea typeface="ＭＳ Ｐゴシック" panose="020B0600070205080204" pitchFamily="34" charset="-128"/>
              </a:rPr>
              <a:t>ALPHA-ADRENERGICS</a:t>
            </a:r>
          </a:p>
        </p:txBody>
      </p:sp>
      <p:sp>
        <p:nvSpPr>
          <p:cNvPr id="93186" name="Rectangle 5">
            <a:extLst>
              <a:ext uri="{FF2B5EF4-FFF2-40B4-BE49-F238E27FC236}">
                <a16:creationId xmlns:a16="http://schemas.microsoft.com/office/drawing/2014/main" id="{B7C562D1-9BFF-0248-9983-6D77D1A38C26}"/>
              </a:ext>
            </a:extLst>
          </p:cNvPr>
          <p:cNvSpPr>
            <a:spLocks noGrp="1"/>
          </p:cNvSpPr>
          <p:nvPr>
            <p:ph idx="1"/>
          </p:nvPr>
        </p:nvSpPr>
        <p:spPr>
          <a:xfrm>
            <a:off x="1045028" y="3017522"/>
            <a:ext cx="9941319" cy="3124658"/>
          </a:xfrm>
        </p:spPr>
        <p:txBody>
          <a:bodyPr anchor="ctr">
            <a:normAutofit/>
          </a:bodyPr>
          <a:lstStyle/>
          <a:p>
            <a:pPr eaLnBrk="1" hangingPunct="1"/>
            <a:r>
              <a:rPr lang="en-US" altLang="en-US" sz="2400">
                <a:ea typeface="ＭＳ Ｐゴシック" panose="020B0600070205080204" pitchFamily="34" charset="-128"/>
              </a:rPr>
              <a:t>Receptors found pre and post-synaptically</a:t>
            </a:r>
          </a:p>
          <a:p>
            <a:pPr lvl="1" eaLnBrk="1" hangingPunct="1"/>
            <a:r>
              <a:rPr lang="en-US" altLang="en-US">
                <a:ea typeface="ＭＳ Ｐゴシック" panose="020B0600070205080204" pitchFamily="34" charset="-128"/>
              </a:rPr>
              <a:t>Mechanisms:  decrease calcium conductance, increase potassium conductance, reduce sympathetic outflow, increase acetylcholine levels at the dorsal horn</a:t>
            </a:r>
          </a:p>
          <a:p>
            <a:pPr lvl="1" eaLnBrk="1" hangingPunct="1"/>
            <a:r>
              <a:rPr lang="en-US" altLang="en-US">
                <a:ea typeface="ＭＳ Ｐゴシック" panose="020B0600070205080204" pitchFamily="34" charset="-128"/>
              </a:rPr>
              <a:t>Clonidine: 0.1 mg -0.3mg/day patch or 0.1% gel</a:t>
            </a:r>
          </a:p>
          <a:p>
            <a:pPr lvl="2" eaLnBrk="1" hangingPunct="1"/>
            <a:r>
              <a:rPr lang="en-US" altLang="en-US" sz="2400">
                <a:ea typeface="ＭＳ Ｐゴシック" panose="020B0600070205080204" pitchFamily="34" charset="-128"/>
              </a:rPr>
              <a:t>NNTB for 30% reduction in DPN = 8.33 (95% CI 4.3 to 50)</a:t>
            </a:r>
          </a:p>
          <a:p>
            <a:pPr lvl="1" eaLnBrk="1" hangingPunct="1"/>
            <a:r>
              <a:rPr lang="en-US" altLang="en-US">
                <a:ea typeface="ＭＳ Ｐゴシック" panose="020B0600070205080204" pitchFamily="34" charset="-128"/>
              </a:rPr>
              <a:t>Tizanidine: start 2-4 mg qhs, then bid-qid prn up to 36 mg/day</a:t>
            </a:r>
          </a:p>
          <a:p>
            <a:pPr eaLnBrk="1" hangingPunct="1"/>
            <a:endParaRPr lang="en-US" altLang="en-US" sz="2400">
              <a:ea typeface="ＭＳ Ｐゴシック" panose="020B0600070205080204" pitchFamily="34" charset="-128"/>
            </a:endParaRPr>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3" name="Title 1">
            <a:extLst>
              <a:ext uri="{FF2B5EF4-FFF2-40B4-BE49-F238E27FC236}">
                <a16:creationId xmlns:a16="http://schemas.microsoft.com/office/drawing/2014/main" id="{83F8DB8C-5024-DA46-96D5-E70995CC3485}"/>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altLang="en-US" sz="3600" kern="1200">
                <a:solidFill>
                  <a:schemeClr val="tx1"/>
                </a:solidFill>
                <a:latin typeface="+mj-lt"/>
                <a:ea typeface="+mj-ea"/>
                <a:cs typeface="+mj-cs"/>
              </a:rPr>
              <a:t>Low-Dose Naltrexone</a:t>
            </a:r>
          </a:p>
        </p:txBody>
      </p:sp>
      <p:sp>
        <p:nvSpPr>
          <p:cNvPr id="76" name="Rectangle 7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34" name="Content Placeholder 2">
            <a:extLst>
              <a:ext uri="{FF2B5EF4-FFF2-40B4-BE49-F238E27FC236}">
                <a16:creationId xmlns:a16="http://schemas.microsoft.com/office/drawing/2014/main" id="{B2454679-0A34-6F40-9D68-A615772324FD}"/>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pPr>
              <a:defRPr/>
            </a:pPr>
            <a:r>
              <a:rPr lang="en-US" sz="1800"/>
              <a:t>Glial-cell modulator</a:t>
            </a:r>
          </a:p>
          <a:p>
            <a:pPr lvl="1">
              <a:defRPr/>
            </a:pPr>
            <a:r>
              <a:rPr lang="en-US" sz="1800"/>
              <a:t>May reverse hyperalgesia due to opioid use, other central sensitization</a:t>
            </a:r>
          </a:p>
          <a:p>
            <a:pPr lvl="1">
              <a:defRPr/>
            </a:pPr>
            <a:r>
              <a:rPr lang="en-US" sz="1800"/>
              <a:t>Anti-inflammatory: elevated ESR correlates to better treatment response in fibromyalgia </a:t>
            </a:r>
          </a:p>
          <a:p>
            <a:pPr>
              <a:defRPr/>
            </a:pPr>
            <a:r>
              <a:rPr lang="en-US" sz="1800"/>
              <a:t>Dose: 4.5mg QHS</a:t>
            </a:r>
          </a:p>
          <a:p>
            <a:pPr lvl="2">
              <a:defRPr/>
            </a:pPr>
            <a:r>
              <a:rPr lang="en-US" sz="1800"/>
              <a:t>Compounded</a:t>
            </a:r>
          </a:p>
          <a:p>
            <a:pPr>
              <a:defRPr/>
            </a:pPr>
            <a:r>
              <a:rPr lang="en-US" sz="1800"/>
              <a:t>Side effects: Nausea, vivid dreams, headache</a:t>
            </a:r>
          </a:p>
        </p:txBody>
      </p:sp>
      <p:sp>
        <p:nvSpPr>
          <p:cNvPr id="78" name="Rectangle 7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235" name="Content Placeholder 3" descr="10067_2014_2517_Fig1_HTML.jpg">
            <a:extLst>
              <a:ext uri="{FF2B5EF4-FFF2-40B4-BE49-F238E27FC236}">
                <a16:creationId xmlns:a16="http://schemas.microsoft.com/office/drawing/2014/main" id="{3B349F08-19E0-C746-BEA9-11E074CDE85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0916" b="-50916"/>
          <a:stretch>
            <a:fillRect/>
          </a:stretch>
        </p:blipFill>
        <p:spPr>
          <a:xfrm>
            <a:off x="6425253" y="650494"/>
            <a:ext cx="4752988" cy="5324142"/>
          </a:xfrm>
          <a:prstGeom prst="rect">
            <a:avLst/>
          </a:prstGeom>
        </p:spPr>
      </p:pic>
      <p:sp>
        <p:nvSpPr>
          <p:cNvPr id="95236" name="TextBox 4">
            <a:extLst>
              <a:ext uri="{FF2B5EF4-FFF2-40B4-BE49-F238E27FC236}">
                <a16:creationId xmlns:a16="http://schemas.microsoft.com/office/drawing/2014/main" id="{EF4B26B8-410D-E54C-AF29-21C38A7A23DC}"/>
              </a:ext>
            </a:extLst>
          </p:cNvPr>
          <p:cNvSpPr txBox="1">
            <a:spLocks noChangeArrowheads="1"/>
          </p:cNvSpPr>
          <p:nvPr/>
        </p:nvSpPr>
        <p:spPr bwMode="auto">
          <a:xfrm>
            <a:off x="6425253" y="5442222"/>
            <a:ext cx="4752988" cy="532414"/>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ctr">
              <a:spcBef>
                <a:spcPct val="0"/>
              </a:spcBef>
              <a:spcAft>
                <a:spcPts val="600"/>
              </a:spcAft>
              <a:buFontTx/>
              <a:buNone/>
            </a:pPr>
            <a:r>
              <a:rPr lang="en-US" altLang="en-US" sz="1300">
                <a:solidFill>
                  <a:srgbClr val="FFFFFF"/>
                </a:solidFill>
                <a:latin typeface="+mn-lt"/>
                <a:ea typeface="+mn-ea"/>
              </a:rPr>
              <a:t>Younger et al. Clin Rheumatol 2014; 33(4): 451-459</a:t>
            </a:r>
          </a:p>
        </p:txBody>
      </p:sp>
      <p:sp>
        <p:nvSpPr>
          <p:cNvPr id="12" name="TextBox 5">
            <a:extLst>
              <a:ext uri="{FF2B5EF4-FFF2-40B4-BE49-F238E27FC236}">
                <a16:creationId xmlns:a16="http://schemas.microsoft.com/office/drawing/2014/main" id="{7E8B882D-DB93-EF42-A5FF-576891BDD474}"/>
              </a:ext>
            </a:extLst>
          </p:cNvPr>
          <p:cNvSpPr txBox="1">
            <a:spLocks noChangeArrowheads="1"/>
          </p:cNvSpPr>
          <p:nvPr/>
        </p:nvSpPr>
        <p:spPr bwMode="auto">
          <a:xfrm>
            <a:off x="5113867" y="6570132"/>
            <a:ext cx="67678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dirty="0"/>
              <a:t>Younger et al. Clin </a:t>
            </a:r>
            <a:r>
              <a:rPr lang="en-US" altLang="en-US" sz="1200" dirty="0" err="1"/>
              <a:t>Rheumatol</a:t>
            </a:r>
            <a:r>
              <a:rPr lang="en-US" altLang="en-US" sz="1200" dirty="0"/>
              <a:t> 2014; 33(4): 451-459  </a:t>
            </a:r>
            <a:r>
              <a:rPr lang="en-US" altLang="en-US" sz="1200" dirty="0">
                <a:latin typeface="Times New Roman" panose="02020603050405020304" pitchFamily="18" charset="0"/>
              </a:rPr>
              <a:t>Younger J et al. Arthritis Rheum. 2013;65(2):529-38. </a:t>
            </a:r>
            <a:endParaRPr lang="en-US"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1" name="Title 1">
            <a:extLst>
              <a:ext uri="{FF2B5EF4-FFF2-40B4-BE49-F238E27FC236}">
                <a16:creationId xmlns:a16="http://schemas.microsoft.com/office/drawing/2014/main" id="{7D26E719-359A-5749-BF85-C9B6D35B8D23}"/>
              </a:ext>
            </a:extLst>
          </p:cNvPr>
          <p:cNvSpPr>
            <a:spLocks noGrp="1"/>
          </p:cNvSpPr>
          <p:nvPr>
            <p:ph type="title"/>
          </p:nvPr>
        </p:nvSpPr>
        <p:spPr>
          <a:xfrm>
            <a:off x="1285240" y="1050595"/>
            <a:ext cx="8074815" cy="1618489"/>
          </a:xfrm>
        </p:spPr>
        <p:txBody>
          <a:bodyPr anchor="ctr">
            <a:normAutofit/>
          </a:bodyPr>
          <a:lstStyle/>
          <a:p>
            <a:r>
              <a:rPr lang="en-US" altLang="en-US" sz="7200">
                <a:ea typeface="ＭＳ Ｐゴシック" panose="020B0600070205080204" pitchFamily="34" charset="-128"/>
              </a:rPr>
              <a:t>Some Bad News…</a:t>
            </a:r>
          </a:p>
        </p:txBody>
      </p:sp>
      <p:sp>
        <p:nvSpPr>
          <p:cNvPr id="97282" name="Content Placeholder 2">
            <a:extLst>
              <a:ext uri="{FF2B5EF4-FFF2-40B4-BE49-F238E27FC236}">
                <a16:creationId xmlns:a16="http://schemas.microsoft.com/office/drawing/2014/main" id="{973EC0C0-9FC9-3E49-971E-44C7D2460FAF}"/>
              </a:ext>
            </a:extLst>
          </p:cNvPr>
          <p:cNvSpPr>
            <a:spLocks noGrp="1"/>
          </p:cNvSpPr>
          <p:nvPr>
            <p:ph idx="1"/>
          </p:nvPr>
        </p:nvSpPr>
        <p:spPr>
          <a:xfrm>
            <a:off x="1285240" y="2969469"/>
            <a:ext cx="8074815" cy="2800395"/>
          </a:xfrm>
        </p:spPr>
        <p:txBody>
          <a:bodyPr anchor="t">
            <a:normAutofit/>
          </a:bodyPr>
          <a:lstStyle/>
          <a:p>
            <a:r>
              <a:rPr lang="en-US" altLang="en-US" sz="2400" dirty="0">
                <a:ea typeface="ＭＳ Ｐゴシック" panose="020B0600070205080204" pitchFamily="34" charset="-128"/>
              </a:rPr>
              <a:t>AHRQ comparative review 2020 of nonopioid pharmacologic agents for chronic pain</a:t>
            </a:r>
          </a:p>
          <a:p>
            <a:pPr lvl="1"/>
            <a:r>
              <a:rPr lang="en-US" altLang="en-US" dirty="0">
                <a:ea typeface="ＭＳ Ｐゴシック" panose="020B0600070205080204" pitchFamily="34" charset="-128"/>
              </a:rPr>
              <a:t>Considered pain and function, also QoL, AEs</a:t>
            </a:r>
          </a:p>
          <a:p>
            <a:r>
              <a:rPr lang="en-US" altLang="en-US" sz="2400" dirty="0">
                <a:ea typeface="ＭＳ Ｐゴシック" panose="020B0600070205080204" pitchFamily="34" charset="-128"/>
              </a:rPr>
              <a:t>Included 185 RCTs and 5 systematic reviews</a:t>
            </a:r>
          </a:p>
          <a:p>
            <a:r>
              <a:rPr lang="en-US" altLang="en-US" sz="2400" dirty="0">
                <a:ea typeface="ＭＳ Ｐゴシック" panose="020B0600070205080204" pitchFamily="34" charset="-128"/>
              </a:rPr>
              <a:t>Evaluated short term (1-&lt;6 months), intermediate (6 to &lt;12 months), long term (≥12 months)</a:t>
            </a:r>
          </a:p>
        </p:txBody>
      </p:sp>
      <p:sp>
        <p:nvSpPr>
          <p:cNvPr id="8" name="TextBox 3">
            <a:extLst>
              <a:ext uri="{FF2B5EF4-FFF2-40B4-BE49-F238E27FC236}">
                <a16:creationId xmlns:a16="http://schemas.microsoft.com/office/drawing/2014/main" id="{4F9BED41-F4EC-5144-95F2-237A5ACF1A09}"/>
              </a:ext>
            </a:extLst>
          </p:cNvPr>
          <p:cNvSpPr txBox="1">
            <a:spLocks noChangeArrowheads="1"/>
          </p:cNvSpPr>
          <p:nvPr/>
        </p:nvSpPr>
        <p:spPr bwMode="auto">
          <a:xfrm>
            <a:off x="1524000" y="6526214"/>
            <a:ext cx="922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FontTx/>
              <a:buNone/>
            </a:pPr>
            <a:r>
              <a:rPr lang="en-US" altLang="en-US" sz="1200" dirty="0"/>
              <a:t>McDonagh MS, </a:t>
            </a:r>
            <a:r>
              <a:rPr lang="en-US" altLang="en-US" sz="1200" dirty="0" err="1"/>
              <a:t>Selph</a:t>
            </a:r>
            <a:r>
              <a:rPr lang="en-US" altLang="en-US" sz="1200" dirty="0"/>
              <a:t> SS, Buckley DI, et al.]. Agency for Healthcare Research and Quality (US); 2020 Apr. (Comparative Effectiveness Review, No. 228.)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8506D6-18E6-6F4E-AD79-6AE06108CBBF}"/>
              </a:ext>
            </a:extLst>
          </p:cNvPr>
          <p:cNvSpPr>
            <a:spLocks noGrp="1"/>
          </p:cNvSpPr>
          <p:nvPr>
            <p:ph idx="1"/>
          </p:nvPr>
        </p:nvSpPr>
        <p:spPr>
          <a:xfrm>
            <a:off x="1285240" y="1257301"/>
            <a:ext cx="8074815" cy="4512564"/>
          </a:xfrm>
        </p:spPr>
        <p:txBody>
          <a:bodyPr anchor="t">
            <a:normAutofit/>
          </a:bodyPr>
          <a:lstStyle/>
          <a:p>
            <a:pPr>
              <a:defRPr/>
            </a:pPr>
            <a:r>
              <a:rPr lang="en-US" sz="2400" dirty="0"/>
              <a:t>“In the short term, </a:t>
            </a:r>
            <a:r>
              <a:rPr lang="en-US" sz="2400" b="1" dirty="0">
                <a:solidFill>
                  <a:srgbClr val="00B050"/>
                </a:solidFill>
              </a:rPr>
              <a:t>anticonvulsants</a:t>
            </a:r>
            <a:r>
              <a:rPr lang="en-US" sz="2400" dirty="0"/>
              <a:t> (pregabalin, gabapentin, and oxcarbazepine for </a:t>
            </a:r>
            <a:r>
              <a:rPr lang="en-US" sz="2400" b="1" dirty="0">
                <a:solidFill>
                  <a:srgbClr val="00B050"/>
                </a:solidFill>
              </a:rPr>
              <a:t>neuropathic</a:t>
            </a:r>
            <a:r>
              <a:rPr lang="en-US" sz="2400" dirty="0"/>
              <a:t> pain, pregabalin/gabapentin for fibromyalgia), </a:t>
            </a:r>
            <a:r>
              <a:rPr lang="en-US" sz="2400" b="1" dirty="0">
                <a:solidFill>
                  <a:srgbClr val="0070C0"/>
                </a:solidFill>
              </a:rPr>
              <a:t>SNRI antidepressants </a:t>
            </a:r>
            <a:r>
              <a:rPr lang="en-US" sz="2400" dirty="0"/>
              <a:t>(duloxetine for </a:t>
            </a:r>
            <a:r>
              <a:rPr lang="en-US" sz="2400" b="1" dirty="0">
                <a:solidFill>
                  <a:srgbClr val="0070C0"/>
                </a:solidFill>
              </a:rPr>
              <a:t>neuropathic pain, fibromyalgia, osteoarthritis, and low back pain</a:t>
            </a:r>
            <a:r>
              <a:rPr lang="en-US" sz="2400" dirty="0"/>
              <a:t>, milnacipran for fibromyalgia), and </a:t>
            </a:r>
            <a:r>
              <a:rPr lang="en-US" sz="2400" b="1" dirty="0">
                <a:solidFill>
                  <a:schemeClr val="accent6">
                    <a:lumMod val="75000"/>
                  </a:schemeClr>
                </a:solidFill>
              </a:rPr>
              <a:t>NSAIDs</a:t>
            </a:r>
            <a:r>
              <a:rPr lang="en-US" sz="2400" dirty="0"/>
              <a:t> (for </a:t>
            </a:r>
            <a:r>
              <a:rPr lang="en-US" sz="2400" b="1" dirty="0">
                <a:solidFill>
                  <a:schemeClr val="accent6">
                    <a:lumMod val="75000"/>
                  </a:schemeClr>
                </a:solidFill>
              </a:rPr>
              <a:t>osteoarthritis and inflammatory arthritis</a:t>
            </a:r>
            <a:r>
              <a:rPr lang="en-US" sz="2400" dirty="0"/>
              <a:t>) were associated with mostly small improvements (e.g., 5 to 20 points on a 0 to 100 scale) in pain and function. Function was not found to be improved with duloxetine for low back pain or pregabalin/gabapentin for neuropathic pain.”</a:t>
            </a:r>
          </a:p>
        </p:txBody>
      </p:sp>
    </p:spTree>
    <p:extLst>
      <p:ext uri="{BB962C8B-B14F-4D97-AF65-F5344CB8AC3E}">
        <p14:creationId xmlns:p14="http://schemas.microsoft.com/office/powerpoint/2010/main" val="3095683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90A547-3A47-464A-B66C-5F1E42C93AC9}"/>
              </a:ext>
            </a:extLst>
          </p:cNvPr>
          <p:cNvSpPr>
            <a:spLocks noGrp="1"/>
          </p:cNvSpPr>
          <p:nvPr>
            <p:ph idx="1"/>
          </p:nvPr>
        </p:nvSpPr>
        <p:spPr>
          <a:xfrm>
            <a:off x="1285241" y="1131524"/>
            <a:ext cx="8085865" cy="4456476"/>
          </a:xfrm>
        </p:spPr>
        <p:txBody>
          <a:bodyPr anchor="ctr">
            <a:noAutofit/>
          </a:bodyPr>
          <a:lstStyle/>
          <a:p>
            <a:pPr>
              <a:defRPr/>
            </a:pPr>
            <a:r>
              <a:rPr lang="en-US" sz="2400" dirty="0"/>
              <a:t>“1 RCT showed </a:t>
            </a:r>
            <a:r>
              <a:rPr lang="en-US" sz="2400" b="1" dirty="0"/>
              <a:t>memantine</a:t>
            </a:r>
            <a:r>
              <a:rPr lang="en-US" sz="2400" dirty="0"/>
              <a:t> moderately improved pain, function, and quality of life in patients with </a:t>
            </a:r>
            <a:r>
              <a:rPr lang="en-US" sz="2400" b="1" dirty="0"/>
              <a:t>fibromyalgia</a:t>
            </a:r>
            <a:r>
              <a:rPr lang="en-US" sz="2400" dirty="0"/>
              <a:t>” in the intermediate term.</a:t>
            </a:r>
          </a:p>
          <a:p>
            <a:pPr>
              <a:defRPr/>
            </a:pPr>
            <a:r>
              <a:rPr lang="en-US" sz="2400" dirty="0"/>
              <a:t>“Other drugs studied, including acetaminophen (osteoarthritis), capsaicin (neuropathic pain), cannabis (neuropathic pain), amitriptyline (fibromyalgia, neuropathic pain), and cyclobenzaprine (fibromyalgia) had </a:t>
            </a:r>
            <a:r>
              <a:rPr lang="en-US" sz="2400" b="1" dirty="0"/>
              <a:t>no clear effects</a:t>
            </a:r>
            <a:r>
              <a:rPr lang="en-US" sz="2400" dirty="0"/>
              <a:t>.”</a:t>
            </a:r>
          </a:p>
          <a:p>
            <a:pPr>
              <a:defRPr/>
            </a:pPr>
            <a:r>
              <a:rPr lang="en-US" sz="2400" dirty="0"/>
              <a:t>“Withdrawal from study due to adverse events was significantly increased with nonopioid drugs, with the greatest increase over placebo seen with cannabis.”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525982"/>
            <a:ext cx="4282983" cy="1200361"/>
          </a:xfrm>
        </p:spPr>
        <p:txBody>
          <a:bodyPr anchor="b">
            <a:normAutofit/>
          </a:bodyPr>
          <a:lstStyle/>
          <a:p>
            <a:r>
              <a:rPr lang="en-US" sz="3600"/>
              <a:t>Placebo in Chronic Pain</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5066" y="2031101"/>
            <a:ext cx="4282984" cy="3511943"/>
          </a:xfrm>
        </p:spPr>
        <p:txBody>
          <a:bodyPr anchor="ctr">
            <a:normAutofit/>
          </a:bodyPr>
          <a:lstStyle/>
          <a:p>
            <a:r>
              <a:rPr lang="en-US" sz="1800"/>
              <a:t>Overall, placebo response </a:t>
            </a:r>
            <a:r>
              <a:rPr lang="en-US" sz="1800" i="1"/>
              <a:t>increasing</a:t>
            </a:r>
            <a:r>
              <a:rPr lang="en-US" sz="1800"/>
              <a:t> in trials of neuropathic pain in the US in recent years, though drug responses have remained stable </a:t>
            </a:r>
            <a:r>
              <a:rPr lang="en-US" sz="1800">
                <a:sym typeface="Wingdings"/>
              </a:rPr>
              <a:t> more “negative” trials</a:t>
            </a:r>
          </a:p>
          <a:p>
            <a:pPr lvl="1"/>
            <a:r>
              <a:rPr lang="en-US" sz="1800">
                <a:sym typeface="Wingdings"/>
              </a:rPr>
              <a:t>Increased study size, length associated with more placebo</a:t>
            </a:r>
            <a:endParaRPr lang="en-US" sz="1800"/>
          </a:p>
          <a:p>
            <a:endParaRPr lang="en-US" sz="180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987738" y="1137029"/>
            <a:ext cx="5628018" cy="4351072"/>
          </a:xfrm>
          <a:prstGeom prst="rect">
            <a:avLst/>
          </a:prstGeom>
        </p:spPr>
      </p:pic>
      <p:sp>
        <p:nvSpPr>
          <p:cNvPr id="5" name="TextBox 4">
            <a:extLst>
              <a:ext uri="{FF2B5EF4-FFF2-40B4-BE49-F238E27FC236}">
                <a16:creationId xmlns:a16="http://schemas.microsoft.com/office/drawing/2014/main" id="{03277EFA-6CCB-BA45-A820-CFEEAFF4BB0C}"/>
              </a:ext>
            </a:extLst>
          </p:cNvPr>
          <p:cNvSpPr txBox="1"/>
          <p:nvPr/>
        </p:nvSpPr>
        <p:spPr>
          <a:xfrm>
            <a:off x="9473113" y="6480910"/>
            <a:ext cx="2718886" cy="369332"/>
          </a:xfrm>
          <a:prstGeom prst="rect">
            <a:avLst/>
          </a:prstGeom>
          <a:noFill/>
        </p:spPr>
        <p:txBody>
          <a:bodyPr wrap="none" rtlCol="0">
            <a:spAutoFit/>
          </a:bodyPr>
          <a:lstStyle/>
          <a:p>
            <a:r>
              <a:rPr lang="en-US" dirty="0"/>
              <a:t>Pain (2015) 156:2616-2626</a:t>
            </a:r>
          </a:p>
        </p:txBody>
      </p:sp>
    </p:spTree>
    <p:extLst>
      <p:ext uri="{BB962C8B-B14F-4D97-AF65-F5344CB8AC3E}">
        <p14:creationId xmlns:p14="http://schemas.microsoft.com/office/powerpoint/2010/main" val="1024408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525982"/>
            <a:ext cx="4282983" cy="1200361"/>
          </a:xfrm>
        </p:spPr>
        <p:txBody>
          <a:bodyPr anchor="b">
            <a:normAutofit/>
          </a:bodyPr>
          <a:lstStyle/>
          <a:p>
            <a:r>
              <a:rPr lang="en-US" sz="3600"/>
              <a:t>Placebo: Definition</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5066" y="2031101"/>
            <a:ext cx="4282984" cy="3728989"/>
          </a:xfrm>
        </p:spPr>
        <p:txBody>
          <a:bodyPr anchor="ctr">
            <a:noAutofit/>
          </a:bodyPr>
          <a:lstStyle/>
          <a:p>
            <a:r>
              <a:rPr lang="en-US" sz="1800" dirty="0"/>
              <a:t>Many meanings</a:t>
            </a:r>
          </a:p>
          <a:p>
            <a:pPr lvl="1"/>
            <a:r>
              <a:rPr lang="en-US" sz="1800" dirty="0"/>
              <a:t>Latin: “I will please”</a:t>
            </a:r>
          </a:p>
          <a:p>
            <a:r>
              <a:rPr lang="en-US" sz="1800" dirty="0"/>
              <a:t>Neutral, inert, inactive treatment provided as if it is biologically active treatment</a:t>
            </a:r>
          </a:p>
          <a:p>
            <a:pPr lvl="1"/>
            <a:r>
              <a:rPr lang="en-US" sz="1800" dirty="0"/>
              <a:t>Yet placebo is NOT physiologically inert!</a:t>
            </a:r>
          </a:p>
          <a:p>
            <a:pPr lvl="1"/>
            <a:r>
              <a:rPr lang="en-US" sz="1800" dirty="0"/>
              <a:t>NOT equivalent to no treatment</a:t>
            </a:r>
          </a:p>
          <a:p>
            <a:pPr lvl="2"/>
            <a:r>
              <a:rPr lang="en-US" sz="1800" dirty="0"/>
              <a:t>Affects physical, not just psychological functions</a:t>
            </a:r>
          </a:p>
          <a:p>
            <a:pPr lvl="2"/>
            <a:r>
              <a:rPr lang="en-US" sz="1800" dirty="0"/>
              <a:t>Response to placebo does NOT differentiate between organic and mental disease</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Hand with Plant">
            <a:extLst>
              <a:ext uri="{FF2B5EF4-FFF2-40B4-BE49-F238E27FC236}">
                <a16:creationId xmlns:a16="http://schemas.microsoft.com/office/drawing/2014/main" id="{9A82A2C6-EEE5-3462-198F-C740A23E7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9676" y="650494"/>
            <a:ext cx="5324142" cy="5324142"/>
          </a:xfrm>
          <a:prstGeom prst="rect">
            <a:avLst/>
          </a:prstGeom>
        </p:spPr>
      </p:pic>
      <p:sp>
        <p:nvSpPr>
          <p:cNvPr id="4" name="TextBox 3">
            <a:extLst>
              <a:ext uri="{FF2B5EF4-FFF2-40B4-BE49-F238E27FC236}">
                <a16:creationId xmlns:a16="http://schemas.microsoft.com/office/drawing/2014/main" id="{534431DD-23ED-1745-AF37-EE584F5E3C8B}"/>
              </a:ext>
            </a:extLst>
          </p:cNvPr>
          <p:cNvSpPr txBox="1"/>
          <p:nvPr/>
        </p:nvSpPr>
        <p:spPr>
          <a:xfrm>
            <a:off x="8188960" y="6500754"/>
            <a:ext cx="3579057" cy="369332"/>
          </a:xfrm>
          <a:prstGeom prst="rect">
            <a:avLst/>
          </a:prstGeom>
          <a:noFill/>
        </p:spPr>
        <p:txBody>
          <a:bodyPr wrap="none" rtlCol="0">
            <a:spAutoFit/>
          </a:bodyPr>
          <a:lstStyle/>
          <a:p>
            <a:r>
              <a:rPr lang="en-US" dirty="0"/>
              <a:t>Eur </a:t>
            </a:r>
            <a:r>
              <a:rPr lang="en-US" dirty="0" err="1"/>
              <a:t>Neuropsychopharm</a:t>
            </a:r>
            <a:r>
              <a:rPr lang="en-US" dirty="0"/>
              <a:t> 24:333-341 </a:t>
            </a:r>
          </a:p>
        </p:txBody>
      </p:sp>
    </p:spTree>
    <p:extLst>
      <p:ext uri="{BB962C8B-B14F-4D97-AF65-F5344CB8AC3E}">
        <p14:creationId xmlns:p14="http://schemas.microsoft.com/office/powerpoint/2010/main" val="2280513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Placebo is everywhere</a:t>
            </a:r>
          </a:p>
        </p:txBody>
      </p:sp>
      <p:sp>
        <p:nvSpPr>
          <p:cNvPr id="3" name="Content Placeholder 2"/>
          <p:cNvSpPr>
            <a:spLocks noGrp="1"/>
          </p:cNvSpPr>
          <p:nvPr>
            <p:ph sz="half" idx="1"/>
          </p:nvPr>
        </p:nvSpPr>
        <p:spPr>
          <a:xfrm>
            <a:off x="1981200" y="1600201"/>
            <a:ext cx="4267200" cy="4525963"/>
          </a:xfrm>
        </p:spPr>
        <p:txBody>
          <a:bodyPr>
            <a:normAutofit fontScale="77500" lnSpcReduction="20000"/>
          </a:bodyPr>
          <a:lstStyle/>
          <a:p>
            <a:r>
              <a:rPr lang="en-US" dirty="0"/>
              <a:t>Psychological disorders</a:t>
            </a:r>
          </a:p>
          <a:p>
            <a:pPr lvl="1"/>
            <a:r>
              <a:rPr lang="en-US" dirty="0"/>
              <a:t>Depression, ADHD</a:t>
            </a:r>
          </a:p>
          <a:p>
            <a:r>
              <a:rPr lang="en-US" dirty="0"/>
              <a:t>Atopic problems</a:t>
            </a:r>
          </a:p>
          <a:p>
            <a:pPr lvl="1"/>
            <a:r>
              <a:rPr lang="en-US" dirty="0"/>
              <a:t>Asthma</a:t>
            </a:r>
          </a:p>
          <a:p>
            <a:pPr lvl="1"/>
            <a:r>
              <a:rPr lang="en-US" dirty="0"/>
              <a:t>Dermatitis</a:t>
            </a:r>
          </a:p>
          <a:p>
            <a:pPr lvl="1"/>
            <a:r>
              <a:rPr lang="en-US" dirty="0"/>
              <a:t>Conjunctivitis</a:t>
            </a:r>
          </a:p>
          <a:p>
            <a:r>
              <a:rPr lang="en-US" dirty="0"/>
              <a:t>Epilepsy</a:t>
            </a:r>
          </a:p>
          <a:p>
            <a:r>
              <a:rPr lang="en-US" dirty="0"/>
              <a:t>Autism</a:t>
            </a:r>
          </a:p>
          <a:p>
            <a:r>
              <a:rPr lang="en-US" dirty="0"/>
              <a:t>HTN</a:t>
            </a:r>
          </a:p>
          <a:p>
            <a:r>
              <a:rPr lang="en-US" dirty="0"/>
              <a:t>Syncope</a:t>
            </a:r>
          </a:p>
          <a:p>
            <a:endParaRPr lang="en-US" dirty="0"/>
          </a:p>
          <a:p>
            <a:r>
              <a:rPr lang="en-US" dirty="0"/>
              <a:t>More pronounced for patient-reported outcomes but still seen in biomarkers</a:t>
            </a:r>
          </a:p>
        </p:txBody>
      </p:sp>
      <p:sp>
        <p:nvSpPr>
          <p:cNvPr id="4" name="Content Placeholder 3"/>
          <p:cNvSpPr>
            <a:spLocks noGrp="1"/>
          </p:cNvSpPr>
          <p:nvPr>
            <p:ph sz="half" idx="2"/>
          </p:nvPr>
        </p:nvSpPr>
        <p:spPr>
          <a:xfrm>
            <a:off x="5791200" y="1600201"/>
            <a:ext cx="4572000" cy="4525963"/>
          </a:xfrm>
        </p:spPr>
        <p:txBody>
          <a:bodyPr>
            <a:normAutofit fontScale="77500" lnSpcReduction="20000"/>
          </a:bodyPr>
          <a:lstStyle/>
          <a:p>
            <a:r>
              <a:rPr lang="en-US" dirty="0"/>
              <a:t>Verbal instructions can alter visceral function</a:t>
            </a:r>
          </a:p>
          <a:p>
            <a:pPr lvl="1"/>
            <a:r>
              <a:rPr lang="en-US" dirty="0"/>
              <a:t>Organ specific:</a:t>
            </a:r>
          </a:p>
          <a:p>
            <a:pPr lvl="1"/>
            <a:r>
              <a:rPr lang="en-US" dirty="0"/>
              <a:t>Gastric activity</a:t>
            </a:r>
          </a:p>
          <a:p>
            <a:pPr lvl="1"/>
            <a:r>
              <a:rPr lang="en-US" dirty="0"/>
              <a:t>Lung function in asthmatics</a:t>
            </a:r>
          </a:p>
          <a:p>
            <a:pPr lvl="1"/>
            <a:r>
              <a:rPr lang="en-US" dirty="0"/>
              <a:t>Blood pressure and heart rate</a:t>
            </a:r>
          </a:p>
          <a:p>
            <a:pPr lvl="1"/>
            <a:r>
              <a:rPr lang="en-US" dirty="0"/>
              <a:t>Coronary blood flow independent of HR and BP!</a:t>
            </a:r>
          </a:p>
          <a:p>
            <a:pPr lvl="1"/>
            <a:endParaRPr lang="en-US" dirty="0"/>
          </a:p>
          <a:p>
            <a:r>
              <a:rPr lang="en-US" dirty="0"/>
              <a:t>Response rate varies with condition</a:t>
            </a:r>
          </a:p>
          <a:p>
            <a:pPr lvl="1"/>
            <a:r>
              <a:rPr lang="en-US" dirty="0"/>
              <a:t>Important to differentiate not the fraction of patients who had any pain relief but rather the degree of relief</a:t>
            </a:r>
          </a:p>
          <a:p>
            <a:pPr lvl="1"/>
            <a:r>
              <a:rPr lang="en-US" dirty="0"/>
              <a:t>The same individual my have a different response to different placebos = no generic “placebo responder”</a:t>
            </a:r>
          </a:p>
          <a:p>
            <a:pPr marL="349250" lvl="1" indent="0">
              <a:buNone/>
            </a:pPr>
            <a:endParaRPr lang="en-US" dirty="0"/>
          </a:p>
        </p:txBody>
      </p:sp>
    </p:spTree>
    <p:extLst>
      <p:ext uri="{BB962C8B-B14F-4D97-AF65-F5344CB8AC3E}">
        <p14:creationId xmlns:p14="http://schemas.microsoft.com/office/powerpoint/2010/main" val="3237244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“Objective” Placebo Response</a:t>
            </a:r>
            <a:endParaRPr lang="en-US" sz="4000" dirty="0"/>
          </a:p>
        </p:txBody>
      </p:sp>
      <p:sp>
        <p:nvSpPr>
          <p:cNvPr id="3" name="Content Placeholder 2"/>
          <p:cNvSpPr>
            <a:spLocks noGrp="1"/>
          </p:cNvSpPr>
          <p:nvPr>
            <p:ph idx="1"/>
          </p:nvPr>
        </p:nvSpPr>
        <p:spPr/>
        <p:txBody>
          <a:bodyPr>
            <a:normAutofit/>
          </a:bodyPr>
          <a:lstStyle/>
          <a:p>
            <a:r>
              <a:rPr lang="en-US"/>
              <a:t>Demonstrated placebo responses have included:</a:t>
            </a:r>
          </a:p>
          <a:p>
            <a:pPr lvl="1"/>
            <a:r>
              <a:rPr lang="en-US"/>
              <a:t>autonomic effects (skin conductance, pupil diameter, EEG, etc.</a:t>
            </a:r>
          </a:p>
          <a:p>
            <a:pPr lvl="1"/>
            <a:r>
              <a:rPr lang="en-US"/>
              <a:t>Neuroendocrine effects (cortisol levels, norepi)</a:t>
            </a:r>
          </a:p>
          <a:p>
            <a:pPr lvl="1"/>
            <a:r>
              <a:rPr lang="en-US"/>
              <a:t>Immune responses</a:t>
            </a:r>
          </a:p>
          <a:p>
            <a:pPr lvl="2"/>
            <a:r>
              <a:rPr lang="en-US"/>
              <a:t>Paired taste cues with immunosuppressive drugs during conditioning phase. When later given the taste cue alone, immune response (esp T-cells and release of IL-2 and IFN-γ) reduced in both humans and rodents</a:t>
            </a:r>
          </a:p>
          <a:p>
            <a:pPr lvl="2"/>
            <a:endParaRPr lang="en-US"/>
          </a:p>
          <a:p>
            <a:pPr lvl="2"/>
            <a:endParaRPr lang="en-US"/>
          </a:p>
          <a:p>
            <a:pPr lvl="2"/>
            <a:r>
              <a:rPr lang="en-US"/>
              <a:t> </a:t>
            </a:r>
            <a:endParaRPr lang="en-US" dirty="0"/>
          </a:p>
        </p:txBody>
      </p:sp>
      <p:pic>
        <p:nvPicPr>
          <p:cNvPr id="5" name="Picture 4"/>
          <p:cNvPicPr>
            <a:picLocks noChangeAspect="1"/>
          </p:cNvPicPr>
          <p:nvPr/>
        </p:nvPicPr>
        <p:blipFill>
          <a:blip r:embed="rId3"/>
          <a:stretch>
            <a:fillRect/>
          </a:stretch>
        </p:blipFill>
        <p:spPr>
          <a:xfrm>
            <a:off x="2819400" y="4648200"/>
            <a:ext cx="6629400" cy="2096060"/>
          </a:xfrm>
          <a:prstGeom prst="rect">
            <a:avLst/>
          </a:prstGeom>
        </p:spPr>
      </p:pic>
      <p:sp>
        <p:nvSpPr>
          <p:cNvPr id="4" name="TextBox 3">
            <a:extLst>
              <a:ext uri="{FF2B5EF4-FFF2-40B4-BE49-F238E27FC236}">
                <a16:creationId xmlns:a16="http://schemas.microsoft.com/office/drawing/2014/main" id="{81C1C86D-107C-394E-AC00-FBF0B787016D}"/>
              </a:ext>
            </a:extLst>
          </p:cNvPr>
          <p:cNvSpPr txBox="1"/>
          <p:nvPr/>
        </p:nvSpPr>
        <p:spPr>
          <a:xfrm>
            <a:off x="9759283" y="6605760"/>
            <a:ext cx="2432717" cy="276999"/>
          </a:xfrm>
          <a:prstGeom prst="rect">
            <a:avLst/>
          </a:prstGeom>
          <a:noFill/>
        </p:spPr>
        <p:txBody>
          <a:bodyPr wrap="none" rtlCol="0">
            <a:spAutoFit/>
          </a:bodyPr>
          <a:lstStyle/>
          <a:p>
            <a:pPr>
              <a:defRPr/>
            </a:pPr>
            <a:r>
              <a:rPr lang="en-US" sz="1200" dirty="0"/>
              <a:t>Nat Rev </a:t>
            </a:r>
            <a:r>
              <a:rPr lang="en-US" sz="1200" dirty="0" err="1"/>
              <a:t>Neurosci</a:t>
            </a:r>
            <a:r>
              <a:rPr lang="en-US" sz="1200" dirty="0"/>
              <a:t> 2015; 16: 403-418</a:t>
            </a:r>
          </a:p>
        </p:txBody>
      </p:sp>
    </p:spTree>
    <p:extLst>
      <p:ext uri="{BB962C8B-B14F-4D97-AF65-F5344CB8AC3E}">
        <p14:creationId xmlns:p14="http://schemas.microsoft.com/office/powerpoint/2010/main" val="268450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Rectangle 2">
            <a:extLst>
              <a:ext uri="{FF2B5EF4-FFF2-40B4-BE49-F238E27FC236}">
                <a16:creationId xmlns:a16="http://schemas.microsoft.com/office/drawing/2014/main" id="{B04055AF-6AA4-FD4E-A827-92242A8600A6}"/>
              </a:ext>
            </a:extLst>
          </p:cNvPr>
          <p:cNvSpPr>
            <a:spLocks noGrp="1"/>
          </p:cNvSpPr>
          <p:nvPr>
            <p:ph type="title"/>
          </p:nvPr>
        </p:nvSpPr>
        <p:spPr>
          <a:xfrm>
            <a:off x="1043631" y="809898"/>
            <a:ext cx="9942716" cy="1554480"/>
          </a:xfrm>
        </p:spPr>
        <p:txBody>
          <a:bodyPr anchor="ctr">
            <a:normAutofit/>
          </a:bodyPr>
          <a:lstStyle/>
          <a:p>
            <a:pPr eaLnBrk="1" hangingPunct="1"/>
            <a:r>
              <a:rPr lang="en-US" altLang="en-US" sz="4800">
                <a:ea typeface="ＭＳ Ｐゴシック" panose="020B0600070205080204" pitchFamily="34" charset="-128"/>
              </a:rPr>
              <a:t>Pain Med Safety Precautions</a:t>
            </a:r>
          </a:p>
        </p:txBody>
      </p:sp>
      <p:sp>
        <p:nvSpPr>
          <p:cNvPr id="31746" name="Rectangle 3">
            <a:extLst>
              <a:ext uri="{FF2B5EF4-FFF2-40B4-BE49-F238E27FC236}">
                <a16:creationId xmlns:a16="http://schemas.microsoft.com/office/drawing/2014/main" id="{01B35D14-F735-EC44-94B1-CDF8955BECEA}"/>
              </a:ext>
            </a:extLst>
          </p:cNvPr>
          <p:cNvSpPr>
            <a:spLocks noGrp="1"/>
          </p:cNvSpPr>
          <p:nvPr>
            <p:ph type="body" idx="1"/>
          </p:nvPr>
        </p:nvSpPr>
        <p:spPr>
          <a:xfrm>
            <a:off x="1045028" y="3017522"/>
            <a:ext cx="9941319" cy="3124658"/>
          </a:xfrm>
        </p:spPr>
        <p:txBody>
          <a:bodyPr anchor="ctr">
            <a:normAutofit/>
          </a:bodyPr>
          <a:lstStyle/>
          <a:p>
            <a:pPr eaLnBrk="1" hangingPunct="1"/>
            <a:r>
              <a:rPr lang="en-US" altLang="en-US" sz="2400">
                <a:ea typeface="ＭＳ Ｐゴシック" panose="020B0600070205080204" pitchFamily="34" charset="-128"/>
              </a:rPr>
              <a:t>Start low, go slow</a:t>
            </a:r>
          </a:p>
          <a:p>
            <a:pPr eaLnBrk="1" hangingPunct="1"/>
            <a:r>
              <a:rPr lang="en-US" altLang="en-US" sz="2400">
                <a:ea typeface="ＭＳ Ｐゴシック" panose="020B0600070205080204" pitchFamily="34" charset="-128"/>
              </a:rPr>
              <a:t>Begin in the evening with lowest dose</a:t>
            </a:r>
          </a:p>
          <a:p>
            <a:pPr eaLnBrk="1" hangingPunct="1"/>
            <a:r>
              <a:rPr lang="en-US" altLang="en-US" sz="2400">
                <a:ea typeface="ＭＳ Ｐゴシック" panose="020B0600070205080204" pitchFamily="34" charset="-128"/>
              </a:rPr>
              <a:t>Increase every 4-7 days if no side effects and ongoing pain</a:t>
            </a:r>
          </a:p>
          <a:p>
            <a:pPr eaLnBrk="1" hangingPunct="1"/>
            <a:r>
              <a:rPr lang="en-US" altLang="en-US" sz="2400">
                <a:ea typeface="ＭＳ Ｐゴシック" panose="020B0600070205080204" pitchFamily="34" charset="-128"/>
              </a:rPr>
              <a:t>Stay at goal dose x4 weeks before declaring failure</a:t>
            </a:r>
          </a:p>
          <a:p>
            <a:pPr eaLnBrk="1" hangingPunct="1"/>
            <a:r>
              <a:rPr lang="en-US" altLang="en-US" sz="2400">
                <a:ea typeface="ＭＳ Ｐゴシック" panose="020B0600070205080204" pitchFamily="34" charset="-128"/>
              </a:rPr>
              <a:t>If no improvement in function/pain relief after adequate trial, wean down by initial dose every 3 days</a:t>
            </a:r>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6000">
                <a:solidFill>
                  <a:schemeClr val="bg1"/>
                </a:solidFill>
              </a:rPr>
              <a:t>Placebo effects produced by</a:t>
            </a:r>
          </a:p>
        </p:txBody>
      </p:sp>
      <p:graphicFrame>
        <p:nvGraphicFramePr>
          <p:cNvPr id="5" name="Content Placeholder 2">
            <a:extLst>
              <a:ext uri="{FF2B5EF4-FFF2-40B4-BE49-F238E27FC236}">
                <a16:creationId xmlns:a16="http://schemas.microsoft.com/office/drawing/2014/main" id="{AD588992-D84C-CCF0-F580-6768CFE1D927}"/>
              </a:ext>
            </a:extLst>
          </p:cNvPr>
          <p:cNvGraphicFramePr>
            <a:graphicFrameLocks noGrp="1"/>
          </p:cNvGraphicFramePr>
          <p:nvPr>
            <p:ph idx="1"/>
            <p:extLst>
              <p:ext uri="{D42A27DB-BD31-4B8C-83A1-F6EECF244321}">
                <p14:modId xmlns:p14="http://schemas.microsoft.com/office/powerpoint/2010/main" val="288244374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8462ECC-DC10-854E-AE1C-77005D0DA2D8}"/>
              </a:ext>
            </a:extLst>
          </p:cNvPr>
          <p:cNvSpPr txBox="1"/>
          <p:nvPr/>
        </p:nvSpPr>
        <p:spPr>
          <a:xfrm>
            <a:off x="8916963" y="6581001"/>
            <a:ext cx="2815066" cy="276999"/>
          </a:xfrm>
          <a:prstGeom prst="rect">
            <a:avLst/>
          </a:prstGeom>
          <a:noFill/>
        </p:spPr>
        <p:txBody>
          <a:bodyPr wrap="none" rtlCol="0">
            <a:spAutoFit/>
          </a:bodyPr>
          <a:lstStyle/>
          <a:p>
            <a:r>
              <a:rPr lang="en-US" sz="1200" dirty="0"/>
              <a:t>Br J </a:t>
            </a:r>
            <a:r>
              <a:rPr lang="en-US" sz="1200" dirty="0" err="1"/>
              <a:t>Anaesth</a:t>
            </a:r>
            <a:r>
              <a:rPr lang="en-US" sz="1200" dirty="0"/>
              <a:t> . 2019 Aug;123(2):e254-e262</a:t>
            </a:r>
          </a:p>
        </p:txBody>
      </p:sp>
    </p:spTree>
    <p:extLst>
      <p:ext uri="{BB962C8B-B14F-4D97-AF65-F5344CB8AC3E}">
        <p14:creationId xmlns:p14="http://schemas.microsoft.com/office/powerpoint/2010/main" val="200038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4783" y="349664"/>
            <a:ext cx="5845571" cy="1638377"/>
          </a:xfrm>
        </p:spPr>
        <p:txBody>
          <a:bodyPr anchor="b">
            <a:normAutofit/>
          </a:bodyPr>
          <a:lstStyle/>
          <a:p>
            <a:r>
              <a:rPr lang="en-US" sz="4800"/>
              <a:t>Expectations</a:t>
            </a:r>
          </a:p>
        </p:txBody>
      </p:sp>
      <p:sp>
        <p:nvSpPr>
          <p:cNvPr id="32" name="Rectangle 2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17" descr="Needle">
            <a:extLst>
              <a:ext uri="{FF2B5EF4-FFF2-40B4-BE49-F238E27FC236}">
                <a16:creationId xmlns:a16="http://schemas.microsoft.com/office/drawing/2014/main" id="{0A478561-C2EA-1BC0-E381-9136E9989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10" y="1186882"/>
            <a:ext cx="4235516" cy="4235516"/>
          </a:xfrm>
          <a:prstGeom prst="rect">
            <a:avLst/>
          </a:prstGeom>
        </p:spPr>
      </p:pic>
      <p:sp>
        <p:nvSpPr>
          <p:cNvPr id="3" name="Content Placeholder 2"/>
          <p:cNvSpPr>
            <a:spLocks noGrp="1"/>
          </p:cNvSpPr>
          <p:nvPr>
            <p:ph idx="1"/>
          </p:nvPr>
        </p:nvSpPr>
        <p:spPr>
          <a:xfrm>
            <a:off x="5766262" y="2620641"/>
            <a:ext cx="5837750" cy="3023702"/>
          </a:xfrm>
        </p:spPr>
        <p:txBody>
          <a:bodyPr anchor="ctr">
            <a:normAutofit/>
          </a:bodyPr>
          <a:lstStyle/>
          <a:p>
            <a:r>
              <a:rPr lang="en-US" sz="2000"/>
              <a:t>Directly mediate placebo</a:t>
            </a:r>
          </a:p>
          <a:p>
            <a:r>
              <a:rPr lang="en-US" sz="2000"/>
              <a:t>Critical to placebo: when subjects attribute pain relief to source other than placebo, no analgesia obtained</a:t>
            </a:r>
          </a:p>
          <a:p>
            <a:pPr lvl="1"/>
            <a:r>
              <a:rPr lang="en-US" sz="2000"/>
              <a:t>Can block conditioned placebo response with verbal suggestions of hyperalgesia</a:t>
            </a:r>
          </a:p>
          <a:p>
            <a:r>
              <a:rPr lang="en-US" sz="2000" b="1"/>
              <a:t>Belief in placebo is critical to its efficacy</a:t>
            </a:r>
          </a:p>
        </p:txBody>
      </p:sp>
    </p:spTree>
    <p:extLst>
      <p:ext uri="{BB962C8B-B14F-4D97-AF65-F5344CB8AC3E}">
        <p14:creationId xmlns:p14="http://schemas.microsoft.com/office/powerpoint/2010/main" val="4185845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C7D923-A835-9C45-9236-17E382385D28}"/>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Analgesic Efficacy and Expectations</a:t>
            </a:r>
          </a:p>
        </p:txBody>
      </p:sp>
      <p:pic>
        <p:nvPicPr>
          <p:cNvPr id="13" name="Content Placeholder 4" descr="A close up of a device&#10;&#10;Description automatically generated">
            <a:extLst>
              <a:ext uri="{FF2B5EF4-FFF2-40B4-BE49-F238E27FC236}">
                <a16:creationId xmlns:a16="http://schemas.microsoft.com/office/drawing/2014/main" id="{279EB5AE-494F-4743-B5AD-9042032FC5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5400000">
            <a:off x="4013401" y="-857556"/>
            <a:ext cx="4165196" cy="10159011"/>
          </a:xfrm>
          <a:prstGeom prst="rect">
            <a:avLst/>
          </a:prstGeom>
        </p:spPr>
      </p:pic>
      <p:sp>
        <p:nvSpPr>
          <p:cNvPr id="9" name="TextBox 8">
            <a:extLst>
              <a:ext uri="{FF2B5EF4-FFF2-40B4-BE49-F238E27FC236}">
                <a16:creationId xmlns:a16="http://schemas.microsoft.com/office/drawing/2014/main" id="{022CF64F-EFE3-3242-871F-50BD76F51DFF}"/>
              </a:ext>
            </a:extLst>
          </p:cNvPr>
          <p:cNvSpPr txBox="1"/>
          <p:nvPr/>
        </p:nvSpPr>
        <p:spPr>
          <a:xfrm>
            <a:off x="3149325" y="6344169"/>
            <a:ext cx="5893345" cy="369332"/>
          </a:xfrm>
          <a:prstGeom prst="rect">
            <a:avLst/>
          </a:prstGeom>
          <a:noFill/>
        </p:spPr>
        <p:txBody>
          <a:bodyPr wrap="none" rtlCol="0">
            <a:spAutoFit/>
          </a:bodyPr>
          <a:lstStyle/>
          <a:p>
            <a:r>
              <a:rPr lang="en-US" dirty="0"/>
              <a:t>AD50 (analgesic dose for 50% pain reduction in each patient)</a:t>
            </a:r>
          </a:p>
        </p:txBody>
      </p:sp>
      <p:sp>
        <p:nvSpPr>
          <p:cNvPr id="4" name="TextBox 3">
            <a:extLst>
              <a:ext uri="{FF2B5EF4-FFF2-40B4-BE49-F238E27FC236}">
                <a16:creationId xmlns:a16="http://schemas.microsoft.com/office/drawing/2014/main" id="{57179739-34AC-4A4F-A1D4-53CB3A6C83E2}"/>
              </a:ext>
            </a:extLst>
          </p:cNvPr>
          <p:cNvSpPr txBox="1"/>
          <p:nvPr/>
        </p:nvSpPr>
        <p:spPr>
          <a:xfrm>
            <a:off x="10574282" y="6566910"/>
            <a:ext cx="1644874" cy="276999"/>
          </a:xfrm>
          <a:prstGeom prst="rect">
            <a:avLst/>
          </a:prstGeom>
          <a:noFill/>
        </p:spPr>
        <p:txBody>
          <a:bodyPr wrap="none" rtlCol="0">
            <a:spAutoFit/>
          </a:bodyPr>
          <a:lstStyle/>
          <a:p>
            <a:r>
              <a:rPr lang="en-US" sz="1200" dirty="0"/>
              <a:t>Pain (2001) 90:205-215</a:t>
            </a:r>
          </a:p>
        </p:txBody>
      </p:sp>
    </p:spTree>
    <p:extLst>
      <p:ext uri="{BB962C8B-B14F-4D97-AF65-F5344CB8AC3E}">
        <p14:creationId xmlns:p14="http://schemas.microsoft.com/office/powerpoint/2010/main" val="1081803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Open-label Placebo</a:t>
            </a:r>
            <a:endParaRPr lang="en-US" dirty="0"/>
          </a:p>
        </p:txBody>
      </p:sp>
      <p:graphicFrame>
        <p:nvGraphicFramePr>
          <p:cNvPr id="8" name="Content Placeholder 2">
            <a:extLst>
              <a:ext uri="{FF2B5EF4-FFF2-40B4-BE49-F238E27FC236}">
                <a16:creationId xmlns:a16="http://schemas.microsoft.com/office/drawing/2014/main" id="{9C91321F-DF05-D23C-09A1-534FDC67DCE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9E49318-B5DE-3A4B-825A-D4589C05156B}"/>
              </a:ext>
            </a:extLst>
          </p:cNvPr>
          <p:cNvSpPr txBox="1"/>
          <p:nvPr/>
        </p:nvSpPr>
        <p:spPr>
          <a:xfrm>
            <a:off x="3784600" y="6581001"/>
            <a:ext cx="7569200" cy="276999"/>
          </a:xfrm>
          <a:prstGeom prst="rect">
            <a:avLst/>
          </a:prstGeom>
          <a:noFill/>
        </p:spPr>
        <p:txBody>
          <a:bodyPr wrap="square" rtlCol="0">
            <a:spAutoFit/>
          </a:bodyPr>
          <a:lstStyle/>
          <a:p>
            <a:r>
              <a:rPr lang="en-US" sz="1200" dirty="0"/>
              <a:t>Klinger et al. Pain (2017) 158: 1893-1902.  </a:t>
            </a:r>
            <a:r>
              <a:rPr lang="en-US" sz="1200" dirty="0" err="1"/>
              <a:t>Carvalho</a:t>
            </a:r>
            <a:r>
              <a:rPr lang="en-US" sz="1200" dirty="0"/>
              <a:t> et al. Pain (2016) 157: 2766-2772.  </a:t>
            </a:r>
            <a:r>
              <a:rPr lang="en-US" sz="1200" dirty="0" err="1"/>
              <a:t>Locher</a:t>
            </a:r>
            <a:r>
              <a:rPr lang="en-US" sz="1200" dirty="0"/>
              <a:t> et al (2017) Pain (PAP). </a:t>
            </a:r>
          </a:p>
        </p:txBody>
      </p:sp>
    </p:spTree>
    <p:extLst>
      <p:ext uri="{BB962C8B-B14F-4D97-AF65-F5344CB8AC3E}">
        <p14:creationId xmlns:p14="http://schemas.microsoft.com/office/powerpoint/2010/main" val="233462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Open-label Placebo</a:t>
            </a:r>
          </a:p>
        </p:txBody>
      </p:sp>
      <p:pic>
        <p:nvPicPr>
          <p:cNvPr id="77828" name="Picture 4" descr="Chart, box and whisker chart&#10;&#10;Description automatically generated">
            <a:extLst>
              <a:ext uri="{FF2B5EF4-FFF2-40B4-BE49-F238E27FC236}">
                <a16:creationId xmlns:a16="http://schemas.microsoft.com/office/drawing/2014/main" id="{95281ED0-389E-BD40-AD61-7160B3BE5F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34538" y="2139351"/>
            <a:ext cx="8722923" cy="41651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95482EE-CB89-3148-8E54-FE4D66C45570}"/>
              </a:ext>
            </a:extLst>
          </p:cNvPr>
          <p:cNvSpPr txBox="1"/>
          <p:nvPr/>
        </p:nvSpPr>
        <p:spPr>
          <a:xfrm>
            <a:off x="3784600" y="6581001"/>
            <a:ext cx="7569200" cy="276999"/>
          </a:xfrm>
          <a:prstGeom prst="rect">
            <a:avLst/>
          </a:prstGeom>
          <a:noFill/>
        </p:spPr>
        <p:txBody>
          <a:bodyPr wrap="square" rtlCol="0">
            <a:spAutoFit/>
          </a:bodyPr>
          <a:lstStyle/>
          <a:p>
            <a:r>
              <a:rPr lang="en-US" sz="1200" dirty="0"/>
              <a:t>Klinger et al. Pain (2017) 158: 1893-1902.  </a:t>
            </a:r>
            <a:r>
              <a:rPr lang="en-US" sz="1200" dirty="0" err="1"/>
              <a:t>Carvalho</a:t>
            </a:r>
            <a:r>
              <a:rPr lang="en-US" sz="1200" dirty="0"/>
              <a:t> et al. Pain (2016) 157: 2766-2772.  </a:t>
            </a:r>
            <a:r>
              <a:rPr lang="en-US" sz="1200" dirty="0" err="1"/>
              <a:t>Locher</a:t>
            </a:r>
            <a:r>
              <a:rPr lang="en-US" sz="1200" dirty="0"/>
              <a:t> et al (2017) Pain (PAP). </a:t>
            </a:r>
          </a:p>
        </p:txBody>
      </p:sp>
    </p:spTree>
    <p:extLst>
      <p:ext uri="{BB962C8B-B14F-4D97-AF65-F5344CB8AC3E}">
        <p14:creationId xmlns:p14="http://schemas.microsoft.com/office/powerpoint/2010/main" val="237986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Rectangle 2">
            <a:extLst>
              <a:ext uri="{FF2B5EF4-FFF2-40B4-BE49-F238E27FC236}">
                <a16:creationId xmlns:a16="http://schemas.microsoft.com/office/drawing/2014/main" id="{5B521AB6-470E-F24B-9263-7CD7213CFBC0}"/>
              </a:ext>
            </a:extLst>
          </p:cNvPr>
          <p:cNvSpPr>
            <a:spLocks noGrp="1"/>
          </p:cNvSpPr>
          <p:nvPr>
            <p:ph type="title"/>
          </p:nvPr>
        </p:nvSpPr>
        <p:spPr>
          <a:xfrm>
            <a:off x="808638" y="386930"/>
            <a:ext cx="9236700" cy="1188950"/>
          </a:xfrm>
        </p:spPr>
        <p:txBody>
          <a:bodyPr anchor="b">
            <a:normAutofit/>
          </a:bodyPr>
          <a:lstStyle/>
          <a:p>
            <a:pPr eaLnBrk="1" hangingPunct="1"/>
            <a:r>
              <a:rPr lang="en-US" altLang="en-US" sz="5400" dirty="0">
                <a:ea typeface="ＭＳ Ｐゴシック" panose="020B0600070205080204" pitchFamily="34" charset="-128"/>
              </a:rPr>
              <a:t>Common Non-Opioid Analgesics</a:t>
            </a: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Rectangle 3">
            <a:extLst>
              <a:ext uri="{FF2B5EF4-FFF2-40B4-BE49-F238E27FC236}">
                <a16:creationId xmlns:a16="http://schemas.microsoft.com/office/drawing/2014/main" id="{834158CD-1ABA-644B-8665-7A35871A1359}"/>
              </a:ext>
            </a:extLst>
          </p:cNvPr>
          <p:cNvSpPr>
            <a:spLocks noGrp="1" noChangeArrowheads="1"/>
          </p:cNvSpPr>
          <p:nvPr>
            <p:ph idx="1"/>
          </p:nvPr>
        </p:nvSpPr>
        <p:spPr>
          <a:xfrm>
            <a:off x="793660" y="2599509"/>
            <a:ext cx="10143668" cy="3435531"/>
          </a:xfrm>
        </p:spPr>
        <p:txBody>
          <a:bodyPr anchor="ctr">
            <a:noAutofit/>
          </a:bodyPr>
          <a:lstStyle/>
          <a:p>
            <a:pPr eaLnBrk="1" hangingPunct="1">
              <a:defRPr/>
            </a:pPr>
            <a:r>
              <a:rPr lang="en-US" altLang="en-US" sz="2000" dirty="0">
                <a:ea typeface="ＭＳ Ｐゴシック" panose="020B0600070205080204" pitchFamily="34" charset="-128"/>
              </a:rPr>
              <a:t>Nonsteroidal anti-inflammatories (NSAID) and Cyclooxygenase-2 (COX2) Inhibitor</a:t>
            </a:r>
          </a:p>
          <a:p>
            <a:pPr eaLnBrk="1" hangingPunct="1">
              <a:defRPr/>
            </a:pPr>
            <a:r>
              <a:rPr lang="en-US" altLang="en-US" sz="2000" dirty="0">
                <a:ea typeface="ＭＳ Ｐゴシック" panose="020B0600070205080204" pitchFamily="34" charset="-128"/>
              </a:rPr>
              <a:t>Anticonvulsants</a:t>
            </a:r>
          </a:p>
          <a:p>
            <a:pPr eaLnBrk="1" hangingPunct="1">
              <a:defRPr/>
            </a:pPr>
            <a:r>
              <a:rPr lang="en-US" altLang="en-US" sz="2000" dirty="0">
                <a:ea typeface="ＭＳ Ｐゴシック" panose="020B0600070205080204" pitchFamily="34" charset="-128"/>
              </a:rPr>
              <a:t>Antidepressants</a:t>
            </a:r>
          </a:p>
          <a:p>
            <a:pPr eaLnBrk="1" hangingPunct="1">
              <a:defRPr/>
            </a:pPr>
            <a:r>
              <a:rPr lang="en-US" altLang="en-US" sz="2000" dirty="0">
                <a:ea typeface="ＭＳ Ｐゴシック" panose="020B0600070205080204" pitchFamily="34" charset="-128"/>
              </a:rPr>
              <a:t>Skeletal Muscle Relaxants</a:t>
            </a:r>
          </a:p>
          <a:p>
            <a:pPr eaLnBrk="1" hangingPunct="1">
              <a:defRPr/>
            </a:pPr>
            <a:r>
              <a:rPr lang="en-US" altLang="en-US" sz="2000" dirty="0">
                <a:ea typeface="ＭＳ Ｐゴシック" panose="020B0600070205080204" pitchFamily="34" charset="-128"/>
              </a:rPr>
              <a:t>Local Anesthetics</a:t>
            </a:r>
          </a:p>
          <a:p>
            <a:pPr eaLnBrk="1" hangingPunct="1">
              <a:defRPr/>
            </a:pPr>
            <a:r>
              <a:rPr lang="en-US" altLang="en-US" sz="2000" dirty="0">
                <a:ea typeface="ＭＳ Ｐゴシック" panose="020B0600070205080204" pitchFamily="34" charset="-128"/>
              </a:rPr>
              <a:t>Capsaicin</a:t>
            </a:r>
          </a:p>
          <a:p>
            <a:pPr eaLnBrk="1" hangingPunct="1">
              <a:defRPr/>
            </a:pPr>
            <a:r>
              <a:rPr lang="en-US" altLang="en-US" sz="2000" dirty="0">
                <a:ea typeface="ＭＳ Ｐゴシック" panose="020B0600070205080204" pitchFamily="34" charset="-128"/>
              </a:rPr>
              <a:t>Corticosteroids</a:t>
            </a:r>
          </a:p>
          <a:p>
            <a:pPr eaLnBrk="1" hangingPunct="1">
              <a:defRPr/>
            </a:pPr>
            <a:r>
              <a:rPr lang="en-US" altLang="en-US" sz="2000" dirty="0">
                <a:ea typeface="ＭＳ Ｐゴシック" panose="020B0600070205080204" pitchFamily="34" charset="-128"/>
              </a:rPr>
              <a:t>N-methyl-D-aspartate (NMDA) receptor antagonists</a:t>
            </a:r>
          </a:p>
          <a:p>
            <a:pPr eaLnBrk="1" hangingPunct="1">
              <a:defRPr/>
            </a:pPr>
            <a:r>
              <a:rPr lang="en-US" altLang="en-US" sz="2000" dirty="0">
                <a:ea typeface="ＭＳ Ｐゴシック" panose="020B0600070205080204" pitchFamily="34" charset="-128"/>
              </a:rPr>
              <a:t>Alpha-adrenergic agonists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a:extLst>
              <a:ext uri="{FF2B5EF4-FFF2-40B4-BE49-F238E27FC236}">
                <a16:creationId xmlns:a16="http://schemas.microsoft.com/office/drawing/2014/main" id="{196039F2-73BC-0447-A6B8-8D45B8F7CA88}"/>
              </a:ext>
            </a:extLst>
          </p:cNvPr>
          <p:cNvSpPr>
            <a:spLocks noGrp="1" noChangeArrowheads="1"/>
          </p:cNvSpPr>
          <p:nvPr>
            <p:ph type="title"/>
          </p:nvPr>
        </p:nvSpPr>
        <p:spPr>
          <a:xfrm>
            <a:off x="1676400" y="1"/>
            <a:ext cx="8763000" cy="1020763"/>
          </a:xfrm>
        </p:spPr>
        <p:txBody>
          <a:bodyPr rtlCol="0">
            <a:normAutofit/>
          </a:bodyPr>
          <a:lstStyle/>
          <a:p>
            <a:pPr>
              <a:defRPr/>
            </a:pPr>
            <a:r>
              <a:rPr lang="en-US" sz="3200"/>
              <a:t>Mechanistic Stratification of Medications Used </a:t>
            </a:r>
            <a:br>
              <a:rPr lang="en-US" sz="3200"/>
            </a:br>
            <a:r>
              <a:rPr lang="en-US" sz="3200"/>
              <a:t>to Treat Neuropathic Pain</a:t>
            </a:r>
          </a:p>
        </p:txBody>
      </p:sp>
      <p:pic>
        <p:nvPicPr>
          <p:cNvPr id="35842" name="Picture 4" descr="Mechanism of Neuro Pain">
            <a:extLst>
              <a:ext uri="{FF2B5EF4-FFF2-40B4-BE49-F238E27FC236}">
                <a16:creationId xmlns:a16="http://schemas.microsoft.com/office/drawing/2014/main" id="{4C962BCF-B645-CA4C-95E1-0E1DB389EC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30" t="-346" r="-111" b="346"/>
          <a:stretch>
            <a:fillRect/>
          </a:stretch>
        </p:blipFill>
        <p:spPr>
          <a:xfrm>
            <a:off x="3505200" y="1143001"/>
            <a:ext cx="5638800" cy="4016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Rectangle 3">
            <a:extLst>
              <a:ext uri="{FF2B5EF4-FFF2-40B4-BE49-F238E27FC236}">
                <a16:creationId xmlns:a16="http://schemas.microsoft.com/office/drawing/2014/main" id="{80DCF534-99BF-734C-87C0-C7A105C63D3B}"/>
              </a:ext>
            </a:extLst>
          </p:cNvPr>
          <p:cNvSpPr>
            <a:spLocks noGrp="1"/>
          </p:cNvSpPr>
          <p:nvPr>
            <p:ph type="body" sz="half" idx="2"/>
          </p:nvPr>
        </p:nvSpPr>
        <p:spPr>
          <a:xfrm>
            <a:off x="1981200" y="5538788"/>
            <a:ext cx="8153400" cy="938212"/>
          </a:xfrm>
        </p:spPr>
        <p:txBody>
          <a:bodyPr/>
          <a:lstStyle/>
          <a:p>
            <a:pPr eaLnBrk="1" hangingPunct="1">
              <a:lnSpc>
                <a:spcPct val="80000"/>
              </a:lnSpc>
              <a:buFontTx/>
              <a:buNone/>
            </a:pPr>
            <a:r>
              <a:rPr lang="en-US" altLang="en-US" sz="1400">
                <a:ea typeface="ＭＳ Ｐゴシック" panose="020B0600070205080204" pitchFamily="34" charset="-128"/>
              </a:rPr>
              <a:t>	</a:t>
            </a:r>
            <a:r>
              <a:rPr lang="en-US" altLang="en-US" sz="1200">
                <a:ea typeface="ＭＳ Ｐゴシック" panose="020B0600070205080204" pitchFamily="34" charset="-128"/>
              </a:rPr>
              <a:t>Fig. 4. Mechanistic stratification of antineuralgic agents. PNS = peripheral nervous system; CBZ = carbamazepine; OXC = oxcarbazepine; PHT = phenytoin; TPM = topiramate; LTG = lamotrigine; TCA = tricyclic antidepressant; NE = norepinephrine; SSRI = selective serotonin re-uptake inhibitor; SNRI = serotonin and norepinephrine re-uptake inhibitor; GBP = gabapentin; LVT = levetiracetam; NMDA = N-methyl-D-aspartate; NSAID = nonsteroidal anti-inflammatory drug. </a:t>
            </a:r>
          </a:p>
        </p:txBody>
      </p:sp>
      <p:sp>
        <p:nvSpPr>
          <p:cNvPr id="35844" name="TextBox 1">
            <a:extLst>
              <a:ext uri="{FF2B5EF4-FFF2-40B4-BE49-F238E27FC236}">
                <a16:creationId xmlns:a16="http://schemas.microsoft.com/office/drawing/2014/main" id="{2F5DD191-42C8-1746-B165-28BAA9E909A1}"/>
              </a:ext>
            </a:extLst>
          </p:cNvPr>
          <p:cNvSpPr txBox="1">
            <a:spLocks noChangeArrowheads="1"/>
          </p:cNvSpPr>
          <p:nvPr/>
        </p:nvSpPr>
        <p:spPr bwMode="auto">
          <a:xfrm>
            <a:off x="6400800" y="6629401"/>
            <a:ext cx="426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eaLnBrk="1" hangingPunct="1">
              <a:lnSpc>
                <a:spcPct val="80000"/>
              </a:lnSpc>
              <a:spcBef>
                <a:spcPct val="0"/>
              </a:spcBef>
              <a:buFontTx/>
              <a:buNone/>
            </a:pPr>
            <a:r>
              <a:rPr lang="en-US" altLang="en-US" sz="1200"/>
              <a:t>Beydouna &amp; Backonja M. </a:t>
            </a:r>
            <a:r>
              <a:rPr lang="en-US" altLang="en-US" sz="1200" i="1"/>
              <a:t>J Pain Symptom Manage.</a:t>
            </a:r>
            <a:r>
              <a:rPr lang="en-US" altLang="en-US" sz="1200"/>
              <a:t> 2003;25:S18-30</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0EAF6539-32E0-8545-8B1F-2005B7A95E39}"/>
              </a:ext>
            </a:extLst>
          </p:cNvPr>
          <p:cNvSpPr>
            <a:spLocks noGrp="1"/>
          </p:cNvSpPr>
          <p:nvPr>
            <p:ph type="title"/>
          </p:nvPr>
        </p:nvSpPr>
        <p:spPr>
          <a:xfrm>
            <a:off x="1043631" y="809898"/>
            <a:ext cx="9942716" cy="1554480"/>
          </a:xfrm>
        </p:spPr>
        <p:txBody>
          <a:bodyPr anchor="ctr">
            <a:normAutofit/>
          </a:bodyPr>
          <a:lstStyle/>
          <a:p>
            <a:r>
              <a:rPr lang="en-US" altLang="en-US" sz="4800">
                <a:ea typeface="ＭＳ Ｐゴシック" panose="020B0600070205080204" pitchFamily="34" charset="-128"/>
              </a:rPr>
              <a:t>Non-Steroidal Anti-Inflammatory Drugs (NSAIDs)</a:t>
            </a:r>
          </a:p>
        </p:txBody>
      </p:sp>
      <p:sp>
        <p:nvSpPr>
          <p:cNvPr id="39938" name="Content Placeholder 2">
            <a:extLst>
              <a:ext uri="{FF2B5EF4-FFF2-40B4-BE49-F238E27FC236}">
                <a16:creationId xmlns:a16="http://schemas.microsoft.com/office/drawing/2014/main" id="{D83E67E6-6924-4F45-8D40-B8D69E03FA3E}"/>
              </a:ext>
            </a:extLst>
          </p:cNvPr>
          <p:cNvSpPr>
            <a:spLocks noGrp="1"/>
          </p:cNvSpPr>
          <p:nvPr>
            <p:ph idx="1"/>
          </p:nvPr>
        </p:nvSpPr>
        <p:spPr>
          <a:xfrm>
            <a:off x="1045028" y="3017522"/>
            <a:ext cx="9941319" cy="3124658"/>
          </a:xfrm>
        </p:spPr>
        <p:txBody>
          <a:bodyPr anchor="ctr">
            <a:normAutofit/>
          </a:bodyPr>
          <a:lstStyle/>
          <a:p>
            <a:pPr eaLnBrk="1" hangingPunct="1"/>
            <a:r>
              <a:rPr lang="en-US" altLang="en-US" sz="2400">
                <a:ea typeface="ＭＳ Ｐゴシック" panose="020B0600070205080204" pitchFamily="34" charset="-128"/>
              </a:rPr>
              <a:t>Analgesic</a:t>
            </a:r>
          </a:p>
          <a:p>
            <a:pPr eaLnBrk="1" hangingPunct="1"/>
            <a:r>
              <a:rPr lang="en-US" altLang="en-US" sz="2400">
                <a:ea typeface="ＭＳ Ｐゴシック" panose="020B0600070205080204" pitchFamily="34" charset="-128"/>
              </a:rPr>
              <a:t>Anti-inflammatory</a:t>
            </a:r>
          </a:p>
          <a:p>
            <a:pPr eaLnBrk="1" hangingPunct="1"/>
            <a:r>
              <a:rPr lang="en-US" altLang="en-US" sz="2400">
                <a:ea typeface="ＭＳ Ｐゴシック" panose="020B0600070205080204" pitchFamily="34" charset="-128"/>
              </a:rPr>
              <a:t>Antipyretic</a:t>
            </a:r>
          </a:p>
          <a:p>
            <a:pPr eaLnBrk="1" hangingPunct="1"/>
            <a:r>
              <a:rPr lang="en-US" altLang="en-US" sz="2400">
                <a:ea typeface="ＭＳ Ｐゴシック" panose="020B0600070205080204" pitchFamily="34" charset="-128"/>
              </a:rPr>
              <a:t>Drugs of choice for orthopedic-related pain</a:t>
            </a:r>
          </a:p>
          <a:p>
            <a:pPr eaLnBrk="1" hangingPunct="1"/>
            <a:r>
              <a:rPr lang="en-US" altLang="en-US" sz="2400">
                <a:ea typeface="ＭＳ Ｐゴシック" panose="020B0600070205080204" pitchFamily="34" charset="-128"/>
              </a:rPr>
              <a:t>Opioid sparing</a:t>
            </a:r>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0EAF6539-32E0-8545-8B1F-2005B7A95E39}"/>
              </a:ext>
            </a:extLst>
          </p:cNvPr>
          <p:cNvSpPr>
            <a:spLocks noGrp="1"/>
          </p:cNvSpPr>
          <p:nvPr>
            <p:ph type="title"/>
          </p:nvPr>
        </p:nvSpPr>
        <p:spPr>
          <a:xfrm>
            <a:off x="808638" y="386930"/>
            <a:ext cx="9236700" cy="1188950"/>
          </a:xfrm>
        </p:spPr>
        <p:txBody>
          <a:bodyPr anchor="b">
            <a:normAutofit/>
          </a:bodyPr>
          <a:lstStyle/>
          <a:p>
            <a:r>
              <a:rPr lang="en-US" altLang="en-US" sz="3800">
                <a:ea typeface="ＭＳ Ｐゴシック" panose="020B0600070205080204" pitchFamily="34" charset="-128"/>
              </a:rPr>
              <a:t>Non-Steroidal Anti-Inflammatory Drugs (NSAIDs)</a:t>
            </a:r>
          </a:p>
        </p:txBody>
      </p:sp>
      <p:grpSp>
        <p:nvGrpSpPr>
          <p:cNvPr id="73" name="Group 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4" name="Rectangle 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Content Placeholder 2">
            <a:extLst>
              <a:ext uri="{FF2B5EF4-FFF2-40B4-BE49-F238E27FC236}">
                <a16:creationId xmlns:a16="http://schemas.microsoft.com/office/drawing/2014/main" id="{D83E67E6-6924-4F45-8D40-B8D69E03FA3E}"/>
              </a:ext>
            </a:extLst>
          </p:cNvPr>
          <p:cNvSpPr>
            <a:spLocks noGrp="1"/>
          </p:cNvSpPr>
          <p:nvPr>
            <p:ph idx="1"/>
          </p:nvPr>
        </p:nvSpPr>
        <p:spPr>
          <a:xfrm>
            <a:off x="793660" y="2599509"/>
            <a:ext cx="10143668" cy="3435531"/>
          </a:xfrm>
        </p:spPr>
        <p:txBody>
          <a:bodyPr anchor="ctr">
            <a:normAutofit/>
          </a:bodyPr>
          <a:lstStyle/>
          <a:p>
            <a:r>
              <a:rPr lang="en-US" altLang="en-US" dirty="0">
                <a:ea typeface="ＭＳ Ｐゴシック" panose="020B0600070205080204" pitchFamily="34" charset="-128"/>
              </a:rPr>
              <a:t>Act both </a:t>
            </a:r>
            <a:r>
              <a:rPr lang="en-US" altLang="en-US" b="1" dirty="0">
                <a:ea typeface="ＭＳ Ｐゴシック" panose="020B0600070205080204" pitchFamily="34" charset="-128"/>
              </a:rPr>
              <a:t>peripherally</a:t>
            </a:r>
            <a:r>
              <a:rPr lang="en-US" altLang="en-US" dirty="0">
                <a:ea typeface="ＭＳ Ｐゴシック" panose="020B0600070205080204" pitchFamily="34" charset="-128"/>
              </a:rPr>
              <a:t> and </a:t>
            </a:r>
            <a:r>
              <a:rPr lang="en-US" altLang="en-US" b="1" dirty="0">
                <a:ea typeface="ＭＳ Ｐゴシック" panose="020B0600070205080204" pitchFamily="34" charset="-128"/>
              </a:rPr>
              <a:t>centrally</a:t>
            </a:r>
          </a:p>
          <a:p>
            <a:pPr lvl="1"/>
            <a:r>
              <a:rPr lang="en-US" altLang="en-US" dirty="0">
                <a:ea typeface="ＭＳ Ｐゴシック" panose="020B0600070205080204" pitchFamily="34" charset="-128"/>
              </a:rPr>
              <a:t>In peripheral, afferent pathway:  block COX, preventing synthesis of prostaglandins</a:t>
            </a:r>
          </a:p>
          <a:p>
            <a:pPr lvl="2"/>
            <a:r>
              <a:rPr lang="en-US" altLang="en-US" dirty="0">
                <a:ea typeface="ＭＳ Ｐゴシック" panose="020B0600070205080204" pitchFamily="34" charset="-128"/>
              </a:rPr>
              <a:t>Prevents </a:t>
            </a:r>
            <a:r>
              <a:rPr lang="en-US" altLang="en-US" b="1" dirty="0">
                <a:ea typeface="ＭＳ Ｐゴシック" panose="020B0600070205080204" pitchFamily="34" charset="-128"/>
              </a:rPr>
              <a:t>sensitization</a:t>
            </a:r>
            <a:r>
              <a:rPr lang="en-US" altLang="en-US" dirty="0">
                <a:ea typeface="ＭＳ Ｐゴシック" panose="020B0600070205080204" pitchFamily="34" charset="-128"/>
              </a:rPr>
              <a:t> of pain receptors after injury</a:t>
            </a:r>
          </a:p>
          <a:p>
            <a:pPr lvl="1"/>
            <a:r>
              <a:rPr lang="en-US" altLang="en-US" dirty="0">
                <a:ea typeface="ＭＳ Ｐゴシック" panose="020B0600070205080204" pitchFamily="34" charset="-128"/>
              </a:rPr>
              <a:t>In central pathways:</a:t>
            </a:r>
          </a:p>
          <a:p>
            <a:pPr lvl="2"/>
            <a:r>
              <a:rPr lang="en-US" altLang="en-US" dirty="0">
                <a:ea typeface="ＭＳ Ｐゴシック" panose="020B0600070205080204" pitchFamily="34" charset="-128"/>
              </a:rPr>
              <a:t>Block production of PGE2 in the spinal dorsal horn</a:t>
            </a:r>
          </a:p>
          <a:p>
            <a:pPr lvl="2"/>
            <a:r>
              <a:rPr lang="en-US" altLang="en-US" dirty="0">
                <a:ea typeface="ＭＳ Ｐゴシック" panose="020B0600070205080204" pitchFamily="34" charset="-128"/>
              </a:rPr>
              <a:t>Activate medullary and cortical areas involved in </a:t>
            </a:r>
            <a:r>
              <a:rPr lang="en-US" altLang="en-US" b="1" dirty="0">
                <a:ea typeface="ＭＳ Ｐゴシック" panose="020B0600070205080204" pitchFamily="34" charset="-128"/>
              </a:rPr>
              <a:t>descending inhibition</a:t>
            </a:r>
          </a:p>
        </p:txBody>
      </p:sp>
      <p:sp>
        <p:nvSpPr>
          <p:cNvPr id="12" name="TextBox 3">
            <a:extLst>
              <a:ext uri="{FF2B5EF4-FFF2-40B4-BE49-F238E27FC236}">
                <a16:creationId xmlns:a16="http://schemas.microsoft.com/office/drawing/2014/main" id="{09B7AFE7-2ABA-8140-9E22-DD281BBEFA19}"/>
              </a:ext>
            </a:extLst>
          </p:cNvPr>
          <p:cNvSpPr txBox="1">
            <a:spLocks noChangeArrowheads="1"/>
          </p:cNvSpPr>
          <p:nvPr/>
        </p:nvSpPr>
        <p:spPr bwMode="auto">
          <a:xfrm>
            <a:off x="3236914" y="6543676"/>
            <a:ext cx="7431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lgn="r">
              <a:spcBef>
                <a:spcPct val="0"/>
              </a:spcBef>
              <a:buFontTx/>
              <a:buNone/>
            </a:pPr>
            <a:r>
              <a:rPr lang="en-US" altLang="en-US" sz="1200" dirty="0"/>
              <a:t>Gupta </a:t>
            </a:r>
            <a:r>
              <a:rPr lang="en-US" altLang="en-US" sz="1200" dirty="0" err="1"/>
              <a:t>Curr</a:t>
            </a:r>
            <a:r>
              <a:rPr lang="en-US" altLang="en-US" sz="1200" dirty="0"/>
              <a:t> Pain Headache Rep 2016</a:t>
            </a:r>
          </a:p>
        </p:txBody>
      </p:sp>
    </p:spTree>
    <p:extLst>
      <p:ext uri="{BB962C8B-B14F-4D97-AF65-F5344CB8AC3E}">
        <p14:creationId xmlns:p14="http://schemas.microsoft.com/office/powerpoint/2010/main" val="294318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7B2E9C71-5816-BF44-9A96-6BD1C3527D7D}"/>
              </a:ext>
            </a:extLst>
          </p:cNvPr>
          <p:cNvSpPr>
            <a:spLocks noGrp="1"/>
          </p:cNvSpPr>
          <p:nvPr>
            <p:ph type="title"/>
          </p:nvPr>
        </p:nvSpPr>
        <p:spPr>
          <a:xfrm>
            <a:off x="2209800" y="457200"/>
            <a:ext cx="7772400" cy="1143000"/>
          </a:xfrm>
        </p:spPr>
        <p:txBody>
          <a:bodyPr/>
          <a:lstStyle/>
          <a:p>
            <a:pPr eaLnBrk="1" hangingPunct="1"/>
            <a:r>
              <a:rPr lang="en-US" altLang="en-US">
                <a:ea typeface="ＭＳ Ｐゴシック" panose="020B0600070205080204" pitchFamily="34" charset="-128"/>
              </a:rPr>
              <a:t>NSAIDS</a:t>
            </a:r>
          </a:p>
        </p:txBody>
      </p:sp>
      <p:sp>
        <p:nvSpPr>
          <p:cNvPr id="49154" name="Rectangle 3">
            <a:extLst>
              <a:ext uri="{FF2B5EF4-FFF2-40B4-BE49-F238E27FC236}">
                <a16:creationId xmlns:a16="http://schemas.microsoft.com/office/drawing/2014/main" id="{DD4EB359-0D49-A847-B026-71AD9FCE1FBA}"/>
              </a:ext>
            </a:extLst>
          </p:cNvPr>
          <p:cNvSpPr>
            <a:spLocks noGrp="1" noChangeArrowheads="1"/>
          </p:cNvSpPr>
          <p:nvPr>
            <p:ph sz="half" idx="1"/>
          </p:nvPr>
        </p:nvSpPr>
        <p:spPr>
          <a:xfrm>
            <a:off x="1981200" y="1676400"/>
            <a:ext cx="4191000" cy="5181600"/>
          </a:xfrm>
        </p:spPr>
        <p:txBody>
          <a:bodyPr rtlCol="0">
            <a:normAutofit fontScale="92500" lnSpcReduction="20000"/>
          </a:bodyPr>
          <a:lstStyle/>
          <a:p>
            <a:pPr>
              <a:buFont typeface="Arial"/>
              <a:buChar char="•"/>
              <a:defRPr/>
            </a:pPr>
            <a:r>
              <a:rPr lang="en-US" dirty="0">
                <a:ea typeface="+mn-ea"/>
                <a:cs typeface="+mn-cs"/>
              </a:rPr>
              <a:t>COX1 and COX2</a:t>
            </a:r>
          </a:p>
          <a:p>
            <a:pPr lvl="1">
              <a:buFont typeface="Arial"/>
              <a:buChar char="–"/>
              <a:defRPr/>
            </a:pPr>
            <a:r>
              <a:rPr lang="en-US" dirty="0"/>
              <a:t>ASPIRIN</a:t>
            </a:r>
          </a:p>
          <a:p>
            <a:pPr lvl="1">
              <a:buFont typeface="Arial"/>
              <a:buChar char="–"/>
              <a:defRPr/>
            </a:pPr>
            <a:r>
              <a:rPr lang="en-US" dirty="0"/>
              <a:t>Naproxen (Naprosyn)</a:t>
            </a:r>
          </a:p>
          <a:p>
            <a:pPr lvl="1">
              <a:buFont typeface="Arial"/>
              <a:buChar char="–"/>
              <a:defRPr/>
            </a:pPr>
            <a:r>
              <a:rPr lang="en-US" dirty="0" err="1">
                <a:ea typeface="+mn-ea"/>
              </a:rPr>
              <a:t>Diflusinal</a:t>
            </a:r>
            <a:r>
              <a:rPr lang="en-US" dirty="0">
                <a:ea typeface="+mn-ea"/>
              </a:rPr>
              <a:t> (</a:t>
            </a:r>
            <a:r>
              <a:rPr lang="en-US" dirty="0" err="1">
                <a:ea typeface="+mn-ea"/>
              </a:rPr>
              <a:t>Dolobid</a:t>
            </a:r>
            <a:r>
              <a:rPr lang="en-US" dirty="0">
                <a:ea typeface="+mn-ea"/>
              </a:rPr>
              <a:t>)</a:t>
            </a:r>
          </a:p>
          <a:p>
            <a:pPr lvl="1">
              <a:buFont typeface="Arial"/>
              <a:buChar char="–"/>
              <a:defRPr/>
            </a:pPr>
            <a:r>
              <a:rPr lang="en-US" dirty="0">
                <a:ea typeface="+mn-ea"/>
              </a:rPr>
              <a:t>Ibuprofen</a:t>
            </a:r>
          </a:p>
          <a:p>
            <a:pPr lvl="1">
              <a:buFont typeface="Arial"/>
              <a:buChar char="–"/>
              <a:defRPr/>
            </a:pPr>
            <a:r>
              <a:rPr lang="en-US" dirty="0">
                <a:ea typeface="+mn-ea"/>
              </a:rPr>
              <a:t>Indomethacin</a:t>
            </a:r>
          </a:p>
          <a:p>
            <a:pPr lvl="1">
              <a:buFont typeface="Arial"/>
              <a:buChar char="–"/>
              <a:defRPr/>
            </a:pPr>
            <a:r>
              <a:rPr lang="en-US" dirty="0">
                <a:ea typeface="+mn-ea"/>
              </a:rPr>
              <a:t>Ketorolac (</a:t>
            </a:r>
            <a:r>
              <a:rPr lang="en-US" dirty="0" err="1">
                <a:ea typeface="+mn-ea"/>
              </a:rPr>
              <a:t>Toradol</a:t>
            </a:r>
            <a:r>
              <a:rPr lang="en-US" dirty="0">
                <a:ea typeface="+mn-ea"/>
              </a:rPr>
              <a:t>)</a:t>
            </a:r>
          </a:p>
          <a:p>
            <a:pPr lvl="1">
              <a:buFont typeface="Arial"/>
              <a:buChar char="–"/>
              <a:defRPr/>
            </a:pPr>
            <a:r>
              <a:rPr lang="en-US" dirty="0">
                <a:ea typeface="+mn-ea"/>
              </a:rPr>
              <a:t>Piroxicam (</a:t>
            </a:r>
            <a:r>
              <a:rPr lang="en-US" dirty="0" err="1">
                <a:ea typeface="+mn-ea"/>
              </a:rPr>
              <a:t>Feldene</a:t>
            </a:r>
            <a:r>
              <a:rPr lang="en-US" dirty="0">
                <a:ea typeface="+mn-ea"/>
              </a:rPr>
              <a:t>)</a:t>
            </a:r>
          </a:p>
          <a:p>
            <a:pPr lvl="1">
              <a:buFont typeface="Arial"/>
              <a:buChar char="–"/>
              <a:defRPr/>
            </a:pPr>
            <a:r>
              <a:rPr lang="en-US" dirty="0">
                <a:ea typeface="+mn-ea"/>
              </a:rPr>
              <a:t>Sulindac*</a:t>
            </a:r>
          </a:p>
          <a:p>
            <a:pPr lvl="1">
              <a:buFont typeface="Arial"/>
              <a:buChar char="–"/>
              <a:defRPr/>
            </a:pPr>
            <a:r>
              <a:rPr lang="en-US" dirty="0" err="1">
                <a:ea typeface="+mn-ea"/>
              </a:rPr>
              <a:t>Nabumetone</a:t>
            </a:r>
            <a:r>
              <a:rPr lang="en-US" dirty="0">
                <a:ea typeface="+mn-ea"/>
              </a:rPr>
              <a:t>*</a:t>
            </a:r>
          </a:p>
          <a:p>
            <a:pPr lvl="1">
              <a:buFont typeface="Arial"/>
              <a:buChar char="–"/>
              <a:defRPr/>
            </a:pPr>
            <a:r>
              <a:rPr lang="en-US" dirty="0"/>
              <a:t>Diclofenac (</a:t>
            </a:r>
            <a:r>
              <a:rPr lang="en-US" dirty="0" err="1"/>
              <a:t>Voltaren</a:t>
            </a:r>
            <a:r>
              <a:rPr lang="en-US" dirty="0"/>
              <a:t>)</a:t>
            </a:r>
          </a:p>
          <a:p>
            <a:pPr lvl="2">
              <a:buFont typeface="Arial"/>
              <a:buChar char="–"/>
              <a:defRPr/>
            </a:pPr>
            <a:r>
              <a:rPr lang="en-US" dirty="0"/>
              <a:t>Accumulates in synovial tissue</a:t>
            </a:r>
            <a:endParaRPr lang="en-US" dirty="0">
              <a:ea typeface="+mn-ea"/>
            </a:endParaRPr>
          </a:p>
          <a:p>
            <a:pPr lvl="1">
              <a:buFont typeface="Arial"/>
              <a:buChar char="–"/>
              <a:defRPr/>
            </a:pPr>
            <a:r>
              <a:rPr lang="en-US" dirty="0">
                <a:ea typeface="+mn-ea"/>
              </a:rPr>
              <a:t>Etodolac</a:t>
            </a:r>
          </a:p>
          <a:p>
            <a:pPr lvl="1">
              <a:buFont typeface="Arial"/>
              <a:buChar char="–"/>
              <a:defRPr/>
            </a:pPr>
            <a:r>
              <a:rPr lang="en-US" dirty="0">
                <a:ea typeface="+mn-ea"/>
              </a:rPr>
              <a:t>Meloxicam (Mobic)</a:t>
            </a:r>
          </a:p>
          <a:p>
            <a:pPr lvl="2">
              <a:buFont typeface="Arial"/>
              <a:buChar char="–"/>
              <a:defRPr/>
            </a:pPr>
            <a:r>
              <a:rPr lang="en-US" dirty="0">
                <a:ea typeface="+mn-ea"/>
              </a:rPr>
              <a:t>COX2&gt;COX1 at lower dose</a:t>
            </a:r>
          </a:p>
        </p:txBody>
      </p:sp>
      <p:sp>
        <p:nvSpPr>
          <p:cNvPr id="7" name="Rectangle 4">
            <a:extLst>
              <a:ext uri="{FF2B5EF4-FFF2-40B4-BE49-F238E27FC236}">
                <a16:creationId xmlns:a16="http://schemas.microsoft.com/office/drawing/2014/main" id="{32FDA73A-1747-F744-B2CE-7357ABD42BDA}"/>
              </a:ext>
            </a:extLst>
          </p:cNvPr>
          <p:cNvSpPr txBox="1">
            <a:spLocks noChangeArrowheads="1"/>
          </p:cNvSpPr>
          <p:nvPr/>
        </p:nvSpPr>
        <p:spPr>
          <a:xfrm>
            <a:off x="6172200" y="1676400"/>
            <a:ext cx="4343400" cy="2895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defRPr/>
            </a:pPr>
            <a:r>
              <a:rPr lang="en-US"/>
              <a:t>COX2</a:t>
            </a:r>
          </a:p>
          <a:p>
            <a:pPr lvl="1">
              <a:buFont typeface="Arial"/>
              <a:buChar char="–"/>
              <a:defRPr/>
            </a:pPr>
            <a:r>
              <a:rPr lang="en-US"/>
              <a:t>Celebrex (Celecoxib)</a:t>
            </a:r>
          </a:p>
          <a:p>
            <a:pPr lvl="1">
              <a:buFont typeface="Arial"/>
              <a:buChar char="–"/>
              <a:defRPr/>
            </a:pPr>
            <a:endParaRPr lang="en-US"/>
          </a:p>
          <a:p>
            <a:pPr lvl="1">
              <a:buFont typeface="Arial"/>
              <a:buChar char="–"/>
              <a:defRPr/>
            </a:pPr>
            <a:endParaRPr lang="en-US"/>
          </a:p>
          <a:p>
            <a:pPr>
              <a:buFont typeface="Arial"/>
              <a:buChar char="–"/>
              <a:defRPr/>
            </a:pPr>
            <a:r>
              <a:rPr lang="en-US"/>
              <a:t>Acetaminophen inhibits central PG synthesis, poor COX inhibition</a:t>
            </a:r>
            <a:endParaRPr lang="en-US" dirty="0"/>
          </a:p>
        </p:txBody>
      </p:sp>
      <p:sp>
        <p:nvSpPr>
          <p:cNvPr id="8" name="TextBox 1">
            <a:extLst>
              <a:ext uri="{FF2B5EF4-FFF2-40B4-BE49-F238E27FC236}">
                <a16:creationId xmlns:a16="http://schemas.microsoft.com/office/drawing/2014/main" id="{FA2253B5-6765-4841-95E3-65E3A56FFF1B}"/>
              </a:ext>
            </a:extLst>
          </p:cNvPr>
          <p:cNvSpPr txBox="1">
            <a:spLocks noChangeArrowheads="1"/>
          </p:cNvSpPr>
          <p:nvPr/>
        </p:nvSpPr>
        <p:spPr bwMode="auto">
          <a:xfrm>
            <a:off x="6629400" y="5638800"/>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FontTx/>
              <a:buNone/>
            </a:pPr>
            <a:r>
              <a:rPr lang="en-US" altLang="en-US" sz="1800"/>
              <a:t>*prodrug</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3965</TotalTime>
  <Words>4168</Words>
  <Application>Microsoft Macintosh PowerPoint</Application>
  <PresentationFormat>Widescreen</PresentationFormat>
  <Paragraphs>510</Paragraphs>
  <Slides>44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Garamond</vt:lpstr>
      <vt:lpstr>Lucida Grande</vt:lpstr>
      <vt:lpstr>Times New Roman</vt:lpstr>
      <vt:lpstr>Wingdings</vt:lpstr>
      <vt:lpstr>Office Theme</vt:lpstr>
      <vt:lpstr>Non-Opioid Analgesic Medications</vt:lpstr>
      <vt:lpstr>3 Types of Pain</vt:lpstr>
      <vt:lpstr>Multimodal Pain Control</vt:lpstr>
      <vt:lpstr>Pain Med Safety Precautions</vt:lpstr>
      <vt:lpstr>Common Non-Opioid Analgesics</vt:lpstr>
      <vt:lpstr>Mechanistic Stratification of Medications Used  to Treat Neuropathic Pain</vt:lpstr>
      <vt:lpstr>Non-Steroidal Anti-Inflammatory Drugs (NSAIDs)</vt:lpstr>
      <vt:lpstr>Non-Steroidal Anti-Inflammatory Drugs (NSAIDs)</vt:lpstr>
      <vt:lpstr>NSAIDS</vt:lpstr>
      <vt:lpstr>NSAIDs</vt:lpstr>
      <vt:lpstr>PowerPoint Presentation</vt:lpstr>
      <vt:lpstr>PowerPoint Presentation</vt:lpstr>
      <vt:lpstr>PowerPoint Presentation</vt:lpstr>
      <vt:lpstr>PowerPoint Presentation</vt:lpstr>
      <vt:lpstr>NSAID Precautions</vt:lpstr>
      <vt:lpstr> NSAIDs-Side Effects</vt:lpstr>
      <vt:lpstr>Anticonvulsants</vt:lpstr>
      <vt:lpstr>Anticonvulsants</vt:lpstr>
      <vt:lpstr>Anticonvulsants</vt:lpstr>
      <vt:lpstr>Gabapentin</vt:lpstr>
      <vt:lpstr>Pregabalin</vt:lpstr>
      <vt:lpstr>Anticonvulsants: Dosing and Additional Benefits</vt:lpstr>
      <vt:lpstr>Tricyclic Antidepressants</vt:lpstr>
      <vt:lpstr>Tricyclic Antidepressants</vt:lpstr>
      <vt:lpstr>Tricyclic Antidepressants</vt:lpstr>
      <vt:lpstr> Antidepressants – Selective Serotonin Reuptake Inhibitors</vt:lpstr>
      <vt:lpstr> SNRIs</vt:lpstr>
      <vt:lpstr> SNRI Dosing</vt:lpstr>
      <vt:lpstr>N-methyl-D-aspartate Receptor Antagonist</vt:lpstr>
      <vt:lpstr>N-methyl-D-aspartate Receptor Antagonist</vt:lpstr>
      <vt:lpstr>ALPHA-ADRENERGICS</vt:lpstr>
      <vt:lpstr>Low-Dose Naltrexone</vt:lpstr>
      <vt:lpstr>Some Bad News…</vt:lpstr>
      <vt:lpstr>PowerPoint Presentation</vt:lpstr>
      <vt:lpstr>PowerPoint Presentation</vt:lpstr>
      <vt:lpstr>Placebo in Chronic Pain</vt:lpstr>
      <vt:lpstr>Placebo: Definition</vt:lpstr>
      <vt:lpstr>Placebo is everywhere</vt:lpstr>
      <vt:lpstr>“Objective” Placebo Response</vt:lpstr>
      <vt:lpstr>Placebo effects produced by</vt:lpstr>
      <vt:lpstr>Expectations</vt:lpstr>
      <vt:lpstr>Analgesic Efficacy and Expectations</vt:lpstr>
      <vt:lpstr>Open-label Placebo</vt:lpstr>
      <vt:lpstr>Open-label Placebo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Non-Opioid Analgesic Medications</dc:title>
  <dc:creator>Rzasa Lynn, Rachael</dc:creator>
  <cp:lastModifiedBy>Rzasa Lynn, Rachael</cp:lastModifiedBy>
  <cp:revision>11</cp:revision>
  <dcterms:created xsi:type="dcterms:W3CDTF">2022-05-23T21:03:30Z</dcterms:created>
  <dcterms:modified xsi:type="dcterms:W3CDTF">2022-05-27T15:23:14Z</dcterms:modified>
</cp:coreProperties>
</file>