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8" r:id="rId3"/>
    <p:sldId id="264" r:id="rId4"/>
    <p:sldId id="271" r:id="rId5"/>
    <p:sldId id="268" r:id="rId6"/>
    <p:sldId id="272" r:id="rId7"/>
    <p:sldId id="273" r:id="rId8"/>
    <p:sldId id="274" r:id="rId9"/>
    <p:sldId id="275" r:id="rId10"/>
    <p:sldId id="276" r:id="rId11"/>
    <p:sldId id="27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635"/>
  </p:normalViewPr>
  <p:slideViewPr>
    <p:cSldViewPr snapToGrid="0">
      <p:cViewPr varScale="1">
        <p:scale>
          <a:sx n="110" d="100"/>
          <a:sy n="110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0756CB-C415-604D-84FA-3631D363BAF4}" type="doc">
      <dgm:prSet loTypeId="urn:microsoft.com/office/officeart/2016/7/layout/ChevronBlockProcess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110837D-3655-0348-952F-6E959A098466}">
      <dgm:prSet/>
      <dgm:spPr/>
      <dgm:t>
        <a:bodyPr/>
        <a:lstStyle/>
        <a:p>
          <a:r>
            <a:rPr lang="en-US"/>
            <a:t>Impaired control</a:t>
          </a:r>
        </a:p>
      </dgm:t>
    </dgm:pt>
    <dgm:pt modelId="{00462947-5825-CD4D-B8B8-08C0FD9C1EEE}" type="parTrans" cxnId="{AB6CF5F6-3E39-0442-BA15-41820F05A256}">
      <dgm:prSet/>
      <dgm:spPr/>
      <dgm:t>
        <a:bodyPr/>
        <a:lstStyle/>
        <a:p>
          <a:endParaRPr lang="en-US"/>
        </a:p>
      </dgm:t>
    </dgm:pt>
    <dgm:pt modelId="{174076FB-E932-244F-8FE3-4D845638D196}" type="sibTrans" cxnId="{AB6CF5F6-3E39-0442-BA15-41820F05A256}">
      <dgm:prSet/>
      <dgm:spPr/>
      <dgm:t>
        <a:bodyPr/>
        <a:lstStyle/>
        <a:p>
          <a:endParaRPr lang="en-US"/>
        </a:p>
      </dgm:t>
    </dgm:pt>
    <dgm:pt modelId="{12B8B436-0758-2D44-97DD-5C85B90FD653}">
      <dgm:prSet/>
      <dgm:spPr/>
      <dgm:t>
        <a:bodyPr/>
        <a:lstStyle/>
        <a:p>
          <a:r>
            <a:rPr lang="en-US"/>
            <a:t>Used in larger amounts or longer than intended</a:t>
          </a:r>
        </a:p>
      </dgm:t>
    </dgm:pt>
    <dgm:pt modelId="{E24D0A7E-EED8-7144-99E8-85B4D70C71D6}" type="parTrans" cxnId="{A7D7BAEC-87C5-F447-B3F8-D34056F927E8}">
      <dgm:prSet/>
      <dgm:spPr/>
      <dgm:t>
        <a:bodyPr/>
        <a:lstStyle/>
        <a:p>
          <a:endParaRPr lang="en-US"/>
        </a:p>
      </dgm:t>
    </dgm:pt>
    <dgm:pt modelId="{015026EC-8A41-CE47-8A0A-E3B3CED7B8FC}" type="sibTrans" cxnId="{A7D7BAEC-87C5-F447-B3F8-D34056F927E8}">
      <dgm:prSet/>
      <dgm:spPr/>
      <dgm:t>
        <a:bodyPr/>
        <a:lstStyle/>
        <a:p>
          <a:endParaRPr lang="en-US"/>
        </a:p>
      </dgm:t>
    </dgm:pt>
    <dgm:pt modelId="{27713C5B-DD02-9046-B553-8DE36333333E}">
      <dgm:prSet/>
      <dgm:spPr/>
      <dgm:t>
        <a:bodyPr/>
        <a:lstStyle/>
        <a:p>
          <a:r>
            <a:rPr lang="en-US" dirty="0"/>
            <a:t>Social impairment</a:t>
          </a:r>
        </a:p>
      </dgm:t>
    </dgm:pt>
    <dgm:pt modelId="{247365DB-DE46-514D-A5A5-B116E8F86CC6}" type="parTrans" cxnId="{E3EC33B7-E494-B046-9C5B-B336FCDC945C}">
      <dgm:prSet/>
      <dgm:spPr/>
      <dgm:t>
        <a:bodyPr/>
        <a:lstStyle/>
        <a:p>
          <a:endParaRPr lang="en-US"/>
        </a:p>
      </dgm:t>
    </dgm:pt>
    <dgm:pt modelId="{3174EFAA-770B-6443-A151-ACB06012BD23}" type="sibTrans" cxnId="{E3EC33B7-E494-B046-9C5B-B336FCDC945C}">
      <dgm:prSet/>
      <dgm:spPr/>
      <dgm:t>
        <a:bodyPr/>
        <a:lstStyle/>
        <a:p>
          <a:endParaRPr lang="en-US"/>
        </a:p>
      </dgm:t>
    </dgm:pt>
    <dgm:pt modelId="{5B7BCE55-5CB3-FC43-BDC2-A6E574E14FA3}">
      <dgm:prSet/>
      <dgm:spPr/>
      <dgm:t>
        <a:bodyPr/>
        <a:lstStyle/>
        <a:p>
          <a:r>
            <a:rPr lang="en-US" dirty="0"/>
            <a:t>Risky use</a:t>
          </a:r>
        </a:p>
      </dgm:t>
    </dgm:pt>
    <dgm:pt modelId="{7147F4ED-0641-E847-AE37-4CE2B727F1F0}" type="parTrans" cxnId="{8592E315-C932-8F4D-85BA-DE5EAD1835DD}">
      <dgm:prSet/>
      <dgm:spPr/>
      <dgm:t>
        <a:bodyPr/>
        <a:lstStyle/>
        <a:p>
          <a:endParaRPr lang="en-US"/>
        </a:p>
      </dgm:t>
    </dgm:pt>
    <dgm:pt modelId="{641E74DA-4891-DF45-A934-F86837576B66}" type="sibTrans" cxnId="{8592E315-C932-8F4D-85BA-DE5EAD1835DD}">
      <dgm:prSet/>
      <dgm:spPr/>
      <dgm:t>
        <a:bodyPr/>
        <a:lstStyle/>
        <a:p>
          <a:endParaRPr lang="en-US"/>
        </a:p>
      </dgm:t>
    </dgm:pt>
    <dgm:pt modelId="{05A9481B-5EA5-AC4A-BA3F-8F8948FD8411}">
      <dgm:prSet/>
      <dgm:spPr/>
      <dgm:t>
        <a:bodyPr/>
        <a:lstStyle/>
        <a:p>
          <a:r>
            <a:rPr lang="en-US" dirty="0"/>
            <a:t>Pharmacological properties</a:t>
          </a:r>
        </a:p>
      </dgm:t>
    </dgm:pt>
    <dgm:pt modelId="{F43D5126-EF3E-DD49-A102-E8910672B642}" type="parTrans" cxnId="{6D5DB931-75EC-DD47-B8A6-6F8458CD7D68}">
      <dgm:prSet/>
      <dgm:spPr/>
      <dgm:t>
        <a:bodyPr/>
        <a:lstStyle/>
        <a:p>
          <a:endParaRPr lang="en-US"/>
        </a:p>
      </dgm:t>
    </dgm:pt>
    <dgm:pt modelId="{DDF4810E-F281-E745-876C-3FE9DF0949D4}" type="sibTrans" cxnId="{6D5DB931-75EC-DD47-B8A6-6F8458CD7D68}">
      <dgm:prSet/>
      <dgm:spPr/>
      <dgm:t>
        <a:bodyPr/>
        <a:lstStyle/>
        <a:p>
          <a:endParaRPr lang="en-US"/>
        </a:p>
      </dgm:t>
    </dgm:pt>
    <dgm:pt modelId="{28CF81A9-2D97-6A4B-B6EB-D3A162DF6BDA}">
      <dgm:prSet/>
      <dgm:spPr/>
      <dgm:t>
        <a:bodyPr/>
        <a:lstStyle/>
        <a:p>
          <a:r>
            <a:rPr lang="en-US"/>
            <a:t>Unsuccessful efforts to cut back</a:t>
          </a:r>
        </a:p>
      </dgm:t>
    </dgm:pt>
    <dgm:pt modelId="{5A65ACB1-08F3-C547-9F46-ECB9826D53C0}" type="parTrans" cxnId="{A8103F62-C5DB-3641-A938-B9188F9F7BF8}">
      <dgm:prSet/>
      <dgm:spPr/>
      <dgm:t>
        <a:bodyPr/>
        <a:lstStyle/>
        <a:p>
          <a:endParaRPr lang="en-US"/>
        </a:p>
      </dgm:t>
    </dgm:pt>
    <dgm:pt modelId="{C717D60C-5392-F742-B42C-81F1E0C8B540}" type="sibTrans" cxnId="{A8103F62-C5DB-3641-A938-B9188F9F7BF8}">
      <dgm:prSet/>
      <dgm:spPr/>
      <dgm:t>
        <a:bodyPr/>
        <a:lstStyle/>
        <a:p>
          <a:endParaRPr lang="en-US"/>
        </a:p>
      </dgm:t>
    </dgm:pt>
    <dgm:pt modelId="{27BD3468-8758-3E44-942C-7AE6CCED3A5D}">
      <dgm:prSet/>
      <dgm:spPr/>
      <dgm:t>
        <a:bodyPr/>
        <a:lstStyle/>
        <a:p>
          <a:r>
            <a:rPr lang="en-US"/>
            <a:t>Excessive amount of time obtaining or using</a:t>
          </a:r>
        </a:p>
      </dgm:t>
    </dgm:pt>
    <dgm:pt modelId="{28A5EC60-8E9E-8044-B4D1-65BEBB07FBC0}" type="parTrans" cxnId="{07A778CE-CFDC-7147-A5B0-C48C8CAC8B6B}">
      <dgm:prSet/>
      <dgm:spPr/>
      <dgm:t>
        <a:bodyPr/>
        <a:lstStyle/>
        <a:p>
          <a:endParaRPr lang="en-US"/>
        </a:p>
      </dgm:t>
    </dgm:pt>
    <dgm:pt modelId="{EC81376C-A1CE-4E4F-8867-409C3905B68C}" type="sibTrans" cxnId="{07A778CE-CFDC-7147-A5B0-C48C8CAC8B6B}">
      <dgm:prSet/>
      <dgm:spPr/>
      <dgm:t>
        <a:bodyPr/>
        <a:lstStyle/>
        <a:p>
          <a:endParaRPr lang="en-US"/>
        </a:p>
      </dgm:t>
    </dgm:pt>
    <dgm:pt modelId="{9F2ED5BB-A90F-6344-A0FF-275EB8F24F71}">
      <dgm:prSet/>
      <dgm:spPr/>
      <dgm:t>
        <a:bodyPr/>
        <a:lstStyle/>
        <a:p>
          <a:r>
            <a:rPr lang="en-US"/>
            <a:t>Craving</a:t>
          </a:r>
        </a:p>
      </dgm:t>
    </dgm:pt>
    <dgm:pt modelId="{8C8AC39E-03F4-1848-8A7F-7ADB2D8F6DA4}" type="parTrans" cxnId="{13FC904A-6D1C-9849-B120-795B6E43C7E1}">
      <dgm:prSet/>
      <dgm:spPr/>
      <dgm:t>
        <a:bodyPr/>
        <a:lstStyle/>
        <a:p>
          <a:endParaRPr lang="en-US"/>
        </a:p>
      </dgm:t>
    </dgm:pt>
    <dgm:pt modelId="{EA23A14D-DE08-084E-840F-ACBD0680C3E0}" type="sibTrans" cxnId="{13FC904A-6D1C-9849-B120-795B6E43C7E1}">
      <dgm:prSet/>
      <dgm:spPr/>
      <dgm:t>
        <a:bodyPr/>
        <a:lstStyle/>
        <a:p>
          <a:endParaRPr lang="en-US"/>
        </a:p>
      </dgm:t>
    </dgm:pt>
    <dgm:pt modelId="{D0DB5B76-01F9-D740-9641-0E2C8A47F263}">
      <dgm:prSet/>
      <dgm:spPr/>
      <dgm:t>
        <a:bodyPr/>
        <a:lstStyle/>
        <a:p>
          <a:r>
            <a:rPr lang="en-US"/>
            <a:t>Failure to fulfill work/school/home obligation</a:t>
          </a:r>
        </a:p>
      </dgm:t>
    </dgm:pt>
    <dgm:pt modelId="{D43E7B0F-3763-7641-AE09-6E3DC872EA88}" type="parTrans" cxnId="{232ECC69-655C-D545-9F55-89F888793D3A}">
      <dgm:prSet/>
      <dgm:spPr/>
      <dgm:t>
        <a:bodyPr/>
        <a:lstStyle/>
        <a:p>
          <a:endParaRPr lang="en-US"/>
        </a:p>
      </dgm:t>
    </dgm:pt>
    <dgm:pt modelId="{3F3ABCB8-DD6A-8041-B0F6-CDC7DFD76F13}" type="sibTrans" cxnId="{232ECC69-655C-D545-9F55-89F888793D3A}">
      <dgm:prSet/>
      <dgm:spPr/>
      <dgm:t>
        <a:bodyPr/>
        <a:lstStyle/>
        <a:p>
          <a:endParaRPr lang="en-US"/>
        </a:p>
      </dgm:t>
    </dgm:pt>
    <dgm:pt modelId="{4C9CF2C8-B3AC-A24A-9C99-5601B9C71C70}">
      <dgm:prSet/>
      <dgm:spPr/>
      <dgm:t>
        <a:bodyPr/>
        <a:lstStyle/>
        <a:p>
          <a:r>
            <a:rPr lang="en-US"/>
            <a:t>Persistent social or interpersonal problems</a:t>
          </a:r>
        </a:p>
      </dgm:t>
    </dgm:pt>
    <dgm:pt modelId="{6B72A0A6-F1CE-EF4E-A81E-CDA6DDF9C284}" type="parTrans" cxnId="{111FFD63-6041-8A41-8CCE-3C85497A13D1}">
      <dgm:prSet/>
      <dgm:spPr/>
      <dgm:t>
        <a:bodyPr/>
        <a:lstStyle/>
        <a:p>
          <a:endParaRPr lang="en-US"/>
        </a:p>
      </dgm:t>
    </dgm:pt>
    <dgm:pt modelId="{DC4C2B7E-E5D3-CB42-9078-BA633B31EFB6}" type="sibTrans" cxnId="{111FFD63-6041-8A41-8CCE-3C85497A13D1}">
      <dgm:prSet/>
      <dgm:spPr/>
      <dgm:t>
        <a:bodyPr/>
        <a:lstStyle/>
        <a:p>
          <a:endParaRPr lang="en-US"/>
        </a:p>
      </dgm:t>
    </dgm:pt>
    <dgm:pt modelId="{7DB48CE7-4568-8D4D-8485-2C92BBE6A0F9}">
      <dgm:prSet/>
      <dgm:spPr/>
      <dgm:t>
        <a:bodyPr/>
        <a:lstStyle/>
        <a:p>
          <a:endParaRPr lang="en-US"/>
        </a:p>
      </dgm:t>
    </dgm:pt>
    <dgm:pt modelId="{A6280B7E-965A-9E4A-AF02-930F0D011FEC}" type="parTrans" cxnId="{0F2F440C-CF42-2D4C-810E-2C41A5F1988F}">
      <dgm:prSet/>
      <dgm:spPr/>
      <dgm:t>
        <a:bodyPr/>
        <a:lstStyle/>
        <a:p>
          <a:endParaRPr lang="en-US"/>
        </a:p>
      </dgm:t>
    </dgm:pt>
    <dgm:pt modelId="{23AB55FE-44CB-A347-BFC8-2EB49B67CD2F}" type="sibTrans" cxnId="{0F2F440C-CF42-2D4C-810E-2C41A5F1988F}">
      <dgm:prSet/>
      <dgm:spPr/>
      <dgm:t>
        <a:bodyPr/>
        <a:lstStyle/>
        <a:p>
          <a:endParaRPr lang="en-US"/>
        </a:p>
      </dgm:t>
    </dgm:pt>
    <dgm:pt modelId="{8089CD22-4C52-B84D-930C-9CB7E98744FE}">
      <dgm:prSet/>
      <dgm:spPr/>
      <dgm:t>
        <a:bodyPr/>
        <a:lstStyle/>
        <a:p>
          <a:r>
            <a:rPr lang="en-US"/>
            <a:t>Reduced or given up social, occupation or recreational activities</a:t>
          </a:r>
        </a:p>
      </dgm:t>
    </dgm:pt>
    <dgm:pt modelId="{0EBB70C0-2527-884E-9224-A36DBCEE970E}" type="parTrans" cxnId="{2CA1F06D-11B8-F242-8CCD-760550FEB95C}">
      <dgm:prSet/>
      <dgm:spPr/>
      <dgm:t>
        <a:bodyPr/>
        <a:lstStyle/>
        <a:p>
          <a:endParaRPr lang="en-US"/>
        </a:p>
      </dgm:t>
    </dgm:pt>
    <dgm:pt modelId="{1ADCFA74-0CF7-3A42-AF7C-9840B3716960}" type="sibTrans" cxnId="{2CA1F06D-11B8-F242-8CCD-760550FEB95C}">
      <dgm:prSet/>
      <dgm:spPr/>
      <dgm:t>
        <a:bodyPr/>
        <a:lstStyle/>
        <a:p>
          <a:endParaRPr lang="en-US"/>
        </a:p>
      </dgm:t>
    </dgm:pt>
    <dgm:pt modelId="{F9A8A9BA-0C4D-4541-BAEC-52FDAFE764D5}">
      <dgm:prSet/>
      <dgm:spPr/>
      <dgm:t>
        <a:bodyPr/>
        <a:lstStyle/>
        <a:p>
          <a:r>
            <a:rPr lang="en-US"/>
            <a:t>Using in physical hazardous situations</a:t>
          </a:r>
        </a:p>
      </dgm:t>
    </dgm:pt>
    <dgm:pt modelId="{D703759B-D1E8-414F-830D-D7EB7FD0CABF}" type="parTrans" cxnId="{62A53C08-1F0E-DB4C-AB0B-6D70C8F4DBBD}">
      <dgm:prSet/>
      <dgm:spPr/>
      <dgm:t>
        <a:bodyPr/>
        <a:lstStyle/>
        <a:p>
          <a:endParaRPr lang="en-US"/>
        </a:p>
      </dgm:t>
    </dgm:pt>
    <dgm:pt modelId="{D2FE6137-5774-B541-B03E-4BB47CD9631A}" type="sibTrans" cxnId="{62A53C08-1F0E-DB4C-AB0B-6D70C8F4DBBD}">
      <dgm:prSet/>
      <dgm:spPr/>
      <dgm:t>
        <a:bodyPr/>
        <a:lstStyle/>
        <a:p>
          <a:endParaRPr lang="en-US"/>
        </a:p>
      </dgm:t>
    </dgm:pt>
    <dgm:pt modelId="{F08EDFFF-A762-F548-B104-91D27937CD01}">
      <dgm:prSet/>
      <dgm:spPr/>
      <dgm:t>
        <a:bodyPr/>
        <a:lstStyle/>
        <a:p>
          <a:r>
            <a:rPr lang="en-US"/>
            <a:t>Persistent use despite physical or psychological problems</a:t>
          </a:r>
        </a:p>
      </dgm:t>
    </dgm:pt>
    <dgm:pt modelId="{3D65E24A-E38F-8F41-A533-2832A3B79DAC}" type="parTrans" cxnId="{1F96DF1C-85B1-134E-AAB8-3A4603D98722}">
      <dgm:prSet/>
      <dgm:spPr/>
      <dgm:t>
        <a:bodyPr/>
        <a:lstStyle/>
        <a:p>
          <a:endParaRPr lang="en-US"/>
        </a:p>
      </dgm:t>
    </dgm:pt>
    <dgm:pt modelId="{B12F4909-777E-894C-A4F5-20EB41F6378D}" type="sibTrans" cxnId="{1F96DF1C-85B1-134E-AAB8-3A4603D98722}">
      <dgm:prSet/>
      <dgm:spPr/>
      <dgm:t>
        <a:bodyPr/>
        <a:lstStyle/>
        <a:p>
          <a:endParaRPr lang="en-US"/>
        </a:p>
      </dgm:t>
    </dgm:pt>
    <dgm:pt modelId="{CFD6C86A-6664-A04F-AF07-B3394CE37330}">
      <dgm:prSet/>
      <dgm:spPr/>
      <dgm:t>
        <a:bodyPr/>
        <a:lstStyle/>
        <a:p>
          <a:r>
            <a:rPr lang="en-US" dirty="0"/>
            <a:t>Tolerance</a:t>
          </a:r>
        </a:p>
      </dgm:t>
    </dgm:pt>
    <dgm:pt modelId="{CA18D4E8-B934-A24B-ABBF-23FD861497B0}" type="parTrans" cxnId="{3FC707D0-DD93-654F-976F-676DEB700FF0}">
      <dgm:prSet/>
      <dgm:spPr/>
      <dgm:t>
        <a:bodyPr/>
        <a:lstStyle/>
        <a:p>
          <a:endParaRPr lang="en-US"/>
        </a:p>
      </dgm:t>
    </dgm:pt>
    <dgm:pt modelId="{0880D44C-51AF-E345-B182-0D27EE6E0A1C}" type="sibTrans" cxnId="{3FC707D0-DD93-654F-976F-676DEB700FF0}">
      <dgm:prSet/>
      <dgm:spPr/>
      <dgm:t>
        <a:bodyPr/>
        <a:lstStyle/>
        <a:p>
          <a:endParaRPr lang="en-US"/>
        </a:p>
      </dgm:t>
    </dgm:pt>
    <dgm:pt modelId="{3AAB9597-36D1-374D-A17E-77B6783F47F9}">
      <dgm:prSet/>
      <dgm:spPr/>
      <dgm:t>
        <a:bodyPr/>
        <a:lstStyle/>
        <a:p>
          <a:r>
            <a:rPr lang="en-US" dirty="0"/>
            <a:t>Withdrawal</a:t>
          </a:r>
        </a:p>
      </dgm:t>
    </dgm:pt>
    <dgm:pt modelId="{AA9D0461-CE1D-6A40-A545-8BE35F1E80CE}" type="parTrans" cxnId="{687D293C-6C32-B942-ABC9-F6A6B82B308F}">
      <dgm:prSet/>
      <dgm:spPr/>
      <dgm:t>
        <a:bodyPr/>
        <a:lstStyle/>
        <a:p>
          <a:endParaRPr lang="en-US"/>
        </a:p>
      </dgm:t>
    </dgm:pt>
    <dgm:pt modelId="{11E1D977-3C6B-F842-8E4F-147431635C4E}" type="sibTrans" cxnId="{687D293C-6C32-B942-ABC9-F6A6B82B308F}">
      <dgm:prSet/>
      <dgm:spPr/>
      <dgm:t>
        <a:bodyPr/>
        <a:lstStyle/>
        <a:p>
          <a:endParaRPr lang="en-US"/>
        </a:p>
      </dgm:t>
    </dgm:pt>
    <dgm:pt modelId="{11CBC3D3-A3FB-A241-AABD-0078D2EAE391}" type="pres">
      <dgm:prSet presAssocID="{510756CB-C415-604D-84FA-3631D363BAF4}" presName="Name0" presStyleCnt="0">
        <dgm:presLayoutVars>
          <dgm:dir/>
          <dgm:animLvl val="lvl"/>
          <dgm:resizeHandles val="exact"/>
        </dgm:presLayoutVars>
      </dgm:prSet>
      <dgm:spPr/>
    </dgm:pt>
    <dgm:pt modelId="{D16F6C62-83D2-6F4A-A693-2E1249C93C65}" type="pres">
      <dgm:prSet presAssocID="{3110837D-3655-0348-952F-6E959A098466}" presName="composite" presStyleCnt="0"/>
      <dgm:spPr/>
    </dgm:pt>
    <dgm:pt modelId="{08223E96-7FAF-2847-ADF6-7A0E8FE804C4}" type="pres">
      <dgm:prSet presAssocID="{3110837D-3655-0348-952F-6E959A098466}" presName="parTx" presStyleLbl="alignNode1" presStyleIdx="0" presStyleCnt="4">
        <dgm:presLayoutVars>
          <dgm:chMax val="0"/>
          <dgm:chPref val="0"/>
        </dgm:presLayoutVars>
      </dgm:prSet>
      <dgm:spPr/>
    </dgm:pt>
    <dgm:pt modelId="{BA86659B-6F99-8B44-BC54-078FFAB577EB}" type="pres">
      <dgm:prSet presAssocID="{3110837D-3655-0348-952F-6E959A098466}" presName="desTx" presStyleLbl="alignAccFollowNode1" presStyleIdx="0" presStyleCnt="4">
        <dgm:presLayoutVars/>
      </dgm:prSet>
      <dgm:spPr/>
    </dgm:pt>
    <dgm:pt modelId="{4ADEF414-B647-8C4D-9517-A6A6991B8CCB}" type="pres">
      <dgm:prSet presAssocID="{174076FB-E932-244F-8FE3-4D845638D196}" presName="space" presStyleCnt="0"/>
      <dgm:spPr/>
    </dgm:pt>
    <dgm:pt modelId="{F8EE36EB-1307-5A45-8817-A04FE70ED6AB}" type="pres">
      <dgm:prSet presAssocID="{27713C5B-DD02-9046-B553-8DE36333333E}" presName="composite" presStyleCnt="0"/>
      <dgm:spPr/>
    </dgm:pt>
    <dgm:pt modelId="{BCAA102C-8408-5746-9AEC-84C452B5CB14}" type="pres">
      <dgm:prSet presAssocID="{27713C5B-DD02-9046-B553-8DE36333333E}" presName="parTx" presStyleLbl="alignNode1" presStyleIdx="1" presStyleCnt="4">
        <dgm:presLayoutVars>
          <dgm:chMax val="0"/>
          <dgm:chPref val="0"/>
        </dgm:presLayoutVars>
      </dgm:prSet>
      <dgm:spPr/>
    </dgm:pt>
    <dgm:pt modelId="{16EB4130-A1B1-FA45-85A7-CD08FA89588A}" type="pres">
      <dgm:prSet presAssocID="{27713C5B-DD02-9046-B553-8DE36333333E}" presName="desTx" presStyleLbl="alignAccFollowNode1" presStyleIdx="1" presStyleCnt="4">
        <dgm:presLayoutVars/>
      </dgm:prSet>
      <dgm:spPr/>
    </dgm:pt>
    <dgm:pt modelId="{74BF41D3-F046-C248-926C-DB1D02A652F4}" type="pres">
      <dgm:prSet presAssocID="{3174EFAA-770B-6443-A151-ACB06012BD23}" presName="space" presStyleCnt="0"/>
      <dgm:spPr/>
    </dgm:pt>
    <dgm:pt modelId="{4AA58375-29D6-1B4D-9C7C-C5CB8B058205}" type="pres">
      <dgm:prSet presAssocID="{5B7BCE55-5CB3-FC43-BDC2-A6E574E14FA3}" presName="composite" presStyleCnt="0"/>
      <dgm:spPr/>
    </dgm:pt>
    <dgm:pt modelId="{488D3364-DD32-AD49-A38D-AD1B6D337A34}" type="pres">
      <dgm:prSet presAssocID="{5B7BCE55-5CB3-FC43-BDC2-A6E574E14FA3}" presName="parTx" presStyleLbl="alignNode1" presStyleIdx="2" presStyleCnt="4">
        <dgm:presLayoutVars>
          <dgm:chMax val="0"/>
          <dgm:chPref val="0"/>
        </dgm:presLayoutVars>
      </dgm:prSet>
      <dgm:spPr/>
    </dgm:pt>
    <dgm:pt modelId="{2F98D52D-13D1-D148-9F25-C37AE49009AA}" type="pres">
      <dgm:prSet presAssocID="{5B7BCE55-5CB3-FC43-BDC2-A6E574E14FA3}" presName="desTx" presStyleLbl="alignAccFollowNode1" presStyleIdx="2" presStyleCnt="4">
        <dgm:presLayoutVars/>
      </dgm:prSet>
      <dgm:spPr/>
    </dgm:pt>
    <dgm:pt modelId="{F0C4D4CF-A18F-FC4B-A267-40B0CBCA0C13}" type="pres">
      <dgm:prSet presAssocID="{641E74DA-4891-DF45-A934-F86837576B66}" presName="space" presStyleCnt="0"/>
      <dgm:spPr/>
    </dgm:pt>
    <dgm:pt modelId="{83A1E752-0732-9340-A2CA-2599A41408E9}" type="pres">
      <dgm:prSet presAssocID="{05A9481B-5EA5-AC4A-BA3F-8F8948FD8411}" presName="composite" presStyleCnt="0"/>
      <dgm:spPr/>
    </dgm:pt>
    <dgm:pt modelId="{2EBF1CC0-10CB-E640-ACFF-499DD68AEADB}" type="pres">
      <dgm:prSet presAssocID="{05A9481B-5EA5-AC4A-BA3F-8F8948FD8411}" presName="parTx" presStyleLbl="alignNode1" presStyleIdx="3" presStyleCnt="4">
        <dgm:presLayoutVars>
          <dgm:chMax val="0"/>
          <dgm:chPref val="0"/>
        </dgm:presLayoutVars>
      </dgm:prSet>
      <dgm:spPr/>
    </dgm:pt>
    <dgm:pt modelId="{EA0D500D-8D6F-DB4F-9C55-26E7809F2CCA}" type="pres">
      <dgm:prSet presAssocID="{05A9481B-5EA5-AC4A-BA3F-8F8948FD8411}" presName="desTx" presStyleLbl="alignAccFollowNode1" presStyleIdx="3" presStyleCnt="4">
        <dgm:presLayoutVars/>
      </dgm:prSet>
      <dgm:spPr/>
    </dgm:pt>
  </dgm:ptLst>
  <dgm:cxnLst>
    <dgm:cxn modelId="{62A53C08-1F0E-DB4C-AB0B-6D70C8F4DBBD}" srcId="{5B7BCE55-5CB3-FC43-BDC2-A6E574E14FA3}" destId="{F9A8A9BA-0C4D-4541-BAEC-52FDAFE764D5}" srcOrd="0" destOrd="0" parTransId="{D703759B-D1E8-414F-830D-D7EB7FD0CABF}" sibTransId="{D2FE6137-5774-B541-B03E-4BB47CD9631A}"/>
    <dgm:cxn modelId="{0F2F440C-CF42-2D4C-810E-2C41A5F1988F}" srcId="{27713C5B-DD02-9046-B553-8DE36333333E}" destId="{7DB48CE7-4568-8D4D-8485-2C92BBE6A0F9}" srcOrd="3" destOrd="0" parTransId="{A6280B7E-965A-9E4A-AF02-930F0D011FEC}" sibTransId="{23AB55FE-44CB-A347-BFC8-2EB49B67CD2F}"/>
    <dgm:cxn modelId="{F16FDA13-5092-334A-8A54-202F809BEE8D}" type="presOf" srcId="{F08EDFFF-A762-F548-B104-91D27937CD01}" destId="{2F98D52D-13D1-D148-9F25-C37AE49009AA}" srcOrd="0" destOrd="1" presId="urn:microsoft.com/office/officeart/2016/7/layout/ChevronBlockProcess"/>
    <dgm:cxn modelId="{8592E315-C932-8F4D-85BA-DE5EAD1835DD}" srcId="{510756CB-C415-604D-84FA-3631D363BAF4}" destId="{5B7BCE55-5CB3-FC43-BDC2-A6E574E14FA3}" srcOrd="2" destOrd="0" parTransId="{7147F4ED-0641-E847-AE37-4CE2B727F1F0}" sibTransId="{641E74DA-4891-DF45-A934-F86837576B66}"/>
    <dgm:cxn modelId="{1F96DF1C-85B1-134E-AAB8-3A4603D98722}" srcId="{5B7BCE55-5CB3-FC43-BDC2-A6E574E14FA3}" destId="{F08EDFFF-A762-F548-B104-91D27937CD01}" srcOrd="1" destOrd="0" parTransId="{3D65E24A-E38F-8F41-A533-2832A3B79DAC}" sibTransId="{B12F4909-777E-894C-A4F5-20EB41F6378D}"/>
    <dgm:cxn modelId="{D82EB91D-D508-6A47-A5F2-D0000EA5393E}" type="presOf" srcId="{12B8B436-0758-2D44-97DD-5C85B90FD653}" destId="{BA86659B-6F99-8B44-BC54-078FFAB577EB}" srcOrd="0" destOrd="0" presId="urn:microsoft.com/office/officeart/2016/7/layout/ChevronBlockProcess"/>
    <dgm:cxn modelId="{02386127-02E1-D143-871B-6D796FBFDE02}" type="presOf" srcId="{27713C5B-DD02-9046-B553-8DE36333333E}" destId="{BCAA102C-8408-5746-9AEC-84C452B5CB14}" srcOrd="0" destOrd="0" presId="urn:microsoft.com/office/officeart/2016/7/layout/ChevronBlockProcess"/>
    <dgm:cxn modelId="{6D5DB931-75EC-DD47-B8A6-6F8458CD7D68}" srcId="{510756CB-C415-604D-84FA-3631D363BAF4}" destId="{05A9481B-5EA5-AC4A-BA3F-8F8948FD8411}" srcOrd="3" destOrd="0" parTransId="{F43D5126-EF3E-DD49-A102-E8910672B642}" sibTransId="{DDF4810E-F281-E745-876C-3FE9DF0949D4}"/>
    <dgm:cxn modelId="{AA275136-B0BE-6746-9B99-B8E52F49E1CA}" type="presOf" srcId="{5B7BCE55-5CB3-FC43-BDC2-A6E574E14FA3}" destId="{488D3364-DD32-AD49-A38D-AD1B6D337A34}" srcOrd="0" destOrd="0" presId="urn:microsoft.com/office/officeart/2016/7/layout/ChevronBlockProcess"/>
    <dgm:cxn modelId="{687D293C-6C32-B942-ABC9-F6A6B82B308F}" srcId="{05A9481B-5EA5-AC4A-BA3F-8F8948FD8411}" destId="{3AAB9597-36D1-374D-A17E-77B6783F47F9}" srcOrd="1" destOrd="0" parTransId="{AA9D0461-CE1D-6A40-A545-8BE35F1E80CE}" sibTransId="{11E1D977-3C6B-F842-8E4F-147431635C4E}"/>
    <dgm:cxn modelId="{13FC904A-6D1C-9849-B120-795B6E43C7E1}" srcId="{3110837D-3655-0348-952F-6E959A098466}" destId="{9F2ED5BB-A90F-6344-A0FF-275EB8F24F71}" srcOrd="3" destOrd="0" parTransId="{8C8AC39E-03F4-1848-8A7F-7ADB2D8F6DA4}" sibTransId="{EA23A14D-DE08-084E-840F-ACBD0680C3E0}"/>
    <dgm:cxn modelId="{164DD261-CA38-FB4E-98E8-8CBC5B51B52D}" type="presOf" srcId="{9F2ED5BB-A90F-6344-A0FF-275EB8F24F71}" destId="{BA86659B-6F99-8B44-BC54-078FFAB577EB}" srcOrd="0" destOrd="3" presId="urn:microsoft.com/office/officeart/2016/7/layout/ChevronBlockProcess"/>
    <dgm:cxn modelId="{A8103F62-C5DB-3641-A938-B9188F9F7BF8}" srcId="{3110837D-3655-0348-952F-6E959A098466}" destId="{28CF81A9-2D97-6A4B-B6EB-D3A162DF6BDA}" srcOrd="1" destOrd="0" parTransId="{5A65ACB1-08F3-C547-9F46-ECB9826D53C0}" sibTransId="{C717D60C-5392-F742-B42C-81F1E0C8B540}"/>
    <dgm:cxn modelId="{111FFD63-6041-8A41-8CCE-3C85497A13D1}" srcId="{27713C5B-DD02-9046-B553-8DE36333333E}" destId="{4C9CF2C8-B3AC-A24A-9C99-5601B9C71C70}" srcOrd="1" destOrd="0" parTransId="{6B72A0A6-F1CE-EF4E-A81E-CDA6DDF9C284}" sibTransId="{DC4C2B7E-E5D3-CB42-9078-BA633B31EFB6}"/>
    <dgm:cxn modelId="{232ECC69-655C-D545-9F55-89F888793D3A}" srcId="{27713C5B-DD02-9046-B553-8DE36333333E}" destId="{D0DB5B76-01F9-D740-9641-0E2C8A47F263}" srcOrd="0" destOrd="0" parTransId="{D43E7B0F-3763-7641-AE09-6E3DC872EA88}" sibTransId="{3F3ABCB8-DD6A-8041-B0F6-CDC7DFD76F13}"/>
    <dgm:cxn modelId="{2CA1F06D-11B8-F242-8CCD-760550FEB95C}" srcId="{27713C5B-DD02-9046-B553-8DE36333333E}" destId="{8089CD22-4C52-B84D-930C-9CB7E98744FE}" srcOrd="2" destOrd="0" parTransId="{0EBB70C0-2527-884E-9224-A36DBCEE970E}" sibTransId="{1ADCFA74-0CF7-3A42-AF7C-9840B3716960}"/>
    <dgm:cxn modelId="{A0B2D475-9E56-1D42-867C-0DC25796CC34}" type="presOf" srcId="{4C9CF2C8-B3AC-A24A-9C99-5601B9C71C70}" destId="{16EB4130-A1B1-FA45-85A7-CD08FA89588A}" srcOrd="0" destOrd="1" presId="urn:microsoft.com/office/officeart/2016/7/layout/ChevronBlockProcess"/>
    <dgm:cxn modelId="{0EA8697E-118C-1F42-B7A3-42A7F166853F}" type="presOf" srcId="{28CF81A9-2D97-6A4B-B6EB-D3A162DF6BDA}" destId="{BA86659B-6F99-8B44-BC54-078FFAB577EB}" srcOrd="0" destOrd="1" presId="urn:microsoft.com/office/officeart/2016/7/layout/ChevronBlockProcess"/>
    <dgm:cxn modelId="{359A5388-65B8-5249-B9F3-460FA3CEF530}" type="presOf" srcId="{05A9481B-5EA5-AC4A-BA3F-8F8948FD8411}" destId="{2EBF1CC0-10CB-E640-ACFF-499DD68AEADB}" srcOrd="0" destOrd="0" presId="urn:microsoft.com/office/officeart/2016/7/layout/ChevronBlockProcess"/>
    <dgm:cxn modelId="{79866A8F-AEAD-B748-B086-69EE67CC24DA}" type="presOf" srcId="{F9A8A9BA-0C4D-4541-BAEC-52FDAFE764D5}" destId="{2F98D52D-13D1-D148-9F25-C37AE49009AA}" srcOrd="0" destOrd="0" presId="urn:microsoft.com/office/officeart/2016/7/layout/ChevronBlockProcess"/>
    <dgm:cxn modelId="{DDA4B0A2-DBDA-5745-8905-40AE6142DC60}" type="presOf" srcId="{CFD6C86A-6664-A04F-AF07-B3394CE37330}" destId="{EA0D500D-8D6F-DB4F-9C55-26E7809F2CCA}" srcOrd="0" destOrd="0" presId="urn:microsoft.com/office/officeart/2016/7/layout/ChevronBlockProcess"/>
    <dgm:cxn modelId="{B0794FB6-1E96-EF4E-BAB7-6CF931385D0F}" type="presOf" srcId="{8089CD22-4C52-B84D-930C-9CB7E98744FE}" destId="{16EB4130-A1B1-FA45-85A7-CD08FA89588A}" srcOrd="0" destOrd="2" presId="urn:microsoft.com/office/officeart/2016/7/layout/ChevronBlockProcess"/>
    <dgm:cxn modelId="{E3EC33B7-E494-B046-9C5B-B336FCDC945C}" srcId="{510756CB-C415-604D-84FA-3631D363BAF4}" destId="{27713C5B-DD02-9046-B553-8DE36333333E}" srcOrd="1" destOrd="0" parTransId="{247365DB-DE46-514D-A5A5-B116E8F86CC6}" sibTransId="{3174EFAA-770B-6443-A151-ACB06012BD23}"/>
    <dgm:cxn modelId="{3D6893C2-11B9-A645-8228-F1D60F5DC222}" type="presOf" srcId="{3110837D-3655-0348-952F-6E959A098466}" destId="{08223E96-7FAF-2847-ADF6-7A0E8FE804C4}" srcOrd="0" destOrd="0" presId="urn:microsoft.com/office/officeart/2016/7/layout/ChevronBlockProcess"/>
    <dgm:cxn modelId="{A43F0BC7-5CAD-3948-9684-F0083E2FD457}" type="presOf" srcId="{510756CB-C415-604D-84FA-3631D363BAF4}" destId="{11CBC3D3-A3FB-A241-AABD-0078D2EAE391}" srcOrd="0" destOrd="0" presId="urn:microsoft.com/office/officeart/2016/7/layout/ChevronBlockProcess"/>
    <dgm:cxn modelId="{07A778CE-CFDC-7147-A5B0-C48C8CAC8B6B}" srcId="{3110837D-3655-0348-952F-6E959A098466}" destId="{27BD3468-8758-3E44-942C-7AE6CCED3A5D}" srcOrd="2" destOrd="0" parTransId="{28A5EC60-8E9E-8044-B4D1-65BEBB07FBC0}" sibTransId="{EC81376C-A1CE-4E4F-8867-409C3905B68C}"/>
    <dgm:cxn modelId="{3FC707D0-DD93-654F-976F-676DEB700FF0}" srcId="{05A9481B-5EA5-AC4A-BA3F-8F8948FD8411}" destId="{CFD6C86A-6664-A04F-AF07-B3394CE37330}" srcOrd="0" destOrd="0" parTransId="{CA18D4E8-B934-A24B-ABBF-23FD861497B0}" sibTransId="{0880D44C-51AF-E345-B182-0D27EE6E0A1C}"/>
    <dgm:cxn modelId="{A7D7BAEC-87C5-F447-B3F8-D34056F927E8}" srcId="{3110837D-3655-0348-952F-6E959A098466}" destId="{12B8B436-0758-2D44-97DD-5C85B90FD653}" srcOrd="0" destOrd="0" parTransId="{E24D0A7E-EED8-7144-99E8-85B4D70C71D6}" sibTransId="{015026EC-8A41-CE47-8A0A-E3B3CED7B8FC}"/>
    <dgm:cxn modelId="{226315F0-DBC2-BE43-9417-3397FF2CF9B5}" type="presOf" srcId="{7DB48CE7-4568-8D4D-8485-2C92BBE6A0F9}" destId="{16EB4130-A1B1-FA45-85A7-CD08FA89588A}" srcOrd="0" destOrd="3" presId="urn:microsoft.com/office/officeart/2016/7/layout/ChevronBlockProcess"/>
    <dgm:cxn modelId="{AB6CF5F6-3E39-0442-BA15-41820F05A256}" srcId="{510756CB-C415-604D-84FA-3631D363BAF4}" destId="{3110837D-3655-0348-952F-6E959A098466}" srcOrd="0" destOrd="0" parTransId="{00462947-5825-CD4D-B8B8-08C0FD9C1EEE}" sibTransId="{174076FB-E932-244F-8FE3-4D845638D196}"/>
    <dgm:cxn modelId="{7025D9F8-0AC6-4342-AE01-91DAD6EE22A7}" type="presOf" srcId="{D0DB5B76-01F9-D740-9641-0E2C8A47F263}" destId="{16EB4130-A1B1-FA45-85A7-CD08FA89588A}" srcOrd="0" destOrd="0" presId="urn:microsoft.com/office/officeart/2016/7/layout/ChevronBlockProcess"/>
    <dgm:cxn modelId="{C996D3FE-9B52-8E4D-A45B-9D541A663E95}" type="presOf" srcId="{27BD3468-8758-3E44-942C-7AE6CCED3A5D}" destId="{BA86659B-6F99-8B44-BC54-078FFAB577EB}" srcOrd="0" destOrd="2" presId="urn:microsoft.com/office/officeart/2016/7/layout/ChevronBlockProcess"/>
    <dgm:cxn modelId="{1467C9FF-68DA-7E43-8A44-6D4766765CC9}" type="presOf" srcId="{3AAB9597-36D1-374D-A17E-77B6783F47F9}" destId="{EA0D500D-8D6F-DB4F-9C55-26E7809F2CCA}" srcOrd="0" destOrd="1" presId="urn:microsoft.com/office/officeart/2016/7/layout/ChevronBlockProcess"/>
    <dgm:cxn modelId="{D454380F-7E2F-2A47-BD29-451277DE0080}" type="presParOf" srcId="{11CBC3D3-A3FB-A241-AABD-0078D2EAE391}" destId="{D16F6C62-83D2-6F4A-A693-2E1249C93C65}" srcOrd="0" destOrd="0" presId="urn:microsoft.com/office/officeart/2016/7/layout/ChevronBlockProcess"/>
    <dgm:cxn modelId="{D357598A-6323-5744-9D78-F52E82226939}" type="presParOf" srcId="{D16F6C62-83D2-6F4A-A693-2E1249C93C65}" destId="{08223E96-7FAF-2847-ADF6-7A0E8FE804C4}" srcOrd="0" destOrd="0" presId="urn:microsoft.com/office/officeart/2016/7/layout/ChevronBlockProcess"/>
    <dgm:cxn modelId="{B79B1145-46DD-2146-83BB-87BB6757C801}" type="presParOf" srcId="{D16F6C62-83D2-6F4A-A693-2E1249C93C65}" destId="{BA86659B-6F99-8B44-BC54-078FFAB577EB}" srcOrd="1" destOrd="0" presId="urn:microsoft.com/office/officeart/2016/7/layout/ChevronBlockProcess"/>
    <dgm:cxn modelId="{762CCA1C-8752-CB48-819D-D7AE2A0A6478}" type="presParOf" srcId="{11CBC3D3-A3FB-A241-AABD-0078D2EAE391}" destId="{4ADEF414-B647-8C4D-9517-A6A6991B8CCB}" srcOrd="1" destOrd="0" presId="urn:microsoft.com/office/officeart/2016/7/layout/ChevronBlockProcess"/>
    <dgm:cxn modelId="{FD540BE7-9A2E-834B-9220-304B4D4E1066}" type="presParOf" srcId="{11CBC3D3-A3FB-A241-AABD-0078D2EAE391}" destId="{F8EE36EB-1307-5A45-8817-A04FE70ED6AB}" srcOrd="2" destOrd="0" presId="urn:microsoft.com/office/officeart/2016/7/layout/ChevronBlockProcess"/>
    <dgm:cxn modelId="{CB6B014C-4798-954F-B464-28B3FC62BE62}" type="presParOf" srcId="{F8EE36EB-1307-5A45-8817-A04FE70ED6AB}" destId="{BCAA102C-8408-5746-9AEC-84C452B5CB14}" srcOrd="0" destOrd="0" presId="urn:microsoft.com/office/officeart/2016/7/layout/ChevronBlockProcess"/>
    <dgm:cxn modelId="{68F84E7E-C88F-3E49-8B11-54139AFEBD9C}" type="presParOf" srcId="{F8EE36EB-1307-5A45-8817-A04FE70ED6AB}" destId="{16EB4130-A1B1-FA45-85A7-CD08FA89588A}" srcOrd="1" destOrd="0" presId="urn:microsoft.com/office/officeart/2016/7/layout/ChevronBlockProcess"/>
    <dgm:cxn modelId="{44AE7679-85ED-C14B-A622-5BB65DECEB9D}" type="presParOf" srcId="{11CBC3D3-A3FB-A241-AABD-0078D2EAE391}" destId="{74BF41D3-F046-C248-926C-DB1D02A652F4}" srcOrd="3" destOrd="0" presId="urn:microsoft.com/office/officeart/2016/7/layout/ChevronBlockProcess"/>
    <dgm:cxn modelId="{3DC36AE5-373B-B645-88FF-86D08D74922F}" type="presParOf" srcId="{11CBC3D3-A3FB-A241-AABD-0078D2EAE391}" destId="{4AA58375-29D6-1B4D-9C7C-C5CB8B058205}" srcOrd="4" destOrd="0" presId="urn:microsoft.com/office/officeart/2016/7/layout/ChevronBlockProcess"/>
    <dgm:cxn modelId="{305219F6-2E9F-4146-BA60-AFFD525A6431}" type="presParOf" srcId="{4AA58375-29D6-1B4D-9C7C-C5CB8B058205}" destId="{488D3364-DD32-AD49-A38D-AD1B6D337A34}" srcOrd="0" destOrd="0" presId="urn:microsoft.com/office/officeart/2016/7/layout/ChevronBlockProcess"/>
    <dgm:cxn modelId="{54EFF30C-F17C-884E-ABE5-3B6DAFA663E1}" type="presParOf" srcId="{4AA58375-29D6-1B4D-9C7C-C5CB8B058205}" destId="{2F98D52D-13D1-D148-9F25-C37AE49009AA}" srcOrd="1" destOrd="0" presId="urn:microsoft.com/office/officeart/2016/7/layout/ChevronBlockProcess"/>
    <dgm:cxn modelId="{2DC79847-BD92-5747-B37B-14F9CCD4C446}" type="presParOf" srcId="{11CBC3D3-A3FB-A241-AABD-0078D2EAE391}" destId="{F0C4D4CF-A18F-FC4B-A267-40B0CBCA0C13}" srcOrd="5" destOrd="0" presId="urn:microsoft.com/office/officeart/2016/7/layout/ChevronBlockProcess"/>
    <dgm:cxn modelId="{E091D38B-96F4-1F47-9079-830BD1D4E814}" type="presParOf" srcId="{11CBC3D3-A3FB-A241-AABD-0078D2EAE391}" destId="{83A1E752-0732-9340-A2CA-2599A41408E9}" srcOrd="6" destOrd="0" presId="urn:microsoft.com/office/officeart/2016/7/layout/ChevronBlockProcess"/>
    <dgm:cxn modelId="{1A5BCE3B-6F99-3F4B-9FDF-0C439342D5C7}" type="presParOf" srcId="{83A1E752-0732-9340-A2CA-2599A41408E9}" destId="{2EBF1CC0-10CB-E640-ACFF-499DD68AEADB}" srcOrd="0" destOrd="0" presId="urn:microsoft.com/office/officeart/2016/7/layout/ChevronBlockProcess"/>
    <dgm:cxn modelId="{F9DE2F6F-47D8-C040-BC6B-ABC03EBD05F1}" type="presParOf" srcId="{83A1E752-0732-9340-A2CA-2599A41408E9}" destId="{EA0D500D-8D6F-DB4F-9C55-26E7809F2CCA}" srcOrd="1" destOrd="0" presId="urn:microsoft.com/office/officeart/2016/7/layout/Chevron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BCF03B-0028-4AC1-ADFC-14EFF27A789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5FDE949-9BE9-4411-ABAD-78B3769470A8}">
      <dgm:prSet/>
      <dgm:spPr/>
      <dgm:t>
        <a:bodyPr/>
        <a:lstStyle/>
        <a:p>
          <a:r>
            <a:rPr lang="en-US"/>
            <a:t>Binds to voltage gated calcium channels and modulates release of excitatory neurotransmitters</a:t>
          </a:r>
        </a:p>
      </dgm:t>
    </dgm:pt>
    <dgm:pt modelId="{4271594E-6AA1-42A0-82E2-14F26BDEA9E7}" type="parTrans" cxnId="{E92733B4-6601-472B-9F8E-965E66533FEC}">
      <dgm:prSet/>
      <dgm:spPr/>
      <dgm:t>
        <a:bodyPr/>
        <a:lstStyle/>
        <a:p>
          <a:endParaRPr lang="en-US"/>
        </a:p>
      </dgm:t>
    </dgm:pt>
    <dgm:pt modelId="{4DC910C0-EB31-4B7F-A6F3-D9ECF4B5AC98}" type="sibTrans" cxnId="{E92733B4-6601-472B-9F8E-965E66533FEC}">
      <dgm:prSet/>
      <dgm:spPr/>
      <dgm:t>
        <a:bodyPr/>
        <a:lstStyle/>
        <a:p>
          <a:endParaRPr lang="en-US"/>
        </a:p>
      </dgm:t>
    </dgm:pt>
    <dgm:pt modelId="{B3B04D37-C00E-48B0-8C4F-E512704A29CA}">
      <dgm:prSet/>
      <dgm:spPr/>
      <dgm:t>
        <a:bodyPr/>
        <a:lstStyle/>
        <a:p>
          <a:r>
            <a:rPr lang="en-US"/>
            <a:t>May be helpful with PAWS and anxiety</a:t>
          </a:r>
        </a:p>
      </dgm:t>
    </dgm:pt>
    <dgm:pt modelId="{0460931A-4EA6-418E-813E-E77E723819E4}" type="parTrans" cxnId="{984EB2E4-BA7A-42B7-A6F7-A17ACB9D0CC0}">
      <dgm:prSet/>
      <dgm:spPr/>
      <dgm:t>
        <a:bodyPr/>
        <a:lstStyle/>
        <a:p>
          <a:endParaRPr lang="en-US"/>
        </a:p>
      </dgm:t>
    </dgm:pt>
    <dgm:pt modelId="{CDA2D5B3-A2EE-4817-96C1-9193AF760ACD}" type="sibTrans" cxnId="{984EB2E4-BA7A-42B7-A6F7-A17ACB9D0CC0}">
      <dgm:prSet/>
      <dgm:spPr/>
      <dgm:t>
        <a:bodyPr/>
        <a:lstStyle/>
        <a:p>
          <a:endParaRPr lang="en-US"/>
        </a:p>
      </dgm:t>
    </dgm:pt>
    <dgm:pt modelId="{37282B0D-AC63-4FB2-80D2-273D90EF1CE8}">
      <dgm:prSet/>
      <dgm:spPr/>
      <dgm:t>
        <a:bodyPr/>
        <a:lstStyle/>
        <a:p>
          <a:r>
            <a:rPr lang="en-US"/>
            <a:t>TID dosing</a:t>
          </a:r>
        </a:p>
      </dgm:t>
    </dgm:pt>
    <dgm:pt modelId="{AA7B40AB-456F-4762-9765-E1B4655B3E76}" type="parTrans" cxnId="{395C6DCF-EC90-41AC-B834-1E3A56C6F909}">
      <dgm:prSet/>
      <dgm:spPr/>
      <dgm:t>
        <a:bodyPr/>
        <a:lstStyle/>
        <a:p>
          <a:endParaRPr lang="en-US"/>
        </a:p>
      </dgm:t>
    </dgm:pt>
    <dgm:pt modelId="{7950CDA4-BDD9-4C51-A147-287A3B7D1EAF}" type="sibTrans" cxnId="{395C6DCF-EC90-41AC-B834-1E3A56C6F909}">
      <dgm:prSet/>
      <dgm:spPr/>
      <dgm:t>
        <a:bodyPr/>
        <a:lstStyle/>
        <a:p>
          <a:endParaRPr lang="en-US"/>
        </a:p>
      </dgm:t>
    </dgm:pt>
    <dgm:pt modelId="{DDE100FA-60F8-3344-B14B-32378A0A99C3}" type="pres">
      <dgm:prSet presAssocID="{50BCF03B-0028-4AC1-ADFC-14EFF27A7892}" presName="linear" presStyleCnt="0">
        <dgm:presLayoutVars>
          <dgm:animLvl val="lvl"/>
          <dgm:resizeHandles val="exact"/>
        </dgm:presLayoutVars>
      </dgm:prSet>
      <dgm:spPr/>
    </dgm:pt>
    <dgm:pt modelId="{1203B620-9BB3-FE49-8076-A7D13D024481}" type="pres">
      <dgm:prSet presAssocID="{D5FDE949-9BE9-4411-ABAD-78B3769470A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7200BEE-B489-3247-A2B5-42649DCA5952}" type="pres">
      <dgm:prSet presAssocID="{4DC910C0-EB31-4B7F-A6F3-D9ECF4B5AC98}" presName="spacer" presStyleCnt="0"/>
      <dgm:spPr/>
    </dgm:pt>
    <dgm:pt modelId="{CDE78565-E574-7042-ACB4-B1B0BC4FD80B}" type="pres">
      <dgm:prSet presAssocID="{B3B04D37-C00E-48B0-8C4F-E512704A29C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AE3677E-573A-734F-A775-56F0BD4245B9}" type="pres">
      <dgm:prSet presAssocID="{CDA2D5B3-A2EE-4817-96C1-9193AF760ACD}" presName="spacer" presStyleCnt="0"/>
      <dgm:spPr/>
    </dgm:pt>
    <dgm:pt modelId="{86C19E53-C8CE-E54B-8514-25BE008CEE28}" type="pres">
      <dgm:prSet presAssocID="{37282B0D-AC63-4FB2-80D2-273D90EF1CE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348B719-38BC-104E-BB15-0FC09BF46B21}" type="presOf" srcId="{D5FDE949-9BE9-4411-ABAD-78B3769470A8}" destId="{1203B620-9BB3-FE49-8076-A7D13D024481}" srcOrd="0" destOrd="0" presId="urn:microsoft.com/office/officeart/2005/8/layout/vList2"/>
    <dgm:cxn modelId="{A792AD46-4C21-834D-AF05-F8E07E754A2C}" type="presOf" srcId="{B3B04D37-C00E-48B0-8C4F-E512704A29CA}" destId="{CDE78565-E574-7042-ACB4-B1B0BC4FD80B}" srcOrd="0" destOrd="0" presId="urn:microsoft.com/office/officeart/2005/8/layout/vList2"/>
    <dgm:cxn modelId="{9A2FE9B2-FA4D-8443-9D4E-BF8D8347C16C}" type="presOf" srcId="{50BCF03B-0028-4AC1-ADFC-14EFF27A7892}" destId="{DDE100FA-60F8-3344-B14B-32378A0A99C3}" srcOrd="0" destOrd="0" presId="urn:microsoft.com/office/officeart/2005/8/layout/vList2"/>
    <dgm:cxn modelId="{E92733B4-6601-472B-9F8E-965E66533FEC}" srcId="{50BCF03B-0028-4AC1-ADFC-14EFF27A7892}" destId="{D5FDE949-9BE9-4411-ABAD-78B3769470A8}" srcOrd="0" destOrd="0" parTransId="{4271594E-6AA1-42A0-82E2-14F26BDEA9E7}" sibTransId="{4DC910C0-EB31-4B7F-A6F3-D9ECF4B5AC98}"/>
    <dgm:cxn modelId="{263F26BB-1C7C-DC43-8CBB-4B20F59C7D54}" type="presOf" srcId="{37282B0D-AC63-4FB2-80D2-273D90EF1CE8}" destId="{86C19E53-C8CE-E54B-8514-25BE008CEE28}" srcOrd="0" destOrd="0" presId="urn:microsoft.com/office/officeart/2005/8/layout/vList2"/>
    <dgm:cxn modelId="{395C6DCF-EC90-41AC-B834-1E3A56C6F909}" srcId="{50BCF03B-0028-4AC1-ADFC-14EFF27A7892}" destId="{37282B0D-AC63-4FB2-80D2-273D90EF1CE8}" srcOrd="2" destOrd="0" parTransId="{AA7B40AB-456F-4762-9765-E1B4655B3E76}" sibTransId="{7950CDA4-BDD9-4C51-A147-287A3B7D1EAF}"/>
    <dgm:cxn modelId="{984EB2E4-BA7A-42B7-A6F7-A17ACB9D0CC0}" srcId="{50BCF03B-0028-4AC1-ADFC-14EFF27A7892}" destId="{B3B04D37-C00E-48B0-8C4F-E512704A29CA}" srcOrd="1" destOrd="0" parTransId="{0460931A-4EA6-418E-813E-E77E723819E4}" sibTransId="{CDA2D5B3-A2EE-4817-96C1-9193AF760ACD}"/>
    <dgm:cxn modelId="{B16E3920-C1A1-A74F-B1C9-078A31FD18E1}" type="presParOf" srcId="{DDE100FA-60F8-3344-B14B-32378A0A99C3}" destId="{1203B620-9BB3-FE49-8076-A7D13D024481}" srcOrd="0" destOrd="0" presId="urn:microsoft.com/office/officeart/2005/8/layout/vList2"/>
    <dgm:cxn modelId="{95F15ED6-CCD8-E740-B061-99016562B78F}" type="presParOf" srcId="{DDE100FA-60F8-3344-B14B-32378A0A99C3}" destId="{A7200BEE-B489-3247-A2B5-42649DCA5952}" srcOrd="1" destOrd="0" presId="urn:microsoft.com/office/officeart/2005/8/layout/vList2"/>
    <dgm:cxn modelId="{8265DCD8-FCFC-CC4D-B232-37DE7D8CC601}" type="presParOf" srcId="{DDE100FA-60F8-3344-B14B-32378A0A99C3}" destId="{CDE78565-E574-7042-ACB4-B1B0BC4FD80B}" srcOrd="2" destOrd="0" presId="urn:microsoft.com/office/officeart/2005/8/layout/vList2"/>
    <dgm:cxn modelId="{9ECE25AD-425B-4749-A44D-AAA17AED4C71}" type="presParOf" srcId="{DDE100FA-60F8-3344-B14B-32378A0A99C3}" destId="{4AE3677E-573A-734F-A775-56F0BD4245B9}" srcOrd="3" destOrd="0" presId="urn:microsoft.com/office/officeart/2005/8/layout/vList2"/>
    <dgm:cxn modelId="{4489CA22-B527-1D41-9B6A-3654AD707A24}" type="presParOf" srcId="{DDE100FA-60F8-3344-B14B-32378A0A99C3}" destId="{86C19E53-C8CE-E54B-8514-25BE008CEE2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223E96-7FAF-2847-ADF6-7A0E8FE804C4}">
      <dsp:nvSpPr>
        <dsp:cNvPr id="0" name=""/>
        <dsp:cNvSpPr/>
      </dsp:nvSpPr>
      <dsp:spPr>
        <a:xfrm>
          <a:off x="11408" y="96224"/>
          <a:ext cx="2507906" cy="752371"/>
        </a:xfrm>
        <a:prstGeom prst="chevron">
          <a:avLst>
            <a:gd name="adj" fmla="val 30000"/>
          </a:avLst>
        </a:prstGeom>
        <a:blipFill rotWithShape="1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2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12700"/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897" tIns="92897" rIns="92897" bIns="92897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Impaired control</a:t>
          </a:r>
        </a:p>
      </dsp:txBody>
      <dsp:txXfrm>
        <a:off x="237119" y="96224"/>
        <a:ext cx="2056484" cy="752371"/>
      </dsp:txXfrm>
    </dsp:sp>
    <dsp:sp modelId="{BA86659B-6F99-8B44-BC54-078FFAB577EB}">
      <dsp:nvSpPr>
        <dsp:cNvPr id="0" name=""/>
        <dsp:cNvSpPr/>
      </dsp:nvSpPr>
      <dsp:spPr>
        <a:xfrm>
          <a:off x="11408" y="848596"/>
          <a:ext cx="2282195" cy="264002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0344" tIns="180344" rIns="180344" bIns="360688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Used in larger amounts or longer than intended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Unsuccessful efforts to cut back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Excessive amount of time obtaining or using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Craving</a:t>
          </a:r>
        </a:p>
      </dsp:txBody>
      <dsp:txXfrm>
        <a:off x="11408" y="848596"/>
        <a:ext cx="2282195" cy="2640028"/>
      </dsp:txXfrm>
    </dsp:sp>
    <dsp:sp modelId="{BCAA102C-8408-5746-9AEC-84C452B5CB14}">
      <dsp:nvSpPr>
        <dsp:cNvPr id="0" name=""/>
        <dsp:cNvSpPr/>
      </dsp:nvSpPr>
      <dsp:spPr>
        <a:xfrm>
          <a:off x="2469833" y="96224"/>
          <a:ext cx="2507906" cy="752371"/>
        </a:xfrm>
        <a:prstGeom prst="chevron">
          <a:avLst>
            <a:gd name="adj" fmla="val 30000"/>
          </a:avLst>
        </a:prstGeom>
        <a:blipFill rotWithShape="1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3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12700"/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897" tIns="92897" rIns="92897" bIns="92897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Social impairment</a:t>
          </a:r>
        </a:p>
      </dsp:txBody>
      <dsp:txXfrm>
        <a:off x="2695544" y="96224"/>
        <a:ext cx="2056484" cy="752371"/>
      </dsp:txXfrm>
    </dsp:sp>
    <dsp:sp modelId="{16EB4130-A1B1-FA45-85A7-CD08FA89588A}">
      <dsp:nvSpPr>
        <dsp:cNvPr id="0" name=""/>
        <dsp:cNvSpPr/>
      </dsp:nvSpPr>
      <dsp:spPr>
        <a:xfrm>
          <a:off x="2469833" y="848596"/>
          <a:ext cx="2282195" cy="2640028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0344" tIns="180344" rIns="180344" bIns="360688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Failure to fulfill work/school/home obligation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Persistent social or interpersonal problems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Reduced or given up social, occupation or recreational activities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2469833" y="848596"/>
        <a:ext cx="2282195" cy="2640028"/>
      </dsp:txXfrm>
    </dsp:sp>
    <dsp:sp modelId="{488D3364-DD32-AD49-A38D-AD1B6D337A34}">
      <dsp:nvSpPr>
        <dsp:cNvPr id="0" name=""/>
        <dsp:cNvSpPr/>
      </dsp:nvSpPr>
      <dsp:spPr>
        <a:xfrm>
          <a:off x="4928258" y="96224"/>
          <a:ext cx="2507906" cy="752371"/>
        </a:xfrm>
        <a:prstGeom prst="chevron">
          <a:avLst>
            <a:gd name="adj" fmla="val 30000"/>
          </a:avLst>
        </a:prstGeom>
        <a:blipFill rotWithShape="1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4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12700"/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897" tIns="92897" rIns="92897" bIns="92897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Risky use</a:t>
          </a:r>
        </a:p>
      </dsp:txBody>
      <dsp:txXfrm>
        <a:off x="5153969" y="96224"/>
        <a:ext cx="2056484" cy="752371"/>
      </dsp:txXfrm>
    </dsp:sp>
    <dsp:sp modelId="{2F98D52D-13D1-D148-9F25-C37AE49009AA}">
      <dsp:nvSpPr>
        <dsp:cNvPr id="0" name=""/>
        <dsp:cNvSpPr/>
      </dsp:nvSpPr>
      <dsp:spPr>
        <a:xfrm>
          <a:off x="4928258" y="848596"/>
          <a:ext cx="2282195" cy="2640028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0344" tIns="180344" rIns="180344" bIns="360688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Using in physical hazardous situations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Persistent use despite physical or psychological problems</a:t>
          </a:r>
        </a:p>
      </dsp:txBody>
      <dsp:txXfrm>
        <a:off x="4928258" y="848596"/>
        <a:ext cx="2282195" cy="2640028"/>
      </dsp:txXfrm>
    </dsp:sp>
    <dsp:sp modelId="{2EBF1CC0-10CB-E640-ACFF-499DD68AEADB}">
      <dsp:nvSpPr>
        <dsp:cNvPr id="0" name=""/>
        <dsp:cNvSpPr/>
      </dsp:nvSpPr>
      <dsp:spPr>
        <a:xfrm>
          <a:off x="7386683" y="96224"/>
          <a:ext cx="2507906" cy="752371"/>
        </a:xfrm>
        <a:prstGeom prst="chevron">
          <a:avLst>
            <a:gd name="adj" fmla="val 30000"/>
          </a:avLst>
        </a:prstGeom>
        <a:blipFill rotWithShape="1"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5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12700"/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897" tIns="92897" rIns="92897" bIns="92897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Pharmacological properties</a:t>
          </a:r>
        </a:p>
      </dsp:txBody>
      <dsp:txXfrm>
        <a:off x="7612394" y="96224"/>
        <a:ext cx="2056484" cy="752371"/>
      </dsp:txXfrm>
    </dsp:sp>
    <dsp:sp modelId="{EA0D500D-8D6F-DB4F-9C55-26E7809F2CCA}">
      <dsp:nvSpPr>
        <dsp:cNvPr id="0" name=""/>
        <dsp:cNvSpPr/>
      </dsp:nvSpPr>
      <dsp:spPr>
        <a:xfrm>
          <a:off x="7386683" y="848596"/>
          <a:ext cx="2282195" cy="2640028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0344" tIns="180344" rIns="180344" bIns="360688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Tolerance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Withdrawal</a:t>
          </a:r>
        </a:p>
      </dsp:txBody>
      <dsp:txXfrm>
        <a:off x="7386683" y="848596"/>
        <a:ext cx="2282195" cy="26400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03B620-9BB3-FE49-8076-A7D13D024481}">
      <dsp:nvSpPr>
        <dsp:cNvPr id="0" name=""/>
        <dsp:cNvSpPr/>
      </dsp:nvSpPr>
      <dsp:spPr>
        <a:xfrm>
          <a:off x="0" y="613262"/>
          <a:ext cx="5141912" cy="13455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Binds to voltage gated calcium channels and modulates release of excitatory neurotransmitters</a:t>
          </a:r>
        </a:p>
      </dsp:txBody>
      <dsp:txXfrm>
        <a:off x="65682" y="678944"/>
        <a:ext cx="5010548" cy="1214136"/>
      </dsp:txXfrm>
    </dsp:sp>
    <dsp:sp modelId="{CDE78565-E574-7042-ACB4-B1B0BC4FD80B}">
      <dsp:nvSpPr>
        <dsp:cNvPr id="0" name=""/>
        <dsp:cNvSpPr/>
      </dsp:nvSpPr>
      <dsp:spPr>
        <a:xfrm>
          <a:off x="0" y="2030762"/>
          <a:ext cx="5141912" cy="1345500"/>
        </a:xfrm>
        <a:prstGeom prst="roundRect">
          <a:avLst/>
        </a:prstGeom>
        <a:solidFill>
          <a:schemeClr val="accent2">
            <a:hueOff val="953895"/>
            <a:satOff val="-21764"/>
            <a:lumOff val="80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May be helpful with PAWS and anxiety</a:t>
          </a:r>
        </a:p>
      </dsp:txBody>
      <dsp:txXfrm>
        <a:off x="65682" y="2096444"/>
        <a:ext cx="5010548" cy="1214136"/>
      </dsp:txXfrm>
    </dsp:sp>
    <dsp:sp modelId="{86C19E53-C8CE-E54B-8514-25BE008CEE28}">
      <dsp:nvSpPr>
        <dsp:cNvPr id="0" name=""/>
        <dsp:cNvSpPr/>
      </dsp:nvSpPr>
      <dsp:spPr>
        <a:xfrm>
          <a:off x="0" y="3448262"/>
          <a:ext cx="5141912" cy="1345500"/>
        </a:xfrm>
        <a:prstGeom prst="round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TID dosing</a:t>
          </a:r>
        </a:p>
      </dsp:txBody>
      <dsp:txXfrm>
        <a:off x="65682" y="3513944"/>
        <a:ext cx="5010548" cy="12141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ChevronBlockProcess">
  <dgm:title val="Chevron Block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28"/>
      <dgm:constr type="primFontSz" for="des" forName="desTx" refType="primFontSz" refFor="des" refForName="parTx" op="lte" fact="0.75"/>
      <dgm:constr type="h" for="des" forName="desTx" op="equ"/>
      <dgm:constr type="w" for="ch" forName="space" refType="w" op="equ" fact="-0.005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7">
          <dgm:if name="Name8" func="var" arg="dir" op="equ" val="norm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/>
              <dgm:constr type="w" for="ch" forName="desTx" refType="w" refFor="ch" refForName="parTx" fact="0.91"/>
              <dgm:constr type="t" for="ch" forName="desTx" refType="h" refFor="ch" refForName="parTx"/>
            </dgm:constrLst>
          </dgm:if>
          <dgm:else name="Name9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 refType="w" fact="0.09"/>
              <dgm:constr type="w" for="ch" forName="desTx" refType="w" refFor="ch" refForName="parTx" fact="0.91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choose name="Name10">
            <dgm:if name="Name11" func="var" arg="dir" op="equ" val="norm">
              <dgm:shape xmlns:r="http://schemas.openxmlformats.org/officeDocument/2006/relationships" type="chevron" r:blip="">
                <dgm:adjLst>
                  <dgm:adj idx="1" val="0.3"/>
                </dgm:adjLst>
              </dgm:shape>
            </dgm:if>
            <dgm:else name="Name12">
              <dgm:shape xmlns:r="http://schemas.openxmlformats.org/officeDocument/2006/relationships" rot="180" type="chevron" r:blip="">
                <dgm:adjLst/>
              </dgm:shape>
            </dgm:else>
          </dgm:choose>
          <dgm:presOf axis="self" ptType="node"/>
          <dgm:choose name="Name13">
            <dgm:if name="Name14" func="var" arg="dir" op="equ" val="norm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if>
            <dgm:else name="Name15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else>
          </dgm:choose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0"/>
            <dgm:constr type="tMarg" refType="w" fact="0.224"/>
            <dgm:constr type="bMarg" refType="w" fact="0.448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BFC79-3495-3047-B9D6-15F8609F86BC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2C0394D-FE2A-384F-849B-2A0EFCCE2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751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BFC79-3495-3047-B9D6-15F8609F86BC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0394D-FE2A-384F-849B-2A0EFCCE2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189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BFC79-3495-3047-B9D6-15F8609F86BC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0394D-FE2A-384F-849B-2A0EFCCE2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11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BFC79-3495-3047-B9D6-15F8609F86BC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0394D-FE2A-384F-849B-2A0EFCCE2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61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534BFC79-3495-3047-B9D6-15F8609F86BC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2C0394D-FE2A-384F-849B-2A0EFCCE2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90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BFC79-3495-3047-B9D6-15F8609F86BC}" type="datetimeFigureOut">
              <a:rPr lang="en-US" smtClean="0"/>
              <a:t>5/14/25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0394D-FE2A-384F-849B-2A0EFCCE2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689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BFC79-3495-3047-B9D6-15F8609F86BC}" type="datetimeFigureOut">
              <a:rPr lang="en-US" smtClean="0"/>
              <a:t>5/14/25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0394D-FE2A-384F-849B-2A0EFCCE22D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887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BFC79-3495-3047-B9D6-15F8609F86BC}" type="datetimeFigureOut">
              <a:rPr lang="en-US" smtClean="0"/>
              <a:t>5/14/25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0394D-FE2A-384F-849B-2A0EFCCE22D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64320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BFC79-3495-3047-B9D6-15F8609F86BC}" type="datetimeFigureOut">
              <a:rPr lang="en-US" smtClean="0"/>
              <a:t>5/14/25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0394D-FE2A-384F-849B-2A0EFCCE2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39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BFC79-3495-3047-B9D6-15F8609F86BC}" type="datetimeFigureOut">
              <a:rPr lang="en-US" smtClean="0"/>
              <a:t>5/14/25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0394D-FE2A-384F-849B-2A0EFCCE2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330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BFC79-3495-3047-B9D6-15F8609F86BC}" type="datetimeFigureOut">
              <a:rPr lang="en-US" smtClean="0"/>
              <a:t>5/14/25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0394D-FE2A-384F-849B-2A0EFCCE2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926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34BFC79-3495-3047-B9D6-15F8609F86BC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2C0394D-FE2A-384F-849B-2A0EFCCE22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521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microsoft.com/office/2007/relationships/hdphoto" Target="../media/hdphoto3.wdp"/><Relationship Id="rId7" Type="http://schemas.openxmlformats.org/officeDocument/2006/relationships/diagramLayout" Target="../diagrams/layout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5" Type="http://schemas.microsoft.com/office/2007/relationships/hdphoto" Target="../media/hdphoto2.wdp"/><Relationship Id="rId10" Type="http://schemas.microsoft.com/office/2007/relationships/diagramDrawing" Target="../diagrams/drawing2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BD862-2479-D101-84E2-68D8450BBA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Medications for alcohol use disorder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01DE03-66F9-745C-CD1A-C900EB49C2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1560" y="4468031"/>
            <a:ext cx="7891272" cy="1069848"/>
          </a:xfrm>
        </p:spPr>
        <p:txBody>
          <a:bodyPr/>
          <a:lstStyle/>
          <a:p>
            <a:r>
              <a:rPr lang="en-US" dirty="0"/>
              <a:t>David Mendez MD FASAM</a:t>
            </a:r>
          </a:p>
          <a:p>
            <a:r>
              <a:rPr lang="en-US" dirty="0"/>
              <a:t>Addiction Medicine</a:t>
            </a:r>
          </a:p>
        </p:txBody>
      </p:sp>
    </p:spTree>
    <p:extLst>
      <p:ext uri="{BB962C8B-B14F-4D97-AF65-F5344CB8AC3E}">
        <p14:creationId xmlns:p14="http://schemas.microsoft.com/office/powerpoint/2010/main" val="23332235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7EE1A6-A630-5459-A992-1DFE03CFF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n-US" dirty="0" err="1"/>
              <a:t>Semaglutide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752E7-470E-35DF-4654-293F32943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3851787"/>
          </a:xfrm>
        </p:spPr>
        <p:txBody>
          <a:bodyPr>
            <a:normAutofit/>
          </a:bodyPr>
          <a:lstStyle/>
          <a:p>
            <a:endParaRPr lang="en-US" dirty="0"/>
          </a:p>
          <a:p>
            <a:pPr lvl="1"/>
            <a:r>
              <a:rPr lang="en-US" dirty="0"/>
              <a:t>GLP1 agonist</a:t>
            </a:r>
          </a:p>
          <a:p>
            <a:pPr lvl="1"/>
            <a:r>
              <a:rPr lang="en-US" dirty="0"/>
              <a:t>Some data suggesting decrease in cravings and consumption of alcohol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0800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E5F54-2B52-B1F7-E879-2B13BC66B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Harm reduction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448F9-4FD9-766F-925D-9AF470A292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Motivational interviewing</a:t>
            </a:r>
          </a:p>
          <a:p>
            <a:r>
              <a:rPr lang="en-US" dirty="0"/>
              <a:t>Daily vitamin</a:t>
            </a:r>
          </a:p>
          <a:p>
            <a:r>
              <a:rPr lang="en-US" dirty="0"/>
              <a:t>Glass of water between beverages</a:t>
            </a:r>
          </a:p>
          <a:p>
            <a:r>
              <a:rPr lang="en-US" dirty="0"/>
              <a:t>Three daily meals </a:t>
            </a:r>
          </a:p>
        </p:txBody>
      </p:sp>
    </p:spTree>
    <p:extLst>
      <p:ext uri="{BB962C8B-B14F-4D97-AF65-F5344CB8AC3E}">
        <p14:creationId xmlns:p14="http://schemas.microsoft.com/office/powerpoint/2010/main" val="2521998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C9837-A960-5414-C985-CE146C15D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3704A-53CA-EDC7-12C7-FF10005C8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CDC:</a:t>
            </a:r>
          </a:p>
          <a:p>
            <a:pPr lvl="1"/>
            <a:r>
              <a:rPr lang="en-US" dirty="0"/>
              <a:t>52.8% of adults over 18 regularly consume alcohol</a:t>
            </a:r>
          </a:p>
          <a:p>
            <a:pPr lvl="2"/>
            <a:r>
              <a:rPr lang="en-US" dirty="0"/>
              <a:t>10% of adults over 18 with AUD in past year</a:t>
            </a:r>
          </a:p>
          <a:p>
            <a:pPr lvl="2"/>
            <a:r>
              <a:rPr lang="en-US" dirty="0"/>
              <a:t>&lt;10% of adults with AUD report treatment</a:t>
            </a:r>
          </a:p>
          <a:p>
            <a:pPr lvl="1"/>
            <a:r>
              <a:rPr lang="en-US" dirty="0"/>
              <a:t>Alcohol associated liver deaths: 30,910</a:t>
            </a:r>
          </a:p>
          <a:p>
            <a:pPr lvl="1"/>
            <a:r>
              <a:rPr lang="en-US" dirty="0"/>
              <a:t>Alcohol induced deaths: 51,191</a:t>
            </a:r>
          </a:p>
        </p:txBody>
      </p:sp>
    </p:spTree>
    <p:extLst>
      <p:ext uri="{BB962C8B-B14F-4D97-AF65-F5344CB8AC3E}">
        <p14:creationId xmlns:p14="http://schemas.microsoft.com/office/powerpoint/2010/main" val="293948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D24A6-CF2A-4919-AAD2-8DFE37C38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4459286" cy="1478570"/>
          </a:xfrm>
        </p:spPr>
        <p:txBody>
          <a:bodyPr>
            <a:normAutofit/>
          </a:bodyPr>
          <a:lstStyle/>
          <a:p>
            <a:r>
              <a:rPr lang="en-US" sz="3200"/>
              <a:t>Basics of addiction</a:t>
            </a:r>
          </a:p>
        </p:txBody>
      </p:sp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014EFAF4-02B5-ADE6-8F96-6EDAB138D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4459287" cy="3965046"/>
          </a:xfrm>
        </p:spPr>
        <p:txBody>
          <a:bodyPr>
            <a:normAutofit/>
          </a:bodyPr>
          <a:lstStyle/>
          <a:p>
            <a:r>
              <a:rPr lang="en-US" sz="2000" dirty="0"/>
              <a:t>Mesolimbic pathway</a:t>
            </a:r>
          </a:p>
          <a:p>
            <a:pPr lvl="1"/>
            <a:r>
              <a:rPr lang="en-US" sz="1600" dirty="0"/>
              <a:t>VTA -&gt; nucleus </a:t>
            </a:r>
            <a:r>
              <a:rPr lang="en-US" sz="1600" dirty="0" err="1"/>
              <a:t>accumbens</a:t>
            </a:r>
            <a:r>
              <a:rPr lang="en-US" sz="1600" dirty="0"/>
              <a:t>, amygdala, hippocampus </a:t>
            </a:r>
          </a:p>
          <a:p>
            <a:r>
              <a:rPr lang="en-US" sz="2000" dirty="0"/>
              <a:t>Dopamine</a:t>
            </a:r>
          </a:p>
          <a:p>
            <a:r>
              <a:rPr lang="en-US" sz="2000" dirty="0"/>
              <a:t>Endocannabinoid system</a:t>
            </a:r>
          </a:p>
          <a:p>
            <a:r>
              <a:rPr lang="en-US" sz="2000" dirty="0"/>
              <a:t>Endogenous opioid system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00FCC0-3E65-37AF-47B8-A43F89E6D2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0" y="1470283"/>
            <a:ext cx="5456279" cy="3892485"/>
          </a:xfrm>
          <a:prstGeom prst="round2DiagRect">
            <a:avLst>
              <a:gd name="adj1" fmla="val 5608"/>
              <a:gd name="adj2" fmla="val 0"/>
            </a:avLst>
          </a:prstGeom>
          <a:noFill/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3282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E9DBD-0E25-1ED4-847D-1F9794A9E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041" y="618518"/>
            <a:ext cx="3281003" cy="1478570"/>
          </a:xfrm>
        </p:spPr>
        <p:txBody>
          <a:bodyPr anchor="b">
            <a:normAutofit/>
          </a:bodyPr>
          <a:lstStyle/>
          <a:p>
            <a:r>
              <a:rPr lang="en-US" sz="2800">
                <a:solidFill>
                  <a:srgbClr val="FFFFFF"/>
                </a:solidFill>
              </a:rPr>
              <a:t>Cycle of addiction</a:t>
            </a:r>
          </a:p>
        </p:txBody>
      </p:sp>
      <p:pic>
        <p:nvPicPr>
          <p:cNvPr id="4" name="Content Placeholder 4" descr="Screen Shot 2017-02-19 at 8.18.06 PM.png">
            <a:extLst>
              <a:ext uri="{FF2B5EF4-FFF2-40B4-BE49-F238E27FC236}">
                <a16:creationId xmlns:a16="http://schemas.microsoft.com/office/drawing/2014/main" id="{AF870B3B-E6C5-E2F9-8672-3C44BB300B6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48" y="1137621"/>
            <a:ext cx="6103062" cy="4577297"/>
          </a:xfrm>
          <a:prstGeom prst="rect">
            <a:avLst/>
          </a:prstGeom>
        </p:spPr>
      </p:pic>
      <p:sp>
        <p:nvSpPr>
          <p:cNvPr id="61" name="Content Placeholder 7">
            <a:extLst>
              <a:ext uri="{FF2B5EF4-FFF2-40B4-BE49-F238E27FC236}">
                <a16:creationId xmlns:a16="http://schemas.microsoft.com/office/drawing/2014/main" id="{AE09526D-4546-FAA9-15F0-A7C22C83C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6041" y="2249487"/>
            <a:ext cx="3281004" cy="3541714"/>
          </a:xfrm>
        </p:spPr>
        <p:txBody>
          <a:bodyPr>
            <a:normAutofit/>
          </a:bodyPr>
          <a:lstStyle/>
          <a:p>
            <a:endParaRPr 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023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06BBE-17A9-304E-BEFE-1C9FD3E15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</p:spPr>
        <p:txBody>
          <a:bodyPr>
            <a:normAutofit fontScale="90000"/>
          </a:bodyPr>
          <a:lstStyle/>
          <a:p>
            <a:r>
              <a:rPr lang="en-US" dirty="0"/>
              <a:t>Diagnosis of a substance use disorder</a:t>
            </a:r>
          </a:p>
        </p:txBody>
      </p:sp>
      <p:graphicFrame>
        <p:nvGraphicFramePr>
          <p:cNvPr id="4" name="Content Placeholder 7">
            <a:extLst>
              <a:ext uri="{FF2B5EF4-FFF2-40B4-BE49-F238E27FC236}">
                <a16:creationId xmlns:a16="http://schemas.microsoft.com/office/drawing/2014/main" id="{5F3F2107-1DF7-304D-8724-C9569C64D2E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41411" y="2440771"/>
          <a:ext cx="9905999" cy="3584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5861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4" y="0"/>
            <a:ext cx="4648169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C812C2-A3D4-8BD2-5819-FE2FEC605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6"/>
            <a:ext cx="3686312" cy="5528734"/>
          </a:xfrm>
        </p:spPr>
        <p:txBody>
          <a:bodyPr>
            <a:normAutofit/>
          </a:bodyPr>
          <a:lstStyle/>
          <a:p>
            <a:pPr algn="r"/>
            <a:r>
              <a:rPr lang="en-US" sz="4800" dirty="0">
                <a:solidFill>
                  <a:srgbClr val="FFFFFF"/>
                </a:solidFill>
              </a:rPr>
              <a:t>Naltrexone</a:t>
            </a:r>
            <a:br>
              <a:rPr lang="en-US" sz="4800" dirty="0">
                <a:solidFill>
                  <a:srgbClr val="FFFFFF"/>
                </a:solidFill>
              </a:rPr>
            </a:br>
            <a:endParaRPr lang="en-US" sz="48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CC6A7-90D3-9CA4-45EB-53576A1E8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780" y="599768"/>
            <a:ext cx="6074467" cy="5572432"/>
          </a:xfrm>
        </p:spPr>
        <p:txBody>
          <a:bodyPr anchor="ctr">
            <a:normAutofit/>
          </a:bodyPr>
          <a:lstStyle/>
          <a:p>
            <a:pPr lvl="1"/>
            <a:r>
              <a:rPr lang="en-US" dirty="0"/>
              <a:t>Mu opioid receptor antagonist</a:t>
            </a:r>
          </a:p>
          <a:p>
            <a:pPr lvl="1"/>
            <a:r>
              <a:rPr lang="en-US" dirty="0"/>
              <a:t>Decrease in cravings and heavy drinking days</a:t>
            </a:r>
          </a:p>
          <a:p>
            <a:pPr lvl="1"/>
            <a:r>
              <a:rPr lang="en-US" dirty="0"/>
              <a:t>XR: vivitrol</a:t>
            </a:r>
          </a:p>
          <a:p>
            <a:pPr lvl="1"/>
            <a:r>
              <a:rPr lang="en-US" dirty="0"/>
              <a:t>Do not use in decompensated cirrhosis or severe </a:t>
            </a:r>
            <a:r>
              <a:rPr lang="en-US" dirty="0" err="1"/>
              <a:t>alc</a:t>
            </a:r>
            <a:r>
              <a:rPr lang="en-US" dirty="0"/>
              <a:t> hep</a:t>
            </a:r>
          </a:p>
          <a:p>
            <a:pPr lvl="1"/>
            <a:r>
              <a:rPr lang="en-US" dirty="0"/>
              <a:t>Sinclair method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9997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8B75A6-00E6-3406-8A77-C7FF067D8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n-US" dirty="0"/>
              <a:t>Acamprosate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0C0C305-7F2C-1A3C-1930-07BF7812C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3851787"/>
          </a:xfrm>
        </p:spPr>
        <p:txBody>
          <a:bodyPr>
            <a:normAutofit/>
          </a:bodyPr>
          <a:lstStyle/>
          <a:p>
            <a:endParaRPr lang="en-US"/>
          </a:p>
          <a:p>
            <a:pPr lvl="1"/>
            <a:r>
              <a:rPr lang="en-US"/>
              <a:t>Modulates glutamate receptors; increases GABA-</a:t>
            </a:r>
            <a:r>
              <a:rPr lang="en-US" err="1"/>
              <a:t>ergic</a:t>
            </a:r>
            <a:r>
              <a:rPr lang="en-US"/>
              <a:t> system and decrease glutamate</a:t>
            </a:r>
          </a:p>
          <a:p>
            <a:pPr lvl="1"/>
            <a:r>
              <a:rPr lang="en-US"/>
              <a:t>May be helpful with PAWS</a:t>
            </a:r>
          </a:p>
          <a:p>
            <a:pPr lvl="1"/>
            <a:r>
              <a:rPr lang="en-US"/>
              <a:t>TID dosing</a:t>
            </a:r>
          </a:p>
          <a:p>
            <a:pPr lvl="1"/>
            <a:r>
              <a:rPr lang="en-US"/>
              <a:t>Dose adjustment with GFR 30-50 (333mg TID); avoid in &lt;30</a:t>
            </a:r>
          </a:p>
          <a:p>
            <a:pPr lvl="1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6150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59D8741-EAD6-41B1-A882-70D70FC35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1035" y="1679569"/>
            <a:ext cx="3498864" cy="3498858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5444F36-3103-4D11-A25F-C054D460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134" y="1864667"/>
            <a:ext cx="3128666" cy="312866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04CBC1-9481-41D0-8722-9DC8721C1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3000" dirty="0">
                <a:solidFill>
                  <a:srgbClr val="FFFFFF"/>
                </a:solidFill>
              </a:rPr>
              <a:t>Gabapentin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EDDBC2E-0F44-739C-4862-F319F9F421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0616116"/>
              </p:ext>
            </p:extLst>
          </p:nvPr>
        </p:nvGraphicFramePr>
        <p:xfrm>
          <a:off x="6081713" y="725488"/>
          <a:ext cx="5141912" cy="5407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347942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4" y="0"/>
            <a:ext cx="4648169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982416-6FBB-51F9-3344-3F42722A8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6"/>
            <a:ext cx="3686312" cy="5528734"/>
          </a:xfrm>
        </p:spPr>
        <p:txBody>
          <a:bodyPr>
            <a:normAutofit/>
          </a:bodyPr>
          <a:lstStyle/>
          <a:p>
            <a:pPr algn="r"/>
            <a:r>
              <a:rPr lang="en-US" sz="4800" dirty="0">
                <a:solidFill>
                  <a:srgbClr val="FFFFFF"/>
                </a:solidFill>
              </a:rPr>
              <a:t>Antabuse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A766B-7DF8-B067-11F4-404A11CBF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780" y="599768"/>
            <a:ext cx="6074467" cy="5572432"/>
          </a:xfrm>
        </p:spPr>
        <p:txBody>
          <a:bodyPr anchor="ctr">
            <a:normAutofit/>
          </a:bodyPr>
          <a:lstStyle/>
          <a:p>
            <a:endParaRPr lang="en-US" dirty="0"/>
          </a:p>
          <a:p>
            <a:pPr lvl="1"/>
            <a:r>
              <a:rPr lang="en-US"/>
              <a:t>Blocks breakdown of acetaldehyde</a:t>
            </a:r>
          </a:p>
          <a:p>
            <a:pPr lvl="1"/>
            <a:r>
              <a:rPr lang="en-US"/>
              <a:t>Avoid in liver disease</a:t>
            </a:r>
          </a:p>
          <a:p>
            <a:pPr lvl="1"/>
            <a:r>
              <a:rPr lang="en-US"/>
              <a:t>May be used intermittently during high risk situations</a:t>
            </a:r>
          </a:p>
          <a:p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00964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82</TotalTime>
  <Words>273</Words>
  <Application>Microsoft Macintosh PowerPoint</Application>
  <PresentationFormat>Widescreen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Rockwell</vt:lpstr>
      <vt:lpstr>Rockwell Condensed</vt:lpstr>
      <vt:lpstr>Rockwell Extra Bold</vt:lpstr>
      <vt:lpstr>Wingdings</vt:lpstr>
      <vt:lpstr>Wood Type</vt:lpstr>
      <vt:lpstr>Medications for alcohol use disorder</vt:lpstr>
      <vt:lpstr>PowerPoint Presentation</vt:lpstr>
      <vt:lpstr>Basics of addiction</vt:lpstr>
      <vt:lpstr>Cycle of addiction</vt:lpstr>
      <vt:lpstr>Diagnosis of a substance use disorder</vt:lpstr>
      <vt:lpstr>Naltrexone </vt:lpstr>
      <vt:lpstr>Acamprosate</vt:lpstr>
      <vt:lpstr>Gabapentin</vt:lpstr>
      <vt:lpstr>Antabuse</vt:lpstr>
      <vt:lpstr>Semaglutide</vt:lpstr>
      <vt:lpstr>Harm reduction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1</cp:revision>
  <dcterms:created xsi:type="dcterms:W3CDTF">2025-05-14T17:14:10Z</dcterms:created>
  <dcterms:modified xsi:type="dcterms:W3CDTF">2025-05-14T18:37:08Z</dcterms:modified>
</cp:coreProperties>
</file>