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hivo" pitchFamily="2" charset="77"/>
      <p:regular r:id="rId26"/>
      <p:bold r:id="rId27"/>
      <p:italic r:id="rId28"/>
      <p:boldItalic r:id="rId29"/>
    </p:embeddedFont>
    <p:embeddedFont>
      <p:font typeface="Roboto Slab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AAED75-2E83-4E51-BDF4-44C0E78EB107}">
  <a:tblStyle styleId="{B6AAED75-2E83-4E51-BDF4-44C0E78EB1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20"/>
    <p:restoredTop sz="71331"/>
  </p:normalViewPr>
  <p:slideViewPr>
    <p:cSldViewPr snapToGrid="0">
      <p:cViewPr varScale="1">
        <p:scale>
          <a:sx n="118" d="100"/>
          <a:sy n="118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 self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82e4c2ea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482e4c2ea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 into great depth on this.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d6eed206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7d6eed206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should not be a lead, but definitely mention this!!!!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82e4c2ea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482e4c2ea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82e4c2ea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482e4c2ea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82e4c2ea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482e4c2ea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82e4c2ea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482e4c2ea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82e4c2ea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82e4c2ea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82e4c2ea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482e4c2ea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82e4c2ea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482e4c2ea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Describe my background on MOUD in community and carceral settings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Outline: Treatment and prevalence updates, followed by legal/regulatory, financial, community, then corrections.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Lack of data on prevalence– concentrates in jails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82e4c2ea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82e4c2ea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Plateau is not good!!! Keep the pressure on!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82e4c2ea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82e4c2ea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regions where it it’s decreased– highest OD areas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82e4c2ea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82e4c2ea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 into depth on this. Note that there are similar changes on p. 9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d6eed206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7d6eed206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82e4c2ea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82e4c2ea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82e4c2e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482e4c2e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1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17" name="Google Shape;117;p11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2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3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08" name="Google Shape;108;p10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/opa/pr/justice-department-issues-guidance-protections-people-opioid-use-disorder-under-america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g.colorado.gov/bills/hb22-1326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lu.org/press-releases/bureau-prisons-sued-refusing-let-people-opioid-use-disorder-stay-their-prescribed" TargetMode="External"/><Relationship Id="rId3" Type="http://schemas.openxmlformats.org/officeDocument/2006/relationships/hyperlink" Target="https://www.westword.com/news/jeffco-to-pay-25m-for-jennifer-lobatos-jail-death-from-opioid-withdrawal-7435023" TargetMode="External"/><Relationship Id="rId7" Type="http://schemas.openxmlformats.org/officeDocument/2006/relationships/hyperlink" Target="https://www.politico.com/news/magazine/2023/01/08/maines-prisons-opioids-00076822#:~:text=That%20year%2C%20a%20man%20named,due%20to%20serve%20his%20sentence.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clumaine.org/en/cases/smith-v-aroostook-county" TargetMode="External"/><Relationship Id="rId5" Type="http://schemas.openxmlformats.org/officeDocument/2006/relationships/hyperlink" Target="https://www.nyclu.org/en/press-releases/class-action-lawsuit-ny-jails-life-threatening-ban-medical-treatment-opioid-addiction#:~:text=The%20suit%20filed%20today%20argues,and%20state%20anti%2Ddiscrimination%20laws." TargetMode="External"/><Relationship Id="rId4" Type="http://schemas.openxmlformats.org/officeDocument/2006/relationships/hyperlink" Target="https://www.krqe.com/news/crime/lawsuit-claims-new-mexico-prisons-not-giving-inmates-needed-addiction-medication/" TargetMode="Externa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ipp.wa.gov/BenefitCost/Program/69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sipp.wa.gov/BenefitCost/Program/591" TargetMode="External"/><Relationship Id="rId5" Type="http://schemas.openxmlformats.org/officeDocument/2006/relationships/hyperlink" Target="https://www.wsipp.wa.gov/BenefitCost/Program/592" TargetMode="External"/><Relationship Id="rId4" Type="http://schemas.openxmlformats.org/officeDocument/2006/relationships/hyperlink" Target="https://www.wsipp.wa.gov/BenefitCost/Program/69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networkopen/article-abstract/280373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ciencedirect.com/science/article/pii/S246826672100248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37687162300131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pubmed.ncbi.nlm.nih.gov/3284204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networkopen/fullarticle/2803897?utm_source=silverchair&amp;utm_medium=email&amp;utm_campaign=article_alert-jamanetworkopen&amp;utm_content=wklyforyou&amp;utm_term=04142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37687162300131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pubmed.ncbi.nlm.nih.gov/3284204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022884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healthaffairs.org/doi/full/10.1377/hlthaff.2019.01085" TargetMode="External"/><Relationship Id="rId4" Type="http://schemas.openxmlformats.org/officeDocument/2006/relationships/hyperlink" Target="https://jamanetwork.com/journals/jamapsychiatry/article-abstract/277802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psychiatry/fullarticle/267141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ciencedirect.com/science/article/abs/pii/S0376871621007493" TargetMode="External"/><Relationship Id="rId4" Type="http://schemas.openxmlformats.org/officeDocument/2006/relationships/hyperlink" Target="https://www.researchgate.net/profile/Sarah-Larney/publication/280497312_A_cost-effectiveness_analysis_of_opioid_substitution_therapy_upon_release_in_reducing_mortality_among_prisoners_with_a_history_of_opioid_dependence/links/5664afb008ae15e74632f5c9/A-cost-effectiveness-analysis-of-opioid-substitution-therapy-upon-release-in-reducing-mortality-among-prisoners-with-a-history-of-opioid-dependence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0"/>
              <a:t>Benefits of MOUD in outpatient and carceral settings</a:t>
            </a: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4294967295"/>
          </p:nvPr>
        </p:nvSpPr>
        <p:spPr>
          <a:xfrm>
            <a:off x="6268075" y="2350525"/>
            <a:ext cx="2681400" cy="27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JK Costello, Director of Behavioral Health Consulting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</a:rPr>
              <a:t>jkcostello@</a:t>
            </a:r>
            <a:endParaRPr sz="18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</a:rPr>
              <a:t>steadmangroup.com</a:t>
            </a:r>
            <a:endParaRPr sz="18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Updates: Legal/Regulatory</a:t>
            </a:r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body" idx="1"/>
          </p:nvPr>
        </p:nvSpPr>
        <p:spPr>
          <a:xfrm>
            <a:off x="457200" y="2326825"/>
            <a:ext cx="8567400" cy="25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●"/>
            </a:pPr>
            <a:r>
              <a:rPr lang="en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DOJ guidance</a:t>
            </a:r>
            <a:r>
              <a:rPr lang="en" sz="1800">
                <a:solidFill>
                  <a:srgbClr val="595959"/>
                </a:solidFill>
              </a:rPr>
              <a:t> explicitly warned against institutional bans on particular medication (buprenorphine in this case)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Long-term residential recovery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Employee health programs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Drug courts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Jails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●"/>
            </a:pPr>
            <a:r>
              <a:rPr lang="en" sz="18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Colorado recently mandated</a:t>
            </a:r>
            <a:r>
              <a:rPr lang="en" sz="1800">
                <a:solidFill>
                  <a:srgbClr val="595959"/>
                </a:solidFill>
              </a:rPr>
              <a:t> OUD screening, treatment plan, naloxone, care coordination for people in jail</a:t>
            </a:r>
            <a:endParaRPr sz="2000">
              <a:solidFill>
                <a:srgbClr val="595959"/>
              </a:solidFill>
            </a:endParaRPr>
          </a:p>
        </p:txBody>
      </p:sp>
      <p:sp>
        <p:nvSpPr>
          <p:cNvPr id="207" name="Google Shape;207;p2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Updates: Legal/Regulatory</a:t>
            </a:r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457200" y="2326825"/>
            <a:ext cx="8567400" cy="25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●"/>
            </a:pPr>
            <a:r>
              <a:rPr lang="en" sz="1800">
                <a:solidFill>
                  <a:srgbClr val="595959"/>
                </a:solidFill>
              </a:rPr>
              <a:t>There have now been several (dozens?) of lawsuits regarding MOUD in jail</a:t>
            </a:r>
            <a:endParaRPr sz="1800">
              <a:solidFill>
                <a:srgbClr val="59595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hivo"/>
              <a:buChar char="○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Death</a:t>
            </a:r>
            <a:r>
              <a:rPr lang="en" sz="1800">
                <a:solidFill>
                  <a:srgbClr val="595959"/>
                </a:solidFill>
              </a:rPr>
              <a:t> or injury</a:t>
            </a:r>
            <a:endParaRPr sz="1800">
              <a:solidFill>
                <a:srgbClr val="59595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Injunctions in MA, ME,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NM</a:t>
            </a:r>
            <a:r>
              <a:rPr lang="en" sz="1800">
                <a:solidFill>
                  <a:srgbClr val="595959"/>
                </a:solidFill>
              </a:rPr>
              <a:t>,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NY</a:t>
            </a:r>
            <a:endParaRPr sz="1800">
              <a:solidFill>
                <a:srgbClr val="59595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hivo"/>
              <a:buChar char="○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County</a:t>
            </a:r>
            <a:r>
              <a:rPr lang="en" sz="1800">
                <a:solidFill>
                  <a:srgbClr val="595959"/>
                </a:solidFill>
              </a:rPr>
              <a:t>, 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state</a:t>
            </a:r>
            <a:r>
              <a:rPr lang="en" sz="1800">
                <a:solidFill>
                  <a:srgbClr val="595959"/>
                </a:solidFill>
              </a:rPr>
              <a:t>, </a:t>
            </a:r>
            <a:r>
              <a:rPr lang="en" sz="1800" u="sng">
                <a:solidFill>
                  <a:schemeClr val="hlink"/>
                </a:solidFill>
                <a:hlinkClick r:id="rId8"/>
              </a:rPr>
              <a:t>federal </a:t>
            </a:r>
            <a:endParaRPr sz="2000">
              <a:solidFill>
                <a:srgbClr val="595959"/>
              </a:solidFill>
            </a:endParaRPr>
          </a:p>
        </p:txBody>
      </p:sp>
      <p:sp>
        <p:nvSpPr>
          <p:cNvPr id="214" name="Google Shape;214;p23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15" name="Google Shape;21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94050" y="2932375"/>
            <a:ext cx="2895600" cy="192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Financial Benefits</a:t>
            </a:r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22" name="Google Shape;222;p24"/>
          <p:cNvGraphicFramePr/>
          <p:nvPr/>
        </p:nvGraphicFramePr>
        <p:xfrm>
          <a:off x="794500" y="1887850"/>
          <a:ext cx="7555000" cy="2956300"/>
        </p:xfrm>
        <a:graphic>
          <a:graphicData uri="http://schemas.openxmlformats.org/drawingml/2006/table">
            <a:tbl>
              <a:tblPr>
                <a:noFill/>
                <a:tableStyleId>{B6AAED75-2E83-4E51-BDF4-44C0E78EB107}</a:tableStyleId>
              </a:tblPr>
              <a:tblGrid>
                <a:gridCol w="39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0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333399"/>
                          </a:solidFill>
                        </a:rPr>
                        <a:t>Program name</a:t>
                      </a:r>
                      <a:endParaRPr sz="2000" b="1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333399"/>
                          </a:solidFill>
                        </a:rPr>
                        <a:t>Total benefits</a:t>
                      </a:r>
                      <a:endParaRPr sz="2000" b="1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333399"/>
                          </a:solidFill>
                        </a:rPr>
                        <a:t>Costs</a:t>
                      </a:r>
                      <a:endParaRPr sz="2000" b="1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333399"/>
                          </a:solidFill>
                        </a:rPr>
                        <a:t>Benefit to cost ratio</a:t>
                      </a:r>
                      <a:endParaRPr sz="2000" b="1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sng">
                          <a:solidFill>
                            <a:srgbClr val="0097A7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Methadone maintenance for OUD</a:t>
                      </a:r>
                      <a:endParaRPr sz="2000" u="sng">
                        <a:solidFill>
                          <a:srgbClr val="0097A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333399"/>
                          </a:solidFill>
                        </a:rPr>
                        <a:t>$9,124</a:t>
                      </a:r>
                      <a:endParaRPr sz="20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0000"/>
                          </a:solidFill>
                        </a:rPr>
                        <a:t>-$3,962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333399"/>
                          </a:solidFill>
                        </a:rPr>
                        <a:t>$2.30</a:t>
                      </a:r>
                      <a:endParaRPr sz="20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sng">
                          <a:solidFill>
                            <a:srgbClr val="0097A7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Buprenorphine maintenance treatment for OUD</a:t>
                      </a:r>
                      <a:endParaRPr sz="2000" u="sng">
                        <a:solidFill>
                          <a:srgbClr val="0097A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333399"/>
                          </a:solidFill>
                        </a:rPr>
                        <a:t>$8,645</a:t>
                      </a:r>
                      <a:endParaRPr sz="20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0000"/>
                          </a:solidFill>
                        </a:rPr>
                        <a:t>-$4,859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333399"/>
                          </a:solidFill>
                        </a:rPr>
                        <a:t>$1.78</a:t>
                      </a:r>
                      <a:endParaRPr sz="20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sng">
                          <a:solidFill>
                            <a:srgbClr val="0097A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Injectable naltrexone for opiates</a:t>
                      </a:r>
                      <a:endParaRPr sz="2000" u="sng">
                        <a:solidFill>
                          <a:srgbClr val="0097A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0000"/>
                          </a:solidFill>
                        </a:rPr>
                        <a:t>-$1,040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0000"/>
                          </a:solidFill>
                        </a:rPr>
                        <a:t>-$17,406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0000"/>
                          </a:solidFill>
                        </a:rPr>
                        <a:t>-$0.06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sng">
                          <a:solidFill>
                            <a:srgbClr val="0097A7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Injectable naltrexone for alcohol</a:t>
                      </a:r>
                      <a:endParaRPr sz="2000" u="sng">
                        <a:solidFill>
                          <a:srgbClr val="0097A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B05411"/>
                          </a:solidFill>
                        </a:rPr>
                        <a:t>-$7,814</a:t>
                      </a:r>
                      <a:endParaRPr sz="2000">
                        <a:solidFill>
                          <a:srgbClr val="B05411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B05411"/>
                          </a:solidFill>
                        </a:rPr>
                        <a:t>-$17,406</a:t>
                      </a:r>
                      <a:endParaRPr sz="2000">
                        <a:solidFill>
                          <a:srgbClr val="B05411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B05411"/>
                          </a:solidFill>
                        </a:rPr>
                        <a:t>-$0.45</a:t>
                      </a:r>
                      <a:endParaRPr sz="2000">
                        <a:solidFill>
                          <a:srgbClr val="B05411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Financial Benefits: Community</a:t>
            </a:r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body" idx="1"/>
          </p:nvPr>
        </p:nvSpPr>
        <p:spPr>
          <a:xfrm>
            <a:off x="457200" y="2326825"/>
            <a:ext cx="8567400" cy="25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hivo"/>
              <a:buChar char="●"/>
            </a:pPr>
            <a:r>
              <a:rPr lang="en" sz="2000">
                <a:solidFill>
                  <a:srgbClr val="333333"/>
                </a:solidFill>
              </a:rPr>
              <a:t>In primary care, “compared with the status quo, buprenorphine and harm reduction kits reduced drug use–related mortality by 33% and was cost-effective.” (</a:t>
            </a:r>
            <a:r>
              <a:rPr lang="en" sz="20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Jawa 2023</a:t>
            </a:r>
            <a:r>
              <a:rPr lang="en" sz="2000">
                <a:solidFill>
                  <a:srgbClr val="333333"/>
                </a:solidFill>
              </a:rPr>
              <a:t>)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hivo"/>
              <a:buChar char="●"/>
            </a:pPr>
            <a:r>
              <a:rPr lang="en" sz="2000">
                <a:solidFill>
                  <a:srgbClr val="333333"/>
                </a:solidFill>
              </a:rPr>
              <a:t>A simulation model suggested that hospital-based buprenorphine and harm reduction would reduce overdoses at $7600 to $14300 per QALY (</a:t>
            </a:r>
            <a:r>
              <a:rPr lang="en" sz="20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Barocas (2022</a:t>
            </a:r>
            <a:r>
              <a:rPr lang="en" sz="2000">
                <a:solidFill>
                  <a:srgbClr val="333333"/>
                </a:solidFill>
              </a:rPr>
              <a:t>)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29" name="Google Shape;229;p2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Financial Benefits: Community</a:t>
            </a:r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body" idx="1"/>
          </p:nvPr>
        </p:nvSpPr>
        <p:spPr>
          <a:xfrm>
            <a:off x="457200" y="2326825"/>
            <a:ext cx="8567400" cy="25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hivo"/>
              <a:buChar char="●"/>
            </a:pPr>
            <a:r>
              <a:rPr lang="en" sz="2000">
                <a:solidFill>
                  <a:srgbClr val="333333"/>
                </a:solidFill>
              </a:rPr>
              <a:t>Canadian study suggested that methadone dominates buprenorphine (</a:t>
            </a:r>
            <a:r>
              <a:rPr lang="en" sz="20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Enns 2023</a:t>
            </a:r>
            <a:r>
              <a:rPr lang="en" sz="2000">
                <a:solidFill>
                  <a:srgbClr val="333333"/>
                </a:solidFill>
              </a:rPr>
              <a:t>)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hivo"/>
              <a:buChar char="●"/>
            </a:pPr>
            <a:r>
              <a:rPr lang="en" sz="2000">
                <a:solidFill>
                  <a:srgbClr val="333333"/>
                </a:solidFill>
              </a:rPr>
              <a:t>A large national study showed that initial outpatient management was associated with far lower costs (</a:t>
            </a:r>
            <a:r>
              <a:rPr lang="en" sz="20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LaRochelle 2020</a:t>
            </a:r>
            <a:r>
              <a:rPr lang="en" sz="2000">
                <a:solidFill>
                  <a:srgbClr val="333333"/>
                </a:solidFill>
              </a:rPr>
              <a:t>)</a:t>
            </a:r>
            <a:endParaRPr sz="2000">
              <a:solidFill>
                <a:srgbClr val="333333"/>
              </a:solidFill>
            </a:endParaRPr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37" name="Google Shape;23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3600" y="401275"/>
            <a:ext cx="2492850" cy="16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Financial Benefits: Corrections</a:t>
            </a:r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1"/>
          </p:nvPr>
        </p:nvSpPr>
        <p:spPr>
          <a:xfrm>
            <a:off x="457200" y="1950000"/>
            <a:ext cx="8567400" cy="290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hivo"/>
              <a:buChar char="●"/>
            </a:pPr>
            <a:r>
              <a:rPr lang="en" sz="2000">
                <a:solidFill>
                  <a:srgbClr val="595959"/>
                </a:solidFill>
              </a:rPr>
              <a:t>Recent </a:t>
            </a:r>
            <a:r>
              <a:rPr lang="en" sz="20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Massachusetts study</a:t>
            </a:r>
            <a:r>
              <a:rPr lang="en" sz="2000">
                <a:solidFill>
                  <a:srgbClr val="595959"/>
                </a:solidFill>
              </a:rPr>
              <a:t> (Chatterjee 2023) suggested that comprehensive 3-drug correctional MOUD program vs. naltrexone-only</a:t>
            </a:r>
            <a:endParaRPr sz="2000">
              <a:solidFill>
                <a:srgbClr val="595959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hivo"/>
              <a:buChar char="○"/>
            </a:pPr>
            <a:r>
              <a:rPr lang="en" sz="1600">
                <a:solidFill>
                  <a:srgbClr val="595959"/>
                </a:solidFill>
              </a:rPr>
              <a:t>Increase quality-adjusted years of life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hivo"/>
              <a:buChar char="○"/>
            </a:pPr>
            <a:r>
              <a:rPr lang="en" sz="1600">
                <a:solidFill>
                  <a:srgbClr val="595959"/>
                </a:solidFill>
              </a:rPr>
              <a:t>Cost less</a:t>
            </a:r>
            <a:endParaRPr sz="1600">
              <a:solidFill>
                <a:srgbClr val="595959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hivo"/>
              <a:buChar char="●"/>
            </a:pPr>
            <a:r>
              <a:rPr lang="en" sz="2000">
                <a:solidFill>
                  <a:srgbClr val="595959"/>
                </a:solidFill>
              </a:rPr>
              <a:t>Horn (2020) showed that methadone maintenance therapy cost about $23 per day of incarceration avoided</a:t>
            </a:r>
            <a:endParaRPr sz="2000">
              <a:solidFill>
                <a:srgbClr val="595959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hivo"/>
              <a:buChar char="●"/>
            </a:pPr>
            <a:r>
              <a:rPr lang="en" sz="2000">
                <a:solidFill>
                  <a:srgbClr val="595959"/>
                </a:solidFill>
              </a:rPr>
              <a:t>A large Australian study demonstrated that all-in costs are lower for people released with buprenorphine</a:t>
            </a:r>
            <a:endParaRPr sz="2000">
              <a:solidFill>
                <a:srgbClr val="333333"/>
              </a:solidFill>
            </a:endParaRPr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Financial Benefits: Community</a:t>
            </a:r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1"/>
          </p:nvPr>
        </p:nvSpPr>
        <p:spPr>
          <a:xfrm>
            <a:off x="457200" y="2326825"/>
            <a:ext cx="8567400" cy="25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hivo"/>
              <a:buChar char="●"/>
            </a:pPr>
            <a:r>
              <a:rPr lang="en" sz="2000">
                <a:solidFill>
                  <a:srgbClr val="333333"/>
                </a:solidFill>
              </a:rPr>
              <a:t>Canadian study suggested that methadone dominates buprenorphine (</a:t>
            </a:r>
            <a:r>
              <a:rPr lang="en" sz="20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Enns 2023</a:t>
            </a:r>
            <a:r>
              <a:rPr lang="en" sz="2000">
                <a:solidFill>
                  <a:srgbClr val="333333"/>
                </a:solidFill>
              </a:rPr>
              <a:t>)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hivo"/>
              <a:buChar char="●"/>
            </a:pPr>
            <a:r>
              <a:rPr lang="en" sz="2000">
                <a:solidFill>
                  <a:srgbClr val="333333"/>
                </a:solidFill>
              </a:rPr>
              <a:t>A large national study showed that initial outpatient management was associated with far lower costs (</a:t>
            </a:r>
            <a:r>
              <a:rPr lang="en" sz="20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LaRochelle 2020</a:t>
            </a:r>
            <a:r>
              <a:rPr lang="en" sz="2000">
                <a:solidFill>
                  <a:srgbClr val="333333"/>
                </a:solidFill>
              </a:rPr>
              <a:t>)</a:t>
            </a:r>
            <a:endParaRPr sz="2000">
              <a:solidFill>
                <a:srgbClr val="333333"/>
              </a:solidFill>
            </a:endParaRPr>
          </a:p>
        </p:txBody>
      </p:sp>
      <p:sp>
        <p:nvSpPr>
          <p:cNvPr id="251" name="Google Shape;251;p2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3600" y="331850"/>
            <a:ext cx="2308426" cy="153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Nonfinancial Benefits: Community</a:t>
            </a:r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>
            <a:off x="543850" y="1981825"/>
            <a:ext cx="8480700" cy="28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hivo"/>
              <a:buChar char="●"/>
            </a:pPr>
            <a:r>
              <a:rPr lang="en" sz="21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Wakeman et al (2019)</a:t>
            </a:r>
            <a:r>
              <a:rPr lang="en" sz="2100">
                <a:solidFill>
                  <a:srgbClr val="595959"/>
                </a:solidFill>
              </a:rPr>
              <a:t> showed that, in community settings, ONLY methadone and buprenorphine reduced </a:t>
            </a:r>
            <a:endParaRPr sz="2100">
              <a:solidFill>
                <a:srgbClr val="595959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hivo"/>
              <a:buChar char="○"/>
            </a:pPr>
            <a:r>
              <a:rPr lang="en" sz="1700">
                <a:solidFill>
                  <a:srgbClr val="595959"/>
                </a:solidFill>
              </a:rPr>
              <a:t>Serious opioid-related acute care </a:t>
            </a:r>
            <a:endParaRPr sz="1700">
              <a:solidFill>
                <a:srgbClr val="595959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hivo"/>
              <a:buChar char="○"/>
            </a:pPr>
            <a:r>
              <a:rPr lang="en" sz="1700">
                <a:solidFill>
                  <a:srgbClr val="595959"/>
                </a:solidFill>
              </a:rPr>
              <a:t>Overdose at three months</a:t>
            </a:r>
            <a:endParaRPr sz="1700">
              <a:solidFill>
                <a:srgbClr val="595959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hivo"/>
              <a:buChar char="●"/>
            </a:pPr>
            <a:r>
              <a:rPr lang="en" sz="21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Fairley (2021)</a:t>
            </a:r>
            <a:r>
              <a:rPr lang="en" sz="2100">
                <a:solidFill>
                  <a:srgbClr val="595959"/>
                </a:solidFill>
              </a:rPr>
              <a:t> showed that MOUD reduce overdoses, and work better when combined with OEND and psychotherapy.</a:t>
            </a:r>
            <a:endParaRPr sz="2100">
              <a:solidFill>
                <a:srgbClr val="595959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hivo"/>
              <a:buChar char="○"/>
            </a:pPr>
            <a:r>
              <a:rPr lang="en" sz="1700">
                <a:solidFill>
                  <a:srgbClr val="595959"/>
                </a:solidFill>
              </a:rPr>
              <a:t>Naltrexone was a dominated strategy</a:t>
            </a:r>
            <a:endParaRPr sz="1700">
              <a:solidFill>
                <a:srgbClr val="595959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hivo"/>
              <a:buChar char="●"/>
            </a:pPr>
            <a:r>
              <a:rPr lang="en" sz="2100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Samples (2020)</a:t>
            </a:r>
            <a:r>
              <a:rPr lang="en" sz="2100">
                <a:solidFill>
                  <a:srgbClr val="595959"/>
                </a:solidFill>
              </a:rPr>
              <a:t> suggests that longer-term treatment associated with massive declines in ED, inpt utilization, OD</a:t>
            </a:r>
            <a:endParaRPr sz="2000">
              <a:solidFill>
                <a:srgbClr val="333333"/>
              </a:solidFill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Nonfinancial Benefits: Corrections</a:t>
            </a:r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457200" y="2053625"/>
            <a:ext cx="8567400" cy="27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●"/>
            </a:pPr>
            <a:r>
              <a:rPr lang="en" sz="1800">
                <a:solidFill>
                  <a:srgbClr val="595959"/>
                </a:solidFill>
              </a:rPr>
              <a:t>In jail/prison,</a:t>
            </a:r>
            <a:r>
              <a:rPr lang="en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Green et al (2018) </a:t>
            </a:r>
            <a:r>
              <a:rPr lang="en" sz="1800">
                <a:solidFill>
                  <a:srgbClr val="595959"/>
                </a:solidFill>
              </a:rPr>
              <a:t>showed a 60.5% reduction in fatal overdoses for people leaving incarceration after implementation a statewide program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●"/>
            </a:pPr>
            <a:r>
              <a:rPr lang="en" sz="1800">
                <a:solidFill>
                  <a:srgbClr val="595959"/>
                </a:solidFill>
              </a:rPr>
              <a:t>An far larger </a:t>
            </a:r>
            <a:r>
              <a:rPr lang="en" sz="18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Australian study</a:t>
            </a:r>
            <a:r>
              <a:rPr lang="en" sz="1800">
                <a:solidFill>
                  <a:srgbClr val="595959"/>
                </a:solidFill>
              </a:rPr>
              <a:t> showed a similar (0.3% vs. 0.7%) decrease in fatal overdoses for treatment (buprenorphine on release) vs. control 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●"/>
            </a:pPr>
            <a:r>
              <a:rPr lang="en" sz="1800">
                <a:solidFill>
                  <a:srgbClr val="595959"/>
                </a:solidFill>
              </a:rPr>
              <a:t>Also in Massachusetts, individuals who received buprenorphine had 20% lower recidivism and rearraignment rates than a comparable group that didn’t (</a:t>
            </a:r>
            <a:r>
              <a:rPr lang="en" sz="1800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Evans 2022</a:t>
            </a:r>
            <a:r>
              <a:rPr lang="en" sz="1800">
                <a:solidFill>
                  <a:srgbClr val="595959"/>
                </a:solidFill>
              </a:rPr>
              <a:t>)</a:t>
            </a:r>
            <a:endParaRPr sz="2100">
              <a:solidFill>
                <a:srgbClr val="333333"/>
              </a:solidFill>
            </a:endParaRPr>
          </a:p>
        </p:txBody>
      </p:sp>
      <p:sp>
        <p:nvSpPr>
          <p:cNvPr id="266" name="Google Shape;266;p3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>
            <a:spLocks noGrp="1"/>
          </p:cNvSpPr>
          <p:nvPr>
            <p:ph type="ctrTitle" idx="4294967295"/>
          </p:nvPr>
        </p:nvSpPr>
        <p:spPr>
          <a:xfrm>
            <a:off x="457200" y="1850350"/>
            <a:ext cx="548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 you for being attentive!</a:t>
            </a:r>
            <a:endParaRPr sz="7200"/>
          </a:p>
        </p:txBody>
      </p:sp>
      <p:sp>
        <p:nvSpPr>
          <p:cNvPr id="272" name="Google Shape;272;p31"/>
          <p:cNvSpPr txBox="1">
            <a:spLocks noGrp="1"/>
          </p:cNvSpPr>
          <p:nvPr>
            <p:ph type="subTitle" idx="4294967295"/>
          </p:nvPr>
        </p:nvSpPr>
        <p:spPr>
          <a:xfrm>
            <a:off x="5047575" y="3080450"/>
            <a:ext cx="3901800" cy="19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JK Costello, Director of Behavioral Health Consulting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</a:rPr>
              <a:t>jkcostello@steadmangroup.com</a:t>
            </a:r>
            <a:endParaRPr sz="1800">
              <a:solidFill>
                <a:schemeClr val="accent3"/>
              </a:solidFill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7570680" y="2247629"/>
            <a:ext cx="283836" cy="2710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31"/>
          <p:cNvGrpSpPr/>
          <p:nvPr/>
        </p:nvGrpSpPr>
        <p:grpSpPr>
          <a:xfrm>
            <a:off x="7218453" y="725678"/>
            <a:ext cx="1216091" cy="1216410"/>
            <a:chOff x="6654650" y="3665275"/>
            <a:chExt cx="409100" cy="409125"/>
          </a:xfrm>
        </p:grpSpPr>
        <p:sp>
          <p:nvSpPr>
            <p:cNvPr id="275" name="Google Shape;275;p3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31"/>
          <p:cNvGrpSpPr/>
          <p:nvPr/>
        </p:nvGrpSpPr>
        <p:grpSpPr>
          <a:xfrm rot="1056970">
            <a:off x="6046093" y="1682069"/>
            <a:ext cx="803433" cy="803550"/>
            <a:chOff x="570875" y="4322250"/>
            <a:chExt cx="443300" cy="443325"/>
          </a:xfrm>
        </p:grpSpPr>
        <p:sp>
          <p:nvSpPr>
            <p:cNvPr id="278" name="Google Shape;278;p3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31"/>
          <p:cNvSpPr/>
          <p:nvPr/>
        </p:nvSpPr>
        <p:spPr>
          <a:xfrm rot="2466685">
            <a:off x="6136548" y="961352"/>
            <a:ext cx="394362" cy="3765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1"/>
          <p:cNvSpPr/>
          <p:nvPr/>
        </p:nvSpPr>
        <p:spPr>
          <a:xfrm rot="-1609489">
            <a:off x="6713312" y="1198287"/>
            <a:ext cx="283826" cy="2710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"/>
          <p:cNvSpPr/>
          <p:nvPr/>
        </p:nvSpPr>
        <p:spPr>
          <a:xfrm rot="2926195">
            <a:off x="8434174" y="1412981"/>
            <a:ext cx="212540" cy="20294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/>
          <p:nvPr/>
        </p:nvSpPr>
        <p:spPr>
          <a:xfrm rot="-1609101">
            <a:off x="7513412" y="329101"/>
            <a:ext cx="191497" cy="1828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body" idx="1"/>
          </p:nvPr>
        </p:nvSpPr>
        <p:spPr>
          <a:xfrm>
            <a:off x="826450" y="2486950"/>
            <a:ext cx="2493600" cy="162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chemeClr val="lt1"/>
                </a:highlight>
              </a:rPr>
              <a:t>Understand recent trends in opioid use and treatment from clinical, legal and regulatory angles</a:t>
            </a:r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457200" y="188300"/>
            <a:ext cx="5486400" cy="87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80" b="0"/>
              <a:t>Benefits of MOUDs in outpatient and carceral settings</a:t>
            </a:r>
            <a:endParaRPr sz="2580" b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580" b="0"/>
              <a:t>Learners will:</a:t>
            </a:r>
            <a:endParaRPr sz="2580" b="0"/>
          </a:p>
        </p:txBody>
      </p:sp>
      <p:sp>
        <p:nvSpPr>
          <p:cNvPr id="148" name="Google Shape;148;p14"/>
          <p:cNvSpPr txBox="1">
            <a:spLocks noGrp="1"/>
          </p:cNvSpPr>
          <p:nvPr>
            <p:ph type="body" idx="2"/>
          </p:nvPr>
        </p:nvSpPr>
        <p:spPr>
          <a:xfrm>
            <a:off x="3450005" y="19027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chemeClr val="lt1"/>
                </a:highlight>
              </a:rPr>
              <a:t>Describe the financial costs and benefits of medications for opioid use disorder in both outpatient and carceral settings</a:t>
            </a:r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body" idx="1"/>
          </p:nvPr>
        </p:nvSpPr>
        <p:spPr>
          <a:xfrm>
            <a:off x="6386100" y="152475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chemeClr val="lt1"/>
                </a:highlight>
              </a:rPr>
              <a:t>Describe the nonfinancial benefits of such medications in both settings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Updates: Use and Treatment</a:t>
            </a: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2289150" y="1909300"/>
            <a:ext cx="63978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ivo"/>
              <a:buChar char="●"/>
            </a:pPr>
            <a:r>
              <a:rPr lang="en" sz="2500"/>
              <a:t>OUD prevalence trending upward </a:t>
            </a:r>
            <a:endParaRPr sz="25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ivo"/>
              <a:buChar char="○"/>
            </a:pPr>
            <a:r>
              <a:rPr lang="en" sz="2000"/>
              <a:t>2016, 0.8% (NSDUH)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ivo"/>
              <a:buChar char="○"/>
            </a:pPr>
            <a:r>
              <a:rPr lang="en" sz="2000"/>
              <a:t>2021, 2.0%</a:t>
            </a:r>
            <a:endParaRPr sz="20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ivo"/>
              <a:buChar char="●"/>
            </a:pPr>
            <a:r>
              <a:rPr lang="en" sz="2500"/>
              <a:t>Localized estimates are far higher in some places (Barocas et al)</a:t>
            </a:r>
            <a:endParaRPr sz="25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ivo"/>
              <a:buChar char="○"/>
            </a:pPr>
            <a:r>
              <a:rPr lang="en" sz="2000"/>
              <a:t>MA, 4.6%, 2015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ivo"/>
              <a:buChar char="○"/>
            </a:pPr>
            <a:r>
              <a:rPr lang="en" sz="2000"/>
              <a:t>KY, 5.9%, 2019; 17.7% in some counties</a:t>
            </a:r>
            <a:endParaRPr sz="2300"/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Updates: Use and Treatment</a:t>
            </a:r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64" name="Google Shape;1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325" y="1522775"/>
            <a:ext cx="6875649" cy="345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Updates: Use and Treatment</a:t>
            </a:r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3">
            <a:alphaModFix/>
          </a:blip>
          <a:srcRect t="2865"/>
          <a:stretch/>
        </p:blipFill>
        <p:spPr>
          <a:xfrm>
            <a:off x="1846402" y="1442750"/>
            <a:ext cx="6073651" cy="35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Updates: Use and Treatment</a:t>
            </a: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body" idx="1"/>
          </p:nvPr>
        </p:nvSpPr>
        <p:spPr>
          <a:xfrm>
            <a:off x="1007975" y="2088300"/>
            <a:ext cx="78753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hivo"/>
              <a:buChar char="●"/>
            </a:pPr>
            <a:r>
              <a:rPr lang="en" sz="2200">
                <a:solidFill>
                  <a:srgbClr val="595959"/>
                </a:solidFill>
              </a:rPr>
              <a:t>Moderate changes in MOUD options 2020-2023</a:t>
            </a:r>
            <a:endParaRPr sz="2200">
              <a:solidFill>
                <a:srgbClr val="595959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○"/>
            </a:pPr>
            <a:r>
              <a:rPr lang="en" sz="2200">
                <a:solidFill>
                  <a:srgbClr val="595959"/>
                </a:solidFill>
              </a:rPr>
              <a:t>OTPs more flexible in dosing, staffing</a:t>
            </a:r>
            <a:endParaRPr sz="2200">
              <a:solidFill>
                <a:srgbClr val="595959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○"/>
            </a:pPr>
            <a:r>
              <a:rPr lang="en" sz="2200">
                <a:solidFill>
                  <a:srgbClr val="595959"/>
                </a:solidFill>
              </a:rPr>
              <a:t>Increases in # OTPs</a:t>
            </a:r>
            <a:endParaRPr sz="2200">
              <a:solidFill>
                <a:srgbClr val="59595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595959"/>
                </a:solidFill>
              </a:rPr>
              <a:t>New injectable options for buprenorphine</a:t>
            </a:r>
            <a:endParaRPr sz="2200">
              <a:solidFill>
                <a:srgbClr val="59595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595959"/>
                </a:solidFill>
              </a:rPr>
              <a:t>Naloxone now OTC, two new options for meds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178" name="Google Shape;178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Updates: Use and Treatment</a:t>
            </a: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1007975" y="2088300"/>
            <a:ext cx="78753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hivo"/>
              <a:buChar char="●"/>
            </a:pPr>
            <a:r>
              <a:rPr lang="en" sz="2200">
                <a:solidFill>
                  <a:srgbClr val="595959"/>
                </a:solidFill>
              </a:rPr>
              <a:t>Treatment trending upward? Conflicting findings.</a:t>
            </a:r>
            <a:endParaRPr sz="22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In 2019, 1.7M people used buprenorphine as prescribed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AATOD stated 513,000 in OTP settings alone in 2021</a:t>
            </a:r>
            <a:endParaRPr sz="1800" u="sng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47.3% of people who received treatment for illicit SUD were through telehealth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0.4% of the general population received MOUD in 2021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22.1% of the people with OUD</a:t>
            </a:r>
            <a:endParaRPr sz="250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Updates: Use and Treatment</a:t>
            </a:r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457200" y="2326825"/>
            <a:ext cx="8567400" cy="25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hivo"/>
              <a:buChar char="●"/>
            </a:pPr>
            <a:r>
              <a:rPr lang="en" sz="2000">
                <a:solidFill>
                  <a:srgbClr val="595959"/>
                </a:solidFill>
              </a:rPr>
              <a:t>Still major gaps in general SUD treatment!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hivo"/>
              <a:buChar char="○"/>
            </a:pPr>
            <a:r>
              <a:rPr lang="en" sz="1600">
                <a:solidFill>
                  <a:srgbClr val="595959"/>
                </a:solidFill>
              </a:rPr>
              <a:t>91.6% of people who needed treatment did not get specialty treatment</a:t>
            </a:r>
            <a:endParaRPr sz="1600">
              <a:solidFill>
                <a:srgbClr val="595959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hivo"/>
              <a:buChar char="■"/>
            </a:pPr>
            <a:r>
              <a:rPr lang="en" sz="1600" u="sng">
                <a:solidFill>
                  <a:srgbClr val="595959"/>
                </a:solidFill>
              </a:rPr>
              <a:t>Vast majority of those people (95.7%) did not see a need for treatment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hivo"/>
              <a:buChar char="○"/>
            </a:pPr>
            <a:r>
              <a:rPr lang="en" sz="1600">
                <a:solidFill>
                  <a:srgbClr val="595959"/>
                </a:solidFill>
              </a:rPr>
              <a:t>29% of people with illicit SUD received treatment in 2021</a:t>
            </a:r>
            <a:endParaRPr sz="1600">
              <a:solidFill>
                <a:srgbClr val="595959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hivo"/>
              <a:buChar char="■"/>
            </a:pPr>
            <a:r>
              <a:rPr lang="en" sz="1600">
                <a:solidFill>
                  <a:srgbClr val="595959"/>
                </a:solidFill>
              </a:rPr>
              <a:t>Outpatient</a:t>
            </a:r>
            <a:endParaRPr sz="1600">
              <a:solidFill>
                <a:srgbClr val="595959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hivo"/>
              <a:buChar char="■"/>
            </a:pPr>
            <a:r>
              <a:rPr lang="en" sz="1600">
                <a:solidFill>
                  <a:srgbClr val="595959"/>
                </a:solidFill>
              </a:rPr>
              <a:t>Self-Help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hivo"/>
              <a:buChar char="○"/>
            </a:pPr>
            <a:r>
              <a:rPr lang="en" sz="1600">
                <a:solidFill>
                  <a:srgbClr val="595959"/>
                </a:solidFill>
              </a:rPr>
              <a:t>Hispanic people (0.6%) only half as likely to receive specialty SUD treatment</a:t>
            </a:r>
            <a:endParaRPr sz="2000">
              <a:solidFill>
                <a:srgbClr val="595959"/>
              </a:solidFill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575" y="419725"/>
            <a:ext cx="2236849" cy="14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/>
              <a:t>MOUD Updates: Legal/Regulatory</a:t>
            </a:r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457200" y="2326825"/>
            <a:ext cx="8567400" cy="25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hivo"/>
              <a:buChar char="●"/>
            </a:pPr>
            <a:r>
              <a:rPr lang="en" sz="2200">
                <a:solidFill>
                  <a:srgbClr val="595959"/>
                </a:solidFill>
              </a:rPr>
              <a:t>Major changes in prescribing/dispensing landscape</a:t>
            </a:r>
            <a:endParaRPr sz="22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X-waiver gone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OTPs</a:t>
            </a:r>
            <a:endParaRPr sz="1800">
              <a:solidFill>
                <a:srgbClr val="595959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■"/>
            </a:pPr>
            <a:r>
              <a:rPr lang="en" sz="1800">
                <a:solidFill>
                  <a:srgbClr val="595959"/>
                </a:solidFill>
              </a:rPr>
              <a:t>Greater dosing flexibility</a:t>
            </a:r>
            <a:endParaRPr sz="1800">
              <a:solidFill>
                <a:srgbClr val="595959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■"/>
            </a:pPr>
            <a:r>
              <a:rPr lang="en" sz="1800">
                <a:solidFill>
                  <a:srgbClr val="595959"/>
                </a:solidFill>
              </a:rPr>
              <a:t>More discretion for takeaways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hivo"/>
              <a:buChar char="○"/>
            </a:pPr>
            <a:r>
              <a:rPr lang="en" sz="1800">
                <a:solidFill>
                  <a:srgbClr val="595959"/>
                </a:solidFill>
              </a:rPr>
              <a:t>Telehealth: Can still prescribe first time through telehealth</a:t>
            </a:r>
            <a:endParaRPr sz="2000">
              <a:solidFill>
                <a:srgbClr val="595959"/>
              </a:solidFill>
            </a:endParaRPr>
          </a:p>
        </p:txBody>
      </p:sp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1A"/>
      </a:dk1>
      <a:lt1>
        <a:srgbClr val="FFFFFF"/>
      </a:lt1>
      <a:dk2>
        <a:srgbClr val="60707A"/>
      </a:dk2>
      <a:lt2>
        <a:srgbClr val="E8EDF1"/>
      </a:lt2>
      <a:accent1>
        <a:srgbClr val="A6D683"/>
      </a:accent1>
      <a:accent2>
        <a:srgbClr val="2CA388"/>
      </a:accent2>
      <a:accent3>
        <a:srgbClr val="106B6B"/>
      </a:accent3>
      <a:accent4>
        <a:srgbClr val="CFDCE6"/>
      </a:accent4>
      <a:accent5>
        <a:srgbClr val="9EB3C2"/>
      </a:accent5>
      <a:accent6>
        <a:srgbClr val="577C97"/>
      </a:accent6>
      <a:hlink>
        <a:srgbClr val="00001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Macintosh PowerPoint</Application>
  <PresentationFormat>On-screen Show (16:9)</PresentationFormat>
  <Paragraphs>137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Chivo</vt:lpstr>
      <vt:lpstr>Arial</vt:lpstr>
      <vt:lpstr>Roboto Slab</vt:lpstr>
      <vt:lpstr>Calibri</vt:lpstr>
      <vt:lpstr>Macmorris template</vt:lpstr>
      <vt:lpstr>Benefits of MOUD in outpatient and carceral settings</vt:lpstr>
      <vt:lpstr>Benefits of MOUDs in outpatient and carceral settings Learners will:</vt:lpstr>
      <vt:lpstr>MOUD Updates: Use and Treatment</vt:lpstr>
      <vt:lpstr>MOUD Updates: Use and Treatment</vt:lpstr>
      <vt:lpstr>MOUD Updates: Use and Treatment</vt:lpstr>
      <vt:lpstr>MOUD Updates: Use and Treatment</vt:lpstr>
      <vt:lpstr>MOUD Updates: Use and Treatment</vt:lpstr>
      <vt:lpstr>MOUD Updates: Use and Treatment</vt:lpstr>
      <vt:lpstr>MOUD Updates: Legal/Regulatory</vt:lpstr>
      <vt:lpstr>MOUD Updates: Legal/Regulatory</vt:lpstr>
      <vt:lpstr>MOUD Updates: Legal/Regulatory</vt:lpstr>
      <vt:lpstr>MOUD Financial Benefits</vt:lpstr>
      <vt:lpstr>MOUD Financial Benefits: Community</vt:lpstr>
      <vt:lpstr>MOUD Financial Benefits: Community</vt:lpstr>
      <vt:lpstr>MOUD Financial Benefits: Corrections</vt:lpstr>
      <vt:lpstr>MOUD Financial Benefits: Community</vt:lpstr>
      <vt:lpstr>MOUD Nonfinancial Benefits: Community</vt:lpstr>
      <vt:lpstr>MOUD Nonfinancial Benefits: Corrections</vt:lpstr>
      <vt:lpstr>Thank you for being attentive!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MOUD in outpatient and carceral settings</dc:title>
  <cp:lastModifiedBy>JK Costello</cp:lastModifiedBy>
  <cp:revision>1</cp:revision>
  <dcterms:modified xsi:type="dcterms:W3CDTF">2023-10-11T17:00:56Z</dcterms:modified>
</cp:coreProperties>
</file>