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5143500" type="screen16x9"/>
  <p:notesSz cx="6858000" cy="9144000"/>
  <p:embeddedFontLst>
    <p:embeddedFont>
      <p:font typeface="Lustria" panose="02000603060000020004" pitchFamily="2" charset="0"/>
      <p:regular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36"/>
  </p:normalViewPr>
  <p:slideViewPr>
    <p:cSldViewPr snapToGrid="0">
      <p:cViewPr varScale="1">
        <p:scale>
          <a:sx n="118" d="100"/>
          <a:sy n="118" d="100"/>
        </p:scale>
        <p:origin x="944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customXml" Target="../customXml/item3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a57dd5df73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1a57dd5df73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2000"/>
              </a:spcBef>
              <a:spcAft>
                <a:spcPts val="1000"/>
              </a:spcAft>
              <a:buClr>
                <a:schemeClr val="dk1"/>
              </a:buClr>
              <a:buSzPts val="1200"/>
              <a:buAutoNum type="arabicPeriod"/>
            </a:pPr>
            <a:r>
              <a:rPr lang="en" sz="120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Patients should not be required to sequentially fail non-pharmaceutical and non-opioid treatments before starting opioids</a:t>
            </a:r>
            <a:endParaRPr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a57dd5df73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1a57dd5df73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Evidence for non-opioid therapies are also limited, but the risks are not there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b58df78e6f_4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1b58df78e6f_4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a57dd5df73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1a57dd5df73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b58df78e6f_4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1b58df78e6f_4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a57dd5df73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1a57dd5df73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a57dd5df73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1a57dd5df73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b58df78e6f_4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1b58df78e6f_4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a57dd5df73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1a57dd5df73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a57dd5df73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1a57dd5df73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https://www.hhs.gov/opioids/sites/default/files/2019-10/Dosage_Reduction_Discontinuation.pdf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a57dd5df7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a57dd5df7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</a:rPr>
              <a:t>The appropriate treatment of pain</a:t>
            </a:r>
            <a:endParaRPr sz="12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</a:rPr>
              <a:t>Flexibility to meet the care needs and clinical circumstances of each patient</a:t>
            </a:r>
            <a:endParaRPr sz="12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</a:rPr>
              <a:t>A multimodal and multidisciplinary approach to pain management</a:t>
            </a:r>
            <a:endParaRPr sz="12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</a:rPr>
              <a:t>Avoiding misapplication of clinical practice guideline beyond its intended use</a:t>
            </a:r>
            <a:endParaRPr sz="12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</a:rPr>
              <a:t>Vigilance in attending to health inequities and ensuring access to appropriate, affordable, diversified, coordinated, and effective nonpharmacologic and pharmacologic pain treatment for all persons</a:t>
            </a:r>
            <a:endParaRPr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1b58df78e6f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1b58df78e6f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1b58df78e6f_4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1b58df78e6f_4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1b58df78e6f_3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1b58df78e6f_3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https://www.hhs.gov/opioids/sites/default/files/2019-10/Dosage_Reduction_Discontinuation.pdf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1b58df78e6f_4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1b58df78e6f_4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b58df78e6f_3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1b58df78e6f_3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Higher risk populations: comorbid mental health disorder, previous hx of OD, hx of SUD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1b58df78e6f_4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1b58df78e6f_4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1b58df78e6f_3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1b58df78e6f_3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 b="1">
                <a:solidFill>
                  <a:schemeClr val="dk1"/>
                </a:solidFill>
              </a:rPr>
              <a:t>Naloxone especially important in high risk patients</a:t>
            </a:r>
            <a:endParaRPr sz="85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5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 b="1">
                <a:solidFill>
                  <a:schemeClr val="dk1"/>
                </a:solidFill>
              </a:rPr>
              <a:t>If a family member is in a visit, they can just pick it up</a:t>
            </a:r>
            <a:endParaRPr sz="85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 b="1">
                <a:solidFill>
                  <a:schemeClr val="dk1"/>
                </a:solidFill>
              </a:rPr>
              <a:t>Call 911</a:t>
            </a:r>
            <a:endParaRPr sz="85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 b="1">
                <a:solidFill>
                  <a:schemeClr val="dk1"/>
                </a:solidFill>
              </a:rPr>
              <a:t>Safe storage</a:t>
            </a:r>
            <a:endParaRPr sz="850"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b58df78e6f_3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1b58df78e6f_3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Pregnancy should not be a reason to avoid treating acute pain</a:t>
            </a:r>
            <a:endParaRPr sz="1000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  <a:p>
            <a:pPr marL="914400" lvl="1" indent="-29210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AutoNum type="alphaLcPeriod"/>
            </a:pPr>
            <a:r>
              <a:rPr lang="en" sz="100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Risks to fetus and patient </a:t>
            </a:r>
            <a:endParaRPr sz="1000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  <a:p>
            <a:pPr marL="914400" lvl="1" indent="-29210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AutoNum type="alphaLcPeriod"/>
            </a:pPr>
            <a:r>
              <a:rPr lang="en" sz="100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If patient already on opioids and considering taper, consider risks of withdrawal</a:t>
            </a:r>
            <a:endParaRPr sz="1000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  <a:p>
            <a:pPr marL="914400" lvl="1" indent="-29210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AutoNum type="alphaLcPeriod"/>
            </a:pPr>
            <a:r>
              <a:rPr lang="en" sz="100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If patient with OUD, MOUD is recommended</a:t>
            </a:r>
            <a:endParaRPr sz="1000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</a:rPr>
              <a:t>Stillbirth risk, preterm delivery, poor fetal growth</a:t>
            </a:r>
            <a:endParaRPr sz="10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1b58df78e6f_4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1b58df78e6f_4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1b58df78e6f_3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1b58df78e6f_3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 b="1">
                <a:solidFill>
                  <a:schemeClr val="dk1"/>
                </a:solidFill>
              </a:rPr>
              <a:t>Bup should not be counted in total daily MME</a:t>
            </a:r>
            <a:endParaRPr sz="85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 b="1">
                <a:solidFill>
                  <a:schemeClr val="dk1"/>
                </a:solidFill>
              </a:rPr>
              <a:t>No dismissal because of PDMP</a:t>
            </a:r>
            <a:endParaRPr sz="850"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b58df78e6f_3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1b58df78e6f_3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1b58df78e6f_4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1b58df78e6f_4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b58df78e6f_3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1b58df78e6f_3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50"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1b58df78e6f_4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1b58df78e6f_4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 b="1">
                <a:solidFill>
                  <a:schemeClr val="dk1"/>
                </a:solidFill>
              </a:rPr>
              <a:t>https://blog.employersolutions.com/a-closer-look-drug-testing-panels/</a:t>
            </a:r>
            <a:endParaRPr sz="850"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1b58df78e6f_4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1b58df78e6f_4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1b58df78e6f_3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1b58df78e6f_3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50"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1b58df78e6f_4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1b58df78e6f_4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1b58df78e6f_3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1b58df78e6f_3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 b="1">
                <a:solidFill>
                  <a:schemeClr val="dk1"/>
                </a:solidFill>
              </a:rPr>
              <a:t>Bup should not be counted in total daily MME</a:t>
            </a:r>
            <a:endParaRPr sz="85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 b="1">
                <a:solidFill>
                  <a:schemeClr val="dk1"/>
                </a:solidFill>
              </a:rPr>
              <a:t>No dismissal because of PDMP</a:t>
            </a:r>
            <a:endParaRPr sz="850"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1b58df78e6f_3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1b58df78e6f_3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50"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1b58df78e6f_4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1b58df78e6f_4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b58df78e6f_4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1b58df78e6f_4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915b80f33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1915b80f33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1b58df78e6f_4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1b58df78e6f_4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1a57dd5df73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1a57dd5df73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American Headache Society recommends against opioids for headaches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915b80f33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1915b80f33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b58df78e6f_4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1b58df78e6f_4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915b80f33a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1915b80f33a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b58df78e6f_4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b58df78e6f_4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b58df78e6f_4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1b58df78e6f_4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oogle Shape;12;p2"/>
          <p:cNvGrpSpPr/>
          <p:nvPr/>
        </p:nvGrpSpPr>
        <p:grpSpPr>
          <a:xfrm>
            <a:off x="486873" y="308610"/>
            <a:ext cx="8170200" cy="4526325"/>
            <a:chOff x="486873" y="411480"/>
            <a:chExt cx="8170200" cy="6035100"/>
          </a:xfrm>
        </p:grpSpPr>
        <p:pic>
          <p:nvPicPr>
            <p:cNvPr id="13" name="Google Shape;13;p2" descr="PaperPanel-Title.jpg"/>
            <p:cNvPicPr preferRelativeResize="0"/>
            <p:nvPr/>
          </p:nvPicPr>
          <p:blipFill rotWithShape="1">
            <a:blip r:embed="rId2">
              <a:alphaModFix/>
            </a:blip>
            <a:srcRect r="2128"/>
            <a:stretch/>
          </p:blipFill>
          <p:spPr>
            <a:xfrm>
              <a:off x="486873" y="411480"/>
              <a:ext cx="8170200" cy="6035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Google Shape;14;p2"/>
            <p:cNvSpPr/>
            <p:nvPr/>
          </p:nvSpPr>
          <p:spPr>
            <a:xfrm>
              <a:off x="562843" y="475488"/>
              <a:ext cx="7982700" cy="5888700"/>
            </a:xfrm>
            <a:prstGeom prst="rect">
              <a:avLst/>
            </a:prstGeom>
            <a:noFill/>
            <a:ln w="12700" cap="flat" cmpd="sng">
              <a:solidFill>
                <a:srgbClr val="BEBC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endParaRPr>
            </a:p>
          </p:txBody>
        </p:sp>
        <p:cxnSp>
          <p:nvCxnSpPr>
            <p:cNvPr id="15" name="Google Shape;15;p2"/>
            <p:cNvCxnSpPr/>
            <p:nvPr/>
          </p:nvCxnSpPr>
          <p:spPr>
            <a:xfrm>
              <a:off x="562842" y="6133646"/>
              <a:ext cx="7982700" cy="1500"/>
            </a:xfrm>
            <a:prstGeom prst="straightConnector1">
              <a:avLst/>
            </a:prstGeom>
            <a:noFill/>
            <a:ln w="12700" cap="flat" cmpd="sng">
              <a:solidFill>
                <a:srgbClr val="BEBCB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6" name="Google Shape;16;p2"/>
            <p:cNvSpPr/>
            <p:nvPr/>
          </p:nvSpPr>
          <p:spPr>
            <a:xfrm>
              <a:off x="562843" y="457200"/>
              <a:ext cx="7982700" cy="2578500"/>
            </a:xfrm>
            <a:prstGeom prst="rect">
              <a:avLst/>
            </a:prstGeom>
            <a:solidFill>
              <a:srgbClr val="C9D1D5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endParaRPr>
            </a:p>
          </p:txBody>
        </p:sp>
      </p:grp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914400" y="842963"/>
            <a:ext cx="7342200" cy="14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Lustria"/>
              <a:buNone/>
              <a:defRPr sz="54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914400" y="2571750"/>
            <a:ext cx="73422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ctr" rtl="0">
              <a:spcBef>
                <a:spcPts val="600"/>
              </a:spcBef>
              <a:spcAft>
                <a:spcPts val="0"/>
              </a:spcAft>
              <a:buClr>
                <a:srgbClr val="B0BBBF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ctr" rtl="0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ctr" rtl="0">
              <a:spcBef>
                <a:spcPts val="600"/>
              </a:spcBef>
              <a:spcAft>
                <a:spcPts val="0"/>
              </a:spcAft>
              <a:buClr>
                <a:srgbClr val="B0BBBF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ctr" rtl="0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573741" y="4592171"/>
            <a:ext cx="2133600" cy="1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B0BB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5638800" y="4592171"/>
            <a:ext cx="2895600" cy="1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B0BB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4191000" y="4592171"/>
            <a:ext cx="762000" cy="2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, Picture, and Caption">
  <p:cSld name="Content, Picture, and Caption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11"/>
          <p:cNvGrpSpPr/>
          <p:nvPr/>
        </p:nvGrpSpPr>
        <p:grpSpPr>
          <a:xfrm>
            <a:off x="182880" y="130274"/>
            <a:ext cx="8778300" cy="4882950"/>
            <a:chOff x="182880" y="173699"/>
            <a:chExt cx="8778300" cy="6510600"/>
          </a:xfrm>
        </p:grpSpPr>
        <p:grpSp>
          <p:nvGrpSpPr>
            <p:cNvPr id="122" name="Google Shape;122;p11"/>
            <p:cNvGrpSpPr/>
            <p:nvPr/>
          </p:nvGrpSpPr>
          <p:grpSpPr>
            <a:xfrm>
              <a:off x="182880" y="173699"/>
              <a:ext cx="8778300" cy="6510600"/>
              <a:chOff x="182880" y="173699"/>
              <a:chExt cx="8778300" cy="6510600"/>
            </a:xfrm>
          </p:grpSpPr>
          <p:pic>
            <p:nvPicPr>
              <p:cNvPr id="123" name="Google Shape;123;p11" descr="PaperPanel-Base.jpg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182880" y="173699"/>
                <a:ext cx="8778300" cy="6510600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24" name="Google Shape;124;p11"/>
              <p:cNvGrpSpPr/>
              <p:nvPr/>
            </p:nvGrpSpPr>
            <p:grpSpPr>
              <a:xfrm>
                <a:off x="256032" y="237744"/>
                <a:ext cx="8622900" cy="6364200"/>
                <a:chOff x="247157" y="247430"/>
                <a:chExt cx="8622900" cy="6364200"/>
              </a:xfrm>
            </p:grpSpPr>
            <p:sp>
              <p:nvSpPr>
                <p:cNvPr id="125" name="Google Shape;125;p11"/>
                <p:cNvSpPr/>
                <p:nvPr/>
              </p:nvSpPr>
              <p:spPr>
                <a:xfrm>
                  <a:off x="247157" y="247430"/>
                  <a:ext cx="8622900" cy="6364200"/>
                </a:xfrm>
                <a:prstGeom prst="rect">
                  <a:avLst/>
                </a:prstGeom>
                <a:noFill/>
                <a:ln w="12700" cap="flat" cmpd="sng">
                  <a:solidFill>
                    <a:srgbClr val="BEBCB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Lustria"/>
                    <a:ea typeface="Lustria"/>
                    <a:cs typeface="Lustria"/>
                    <a:sym typeface="Lustria"/>
                  </a:endParaRPr>
                </a:p>
              </p:txBody>
            </p:sp>
            <p:cxnSp>
              <p:nvCxnSpPr>
                <p:cNvPr id="126" name="Google Shape;126;p11"/>
                <p:cNvCxnSpPr/>
                <p:nvPr/>
              </p:nvCxnSpPr>
              <p:spPr>
                <a:xfrm>
                  <a:off x="247157" y="6389024"/>
                  <a:ext cx="8622900" cy="150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BEBCB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</p:grpSp>
        <p:sp>
          <p:nvSpPr>
            <p:cNvPr id="127" name="Google Shape;127;p11"/>
            <p:cNvSpPr/>
            <p:nvPr/>
          </p:nvSpPr>
          <p:spPr>
            <a:xfrm rot="5400000">
              <a:off x="801152" y="3274132"/>
              <a:ext cx="6135600" cy="63900"/>
            </a:xfrm>
            <a:prstGeom prst="rect">
              <a:avLst/>
            </a:prstGeom>
            <a:solidFill>
              <a:srgbClr val="C9D1D5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endParaRPr>
            </a:p>
          </p:txBody>
        </p:sp>
      </p:grpSp>
      <p:sp>
        <p:nvSpPr>
          <p:cNvPr id="128" name="Google Shape;128;p11"/>
          <p:cNvSpPr txBox="1">
            <a:spLocks noGrp="1"/>
          </p:cNvSpPr>
          <p:nvPr>
            <p:ph type="title"/>
          </p:nvPr>
        </p:nvSpPr>
        <p:spPr>
          <a:xfrm>
            <a:off x="530225" y="1270747"/>
            <a:ext cx="3008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9" name="Google Shape;129;p11"/>
          <p:cNvSpPr txBox="1">
            <a:spLocks noGrp="1"/>
          </p:cNvSpPr>
          <p:nvPr>
            <p:ph type="body" idx="1"/>
          </p:nvPr>
        </p:nvSpPr>
        <p:spPr>
          <a:xfrm>
            <a:off x="4328319" y="457200"/>
            <a:ext cx="4114800" cy="40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2000"/>
              </a:spcBef>
              <a:spcAft>
                <a:spcPts val="0"/>
              </a:spcAft>
              <a:buSzPts val="1400"/>
              <a:buChar char="•"/>
              <a:defRPr sz="2400"/>
            </a:lvl1pPr>
            <a:lvl2pPr marL="914400" lvl="1" indent="-317500" rtl="0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2200"/>
            </a:lvl2pPr>
            <a:lvl3pPr marL="1371600" lvl="2" indent="-317500" rtl="0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2000"/>
            </a:lvl3pPr>
            <a:lvl4pPr marL="1828800" lvl="3" indent="-317500" rtl="0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800"/>
            </a:lvl4pPr>
            <a:lvl5pPr marL="2286000" lvl="4" indent="-317500" rtl="0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800"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0" name="Google Shape;130;p11"/>
          <p:cNvSpPr txBox="1">
            <a:spLocks noGrp="1"/>
          </p:cNvSpPr>
          <p:nvPr>
            <p:ph type="body" idx="2"/>
          </p:nvPr>
        </p:nvSpPr>
        <p:spPr>
          <a:xfrm>
            <a:off x="530225" y="2004242"/>
            <a:ext cx="3008400" cy="25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SzPts val="1400"/>
              <a:buFont typeface="Lustria"/>
              <a:buNone/>
              <a:defRPr sz="1600"/>
            </a:lvl1pPr>
            <a:lvl2pPr marL="914400" lvl="1" indent="-228600" rtl="0">
              <a:spcBef>
                <a:spcPts val="600"/>
              </a:spcBef>
              <a:spcAft>
                <a:spcPts val="0"/>
              </a:spcAft>
              <a:buSzPts val="1400"/>
              <a:buFont typeface="Lustria"/>
              <a:buNone/>
              <a:defRPr sz="1200"/>
            </a:lvl2pPr>
            <a:lvl3pPr marL="1371600" lvl="2" indent="-228600" rtl="0">
              <a:spcBef>
                <a:spcPts val="600"/>
              </a:spcBef>
              <a:spcAft>
                <a:spcPts val="0"/>
              </a:spcAft>
              <a:buSzPts val="1400"/>
              <a:buFont typeface="Lustria"/>
              <a:buNone/>
              <a:defRPr sz="1000"/>
            </a:lvl3pPr>
            <a:lvl4pPr marL="1828800" lvl="3" indent="-228600" rtl="0">
              <a:spcBef>
                <a:spcPts val="600"/>
              </a:spcBef>
              <a:spcAft>
                <a:spcPts val="0"/>
              </a:spcAft>
              <a:buSzPts val="1400"/>
              <a:buFont typeface="Lustria"/>
              <a:buNone/>
              <a:defRPr sz="900"/>
            </a:lvl4pPr>
            <a:lvl5pPr marL="2286000" lvl="4" indent="-228600" rtl="0">
              <a:spcBef>
                <a:spcPts val="600"/>
              </a:spcBef>
              <a:spcAft>
                <a:spcPts val="0"/>
              </a:spcAft>
              <a:buSzPts val="1400"/>
              <a:buFont typeface="Lustria"/>
              <a:buNone/>
              <a:defRPr sz="900"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Lustria"/>
              <a:buNone/>
              <a:defRPr sz="900"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Lustria"/>
              <a:buNone/>
              <a:defRPr sz="900"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Lustria"/>
              <a:buNone/>
              <a:defRPr sz="900"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Lustria"/>
              <a:buNone/>
              <a:defRPr sz="900"/>
            </a:lvl9pPr>
          </a:lstStyle>
          <a:p>
            <a:endParaRPr/>
          </a:p>
        </p:txBody>
      </p:sp>
      <p:sp>
        <p:nvSpPr>
          <p:cNvPr id="131" name="Google Shape;131;p11"/>
          <p:cNvSpPr txBox="1">
            <a:spLocks noGrp="1"/>
          </p:cNvSpPr>
          <p:nvPr>
            <p:ph type="dt" idx="10"/>
          </p:nvPr>
        </p:nvSpPr>
        <p:spPr>
          <a:xfrm>
            <a:off x="243840" y="4778693"/>
            <a:ext cx="2133600" cy="1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B0BB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32" name="Google Shape;132;p11"/>
          <p:cNvSpPr txBox="1">
            <a:spLocks noGrp="1"/>
          </p:cNvSpPr>
          <p:nvPr>
            <p:ph type="ftr" idx="11"/>
          </p:nvPr>
        </p:nvSpPr>
        <p:spPr>
          <a:xfrm>
            <a:off x="5958840" y="4778693"/>
            <a:ext cx="2895600" cy="1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B0BB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33" name="Google Shape;133;p11"/>
          <p:cNvSpPr txBox="1">
            <a:spLocks noGrp="1"/>
          </p:cNvSpPr>
          <p:nvPr>
            <p:ph type="sldNum" idx="12"/>
          </p:nvPr>
        </p:nvSpPr>
        <p:spPr>
          <a:xfrm>
            <a:off x="4191000" y="4767263"/>
            <a:ext cx="762000" cy="2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4" name="Google Shape;134;p11"/>
          <p:cNvSpPr/>
          <p:nvPr/>
        </p:nvSpPr>
        <p:spPr>
          <a:xfrm rot="10800000">
            <a:off x="258667" y="1195852"/>
            <a:ext cx="3575400" cy="48000"/>
          </a:xfrm>
          <a:prstGeom prst="rect">
            <a:avLst/>
          </a:prstGeom>
          <a:solidFill>
            <a:srgbClr val="C9D1D5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35" name="Google Shape;135;p11"/>
          <p:cNvSpPr>
            <a:spLocks noGrp="1"/>
          </p:cNvSpPr>
          <p:nvPr>
            <p:ph type="pic" idx="3"/>
          </p:nvPr>
        </p:nvSpPr>
        <p:spPr>
          <a:xfrm>
            <a:off x="352892" y="232592"/>
            <a:ext cx="3398700" cy="903600"/>
          </a:xfrm>
          <a:prstGeom prst="rect">
            <a:avLst/>
          </a:prstGeom>
          <a:noFill/>
          <a:ln>
            <a:noFill/>
          </a:ln>
        </p:spPr>
      </p:sp>
      <p:sp>
        <p:nvSpPr>
          <p:cNvPr id="136" name="Google Shape;136;p11"/>
          <p:cNvSpPr/>
          <p:nvPr/>
        </p:nvSpPr>
        <p:spPr>
          <a:xfrm rot="10800000">
            <a:off x="258667" y="1195852"/>
            <a:ext cx="3575400" cy="48000"/>
          </a:xfrm>
          <a:prstGeom prst="rect">
            <a:avLst/>
          </a:prstGeom>
          <a:solidFill>
            <a:srgbClr val="C9D1D5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12"/>
          <p:cNvGrpSpPr/>
          <p:nvPr/>
        </p:nvGrpSpPr>
        <p:grpSpPr>
          <a:xfrm>
            <a:off x="182880" y="130274"/>
            <a:ext cx="8778300" cy="4882950"/>
            <a:chOff x="182880" y="173699"/>
            <a:chExt cx="8778300" cy="6510600"/>
          </a:xfrm>
        </p:grpSpPr>
        <p:grpSp>
          <p:nvGrpSpPr>
            <p:cNvPr id="139" name="Google Shape;139;p12"/>
            <p:cNvGrpSpPr/>
            <p:nvPr/>
          </p:nvGrpSpPr>
          <p:grpSpPr>
            <a:xfrm>
              <a:off x="182880" y="173699"/>
              <a:ext cx="8778300" cy="6510600"/>
              <a:chOff x="182880" y="173699"/>
              <a:chExt cx="8778300" cy="6510600"/>
            </a:xfrm>
          </p:grpSpPr>
          <p:pic>
            <p:nvPicPr>
              <p:cNvPr id="140" name="Google Shape;140;p12" descr="PaperPanel-Base.jpg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182880" y="173699"/>
                <a:ext cx="8778300" cy="6510600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41" name="Google Shape;141;p12"/>
              <p:cNvGrpSpPr/>
              <p:nvPr/>
            </p:nvGrpSpPr>
            <p:grpSpPr>
              <a:xfrm>
                <a:off x="256032" y="237744"/>
                <a:ext cx="8622900" cy="6364200"/>
                <a:chOff x="247157" y="247430"/>
                <a:chExt cx="8622900" cy="6364200"/>
              </a:xfrm>
            </p:grpSpPr>
            <p:sp>
              <p:nvSpPr>
                <p:cNvPr id="142" name="Google Shape;142;p12"/>
                <p:cNvSpPr/>
                <p:nvPr/>
              </p:nvSpPr>
              <p:spPr>
                <a:xfrm>
                  <a:off x="247157" y="247430"/>
                  <a:ext cx="8622900" cy="6364200"/>
                </a:xfrm>
                <a:prstGeom prst="rect">
                  <a:avLst/>
                </a:prstGeom>
                <a:noFill/>
                <a:ln w="12700" cap="flat" cmpd="sng">
                  <a:solidFill>
                    <a:srgbClr val="BEBCB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Lustria"/>
                    <a:ea typeface="Lustria"/>
                    <a:cs typeface="Lustria"/>
                    <a:sym typeface="Lustria"/>
                  </a:endParaRPr>
                </a:p>
              </p:txBody>
            </p:sp>
            <p:cxnSp>
              <p:nvCxnSpPr>
                <p:cNvPr id="143" name="Google Shape;143;p12"/>
                <p:cNvCxnSpPr/>
                <p:nvPr/>
              </p:nvCxnSpPr>
              <p:spPr>
                <a:xfrm>
                  <a:off x="247157" y="6389024"/>
                  <a:ext cx="8622900" cy="150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BEBCB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</p:grpSp>
        <p:sp>
          <p:nvSpPr>
            <p:cNvPr id="144" name="Google Shape;144;p12"/>
            <p:cNvSpPr/>
            <p:nvPr/>
          </p:nvSpPr>
          <p:spPr>
            <a:xfrm rot="5400000">
              <a:off x="801152" y="3274132"/>
              <a:ext cx="6135600" cy="63900"/>
            </a:xfrm>
            <a:prstGeom prst="rect">
              <a:avLst/>
            </a:prstGeom>
            <a:solidFill>
              <a:srgbClr val="C9D1D5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endParaRPr>
            </a:p>
          </p:txBody>
        </p:sp>
      </p:grpSp>
      <p:sp>
        <p:nvSpPr>
          <p:cNvPr id="145" name="Google Shape;145;p12"/>
          <p:cNvSpPr txBox="1">
            <a:spLocks noGrp="1"/>
          </p:cNvSpPr>
          <p:nvPr>
            <p:ph type="title"/>
          </p:nvPr>
        </p:nvSpPr>
        <p:spPr>
          <a:xfrm>
            <a:off x="530352" y="1268730"/>
            <a:ext cx="3008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6" name="Google Shape;146;p12"/>
          <p:cNvSpPr>
            <a:spLocks noGrp="1"/>
          </p:cNvSpPr>
          <p:nvPr>
            <p:ph type="pic" idx="2"/>
          </p:nvPr>
        </p:nvSpPr>
        <p:spPr>
          <a:xfrm>
            <a:off x="4338559" y="459581"/>
            <a:ext cx="4114800" cy="4101000"/>
          </a:xfrm>
          <a:prstGeom prst="rect">
            <a:avLst/>
          </a:prstGeom>
          <a:noFill/>
          <a:ln>
            <a:noFill/>
          </a:ln>
        </p:spPr>
      </p:sp>
      <p:sp>
        <p:nvSpPr>
          <p:cNvPr id="147" name="Google Shape;147;p12"/>
          <p:cNvSpPr txBox="1">
            <a:spLocks noGrp="1"/>
          </p:cNvSpPr>
          <p:nvPr>
            <p:ph type="body" idx="1"/>
          </p:nvPr>
        </p:nvSpPr>
        <p:spPr>
          <a:xfrm>
            <a:off x="530352" y="2002536"/>
            <a:ext cx="3008400" cy="25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Lustria"/>
              <a:buNone/>
              <a:defRPr sz="1600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lvl="1" indent="-228600" rtl="0">
              <a:spcBef>
                <a:spcPts val="600"/>
              </a:spcBef>
              <a:spcAft>
                <a:spcPts val="0"/>
              </a:spcAft>
              <a:buSzPts val="1400"/>
              <a:buFont typeface="Lustria"/>
              <a:buNone/>
              <a:defRPr sz="1200"/>
            </a:lvl2pPr>
            <a:lvl3pPr marL="1371600" lvl="2" indent="-228600" rtl="0">
              <a:spcBef>
                <a:spcPts val="600"/>
              </a:spcBef>
              <a:spcAft>
                <a:spcPts val="0"/>
              </a:spcAft>
              <a:buSzPts val="1400"/>
              <a:buFont typeface="Lustria"/>
              <a:buNone/>
              <a:defRPr sz="1000"/>
            </a:lvl3pPr>
            <a:lvl4pPr marL="1828800" lvl="3" indent="-228600" rtl="0">
              <a:spcBef>
                <a:spcPts val="600"/>
              </a:spcBef>
              <a:spcAft>
                <a:spcPts val="0"/>
              </a:spcAft>
              <a:buSzPts val="1400"/>
              <a:buFont typeface="Lustria"/>
              <a:buNone/>
              <a:defRPr sz="900"/>
            </a:lvl4pPr>
            <a:lvl5pPr marL="2286000" lvl="4" indent="-228600" rtl="0">
              <a:spcBef>
                <a:spcPts val="600"/>
              </a:spcBef>
              <a:spcAft>
                <a:spcPts val="0"/>
              </a:spcAft>
              <a:buSzPts val="1400"/>
              <a:buFont typeface="Lustria"/>
              <a:buNone/>
              <a:defRPr sz="900"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Lustria"/>
              <a:buNone/>
              <a:defRPr sz="900"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Lustria"/>
              <a:buNone/>
              <a:defRPr sz="900"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Lustria"/>
              <a:buNone/>
              <a:defRPr sz="900"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Lustria"/>
              <a:buNone/>
              <a:defRPr sz="900"/>
            </a:lvl9pPr>
          </a:lstStyle>
          <a:p>
            <a:endParaRPr/>
          </a:p>
        </p:txBody>
      </p:sp>
      <p:sp>
        <p:nvSpPr>
          <p:cNvPr id="148" name="Google Shape;148;p12"/>
          <p:cNvSpPr txBox="1">
            <a:spLocks noGrp="1"/>
          </p:cNvSpPr>
          <p:nvPr>
            <p:ph type="dt" idx="10"/>
          </p:nvPr>
        </p:nvSpPr>
        <p:spPr>
          <a:xfrm>
            <a:off x="243840" y="4778693"/>
            <a:ext cx="2133600" cy="1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B0BB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49" name="Google Shape;149;p12"/>
          <p:cNvSpPr txBox="1">
            <a:spLocks noGrp="1"/>
          </p:cNvSpPr>
          <p:nvPr>
            <p:ph type="ftr" idx="11"/>
          </p:nvPr>
        </p:nvSpPr>
        <p:spPr>
          <a:xfrm>
            <a:off x="5958840" y="4778693"/>
            <a:ext cx="2895600" cy="1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B0BB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50" name="Google Shape;150;p12"/>
          <p:cNvSpPr txBox="1">
            <a:spLocks noGrp="1"/>
          </p:cNvSpPr>
          <p:nvPr>
            <p:ph type="sldNum" idx="12"/>
          </p:nvPr>
        </p:nvSpPr>
        <p:spPr>
          <a:xfrm>
            <a:off x="4191000" y="4767263"/>
            <a:ext cx="762000" cy="2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above Caption">
  <p:cSld name="Picture above Caption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oogle Shape;152;p13"/>
          <p:cNvGrpSpPr/>
          <p:nvPr/>
        </p:nvGrpSpPr>
        <p:grpSpPr>
          <a:xfrm>
            <a:off x="182880" y="130274"/>
            <a:ext cx="8778300" cy="4882950"/>
            <a:chOff x="182880" y="173699"/>
            <a:chExt cx="8778300" cy="6510600"/>
          </a:xfrm>
        </p:grpSpPr>
        <p:pic>
          <p:nvPicPr>
            <p:cNvPr id="153" name="Google Shape;153;p13" descr="PaperPanel-Base.jp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82880" y="173699"/>
              <a:ext cx="8778300" cy="65106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4" name="Google Shape;154;p13"/>
            <p:cNvGrpSpPr/>
            <p:nvPr/>
          </p:nvGrpSpPr>
          <p:grpSpPr>
            <a:xfrm>
              <a:off x="256032" y="237744"/>
              <a:ext cx="8622900" cy="6364200"/>
              <a:chOff x="247157" y="247430"/>
              <a:chExt cx="8622900" cy="6364200"/>
            </a:xfrm>
          </p:grpSpPr>
          <p:sp>
            <p:nvSpPr>
              <p:cNvPr id="155" name="Google Shape;155;p13"/>
              <p:cNvSpPr/>
              <p:nvPr/>
            </p:nvSpPr>
            <p:spPr>
              <a:xfrm>
                <a:off x="247157" y="247430"/>
                <a:ext cx="8622900" cy="6364200"/>
              </a:xfrm>
              <a:prstGeom prst="rect">
                <a:avLst/>
              </a:prstGeom>
              <a:noFill/>
              <a:ln w="12700" cap="flat" cmpd="sng">
                <a:solidFill>
                  <a:srgbClr val="BEBC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Lustria"/>
                  <a:ea typeface="Lustria"/>
                  <a:cs typeface="Lustria"/>
                  <a:sym typeface="Lustria"/>
                </a:endParaRPr>
              </a:p>
            </p:txBody>
          </p:sp>
          <p:cxnSp>
            <p:nvCxnSpPr>
              <p:cNvPr id="156" name="Google Shape;156;p13"/>
              <p:cNvCxnSpPr/>
              <p:nvPr/>
            </p:nvCxnSpPr>
            <p:spPr>
              <a:xfrm>
                <a:off x="247157" y="6389024"/>
                <a:ext cx="8622900" cy="15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BEBCB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sp>
        <p:nvSpPr>
          <p:cNvPr id="157" name="Google Shape;157;p13"/>
          <p:cNvSpPr txBox="1">
            <a:spLocks noGrp="1"/>
          </p:cNvSpPr>
          <p:nvPr>
            <p:ph type="title"/>
          </p:nvPr>
        </p:nvSpPr>
        <p:spPr>
          <a:xfrm>
            <a:off x="530351" y="3215864"/>
            <a:ext cx="8022000" cy="6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8" name="Google Shape;158;p13"/>
          <p:cNvSpPr>
            <a:spLocks noGrp="1"/>
          </p:cNvSpPr>
          <p:nvPr>
            <p:ph type="pic" idx="2"/>
          </p:nvPr>
        </p:nvSpPr>
        <p:spPr>
          <a:xfrm>
            <a:off x="356347" y="248770"/>
            <a:ext cx="8421600" cy="2837400"/>
          </a:xfrm>
          <a:prstGeom prst="rect">
            <a:avLst/>
          </a:prstGeom>
          <a:noFill/>
          <a:ln>
            <a:noFill/>
          </a:ln>
        </p:spPr>
      </p:sp>
      <p:sp>
        <p:nvSpPr>
          <p:cNvPr id="159" name="Google Shape;159;p13"/>
          <p:cNvSpPr txBox="1">
            <a:spLocks noGrp="1"/>
          </p:cNvSpPr>
          <p:nvPr>
            <p:ph type="body" idx="1"/>
          </p:nvPr>
        </p:nvSpPr>
        <p:spPr>
          <a:xfrm>
            <a:off x="530351" y="3953435"/>
            <a:ext cx="8022000" cy="7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Lustria"/>
              <a:buNone/>
              <a:defRPr sz="1800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lvl="1" indent="-228600" rtl="0">
              <a:spcBef>
                <a:spcPts val="600"/>
              </a:spcBef>
              <a:spcAft>
                <a:spcPts val="0"/>
              </a:spcAft>
              <a:buSzPts val="1400"/>
              <a:buFont typeface="Lustria"/>
              <a:buNone/>
              <a:defRPr sz="1200"/>
            </a:lvl2pPr>
            <a:lvl3pPr marL="1371600" lvl="2" indent="-228600" rtl="0">
              <a:spcBef>
                <a:spcPts val="600"/>
              </a:spcBef>
              <a:spcAft>
                <a:spcPts val="0"/>
              </a:spcAft>
              <a:buSzPts val="1400"/>
              <a:buFont typeface="Lustria"/>
              <a:buNone/>
              <a:defRPr sz="1000"/>
            </a:lvl3pPr>
            <a:lvl4pPr marL="1828800" lvl="3" indent="-228600" rtl="0">
              <a:spcBef>
                <a:spcPts val="600"/>
              </a:spcBef>
              <a:spcAft>
                <a:spcPts val="0"/>
              </a:spcAft>
              <a:buSzPts val="1400"/>
              <a:buFont typeface="Lustria"/>
              <a:buNone/>
              <a:defRPr sz="900"/>
            </a:lvl4pPr>
            <a:lvl5pPr marL="2286000" lvl="4" indent="-228600" rtl="0">
              <a:spcBef>
                <a:spcPts val="600"/>
              </a:spcBef>
              <a:spcAft>
                <a:spcPts val="0"/>
              </a:spcAft>
              <a:buSzPts val="1400"/>
              <a:buFont typeface="Lustria"/>
              <a:buNone/>
              <a:defRPr sz="900"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Lustria"/>
              <a:buNone/>
              <a:defRPr sz="900"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Lustria"/>
              <a:buNone/>
              <a:defRPr sz="900"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Lustria"/>
              <a:buNone/>
              <a:defRPr sz="900"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Lustria"/>
              <a:buNone/>
              <a:defRPr sz="900"/>
            </a:lvl9pPr>
          </a:lstStyle>
          <a:p>
            <a:endParaRPr/>
          </a:p>
        </p:txBody>
      </p:sp>
      <p:sp>
        <p:nvSpPr>
          <p:cNvPr id="160" name="Google Shape;160;p13"/>
          <p:cNvSpPr txBox="1">
            <a:spLocks noGrp="1"/>
          </p:cNvSpPr>
          <p:nvPr>
            <p:ph type="dt" idx="10"/>
          </p:nvPr>
        </p:nvSpPr>
        <p:spPr>
          <a:xfrm>
            <a:off x="243840" y="4778693"/>
            <a:ext cx="2133600" cy="1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B0BB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61" name="Google Shape;161;p13"/>
          <p:cNvSpPr txBox="1">
            <a:spLocks noGrp="1"/>
          </p:cNvSpPr>
          <p:nvPr>
            <p:ph type="ftr" idx="11"/>
          </p:nvPr>
        </p:nvSpPr>
        <p:spPr>
          <a:xfrm>
            <a:off x="5958840" y="4778693"/>
            <a:ext cx="2895600" cy="1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B0BB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62" name="Google Shape;162;p13"/>
          <p:cNvSpPr txBox="1">
            <a:spLocks noGrp="1"/>
          </p:cNvSpPr>
          <p:nvPr>
            <p:ph type="sldNum" idx="12"/>
          </p:nvPr>
        </p:nvSpPr>
        <p:spPr>
          <a:xfrm>
            <a:off x="4191000" y="4767263"/>
            <a:ext cx="762000" cy="2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3" name="Google Shape;163;p13"/>
          <p:cNvSpPr/>
          <p:nvPr/>
        </p:nvSpPr>
        <p:spPr>
          <a:xfrm>
            <a:off x="256032" y="3152394"/>
            <a:ext cx="8622900" cy="48000"/>
          </a:xfrm>
          <a:prstGeom prst="rect">
            <a:avLst/>
          </a:prstGeom>
          <a:solidFill>
            <a:srgbClr val="C9D1D5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64" name="Google Shape;164;p13"/>
          <p:cNvSpPr/>
          <p:nvPr/>
        </p:nvSpPr>
        <p:spPr>
          <a:xfrm>
            <a:off x="256032" y="3152394"/>
            <a:ext cx="8622900" cy="48000"/>
          </a:xfrm>
          <a:prstGeom prst="rect">
            <a:avLst/>
          </a:prstGeom>
          <a:solidFill>
            <a:srgbClr val="C9D1D5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oogle Shape;166;p14"/>
          <p:cNvGrpSpPr/>
          <p:nvPr/>
        </p:nvGrpSpPr>
        <p:grpSpPr>
          <a:xfrm>
            <a:off x="182880" y="130274"/>
            <a:ext cx="8778300" cy="4882950"/>
            <a:chOff x="182880" y="173699"/>
            <a:chExt cx="8778300" cy="6510600"/>
          </a:xfrm>
        </p:grpSpPr>
        <p:pic>
          <p:nvPicPr>
            <p:cNvPr id="167" name="Google Shape;167;p14" descr="PaperPanel-Base.jp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82880" y="173699"/>
              <a:ext cx="8778300" cy="65106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68" name="Google Shape;168;p14"/>
            <p:cNvGrpSpPr/>
            <p:nvPr/>
          </p:nvGrpSpPr>
          <p:grpSpPr>
            <a:xfrm>
              <a:off x="256032" y="237744"/>
              <a:ext cx="8622900" cy="6364200"/>
              <a:chOff x="247157" y="247430"/>
              <a:chExt cx="8622900" cy="6364200"/>
            </a:xfrm>
          </p:grpSpPr>
          <p:sp>
            <p:nvSpPr>
              <p:cNvPr id="169" name="Google Shape;169;p14"/>
              <p:cNvSpPr/>
              <p:nvPr/>
            </p:nvSpPr>
            <p:spPr>
              <a:xfrm>
                <a:off x="247157" y="247430"/>
                <a:ext cx="8622900" cy="6364200"/>
              </a:xfrm>
              <a:prstGeom prst="rect">
                <a:avLst/>
              </a:prstGeom>
              <a:noFill/>
              <a:ln w="12700" cap="flat" cmpd="sng">
                <a:solidFill>
                  <a:srgbClr val="BEBC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Lustria"/>
                  <a:ea typeface="Lustria"/>
                  <a:cs typeface="Lustria"/>
                  <a:sym typeface="Lustria"/>
                </a:endParaRPr>
              </a:p>
            </p:txBody>
          </p:sp>
          <p:cxnSp>
            <p:nvCxnSpPr>
              <p:cNvPr id="170" name="Google Shape;170;p14"/>
              <p:cNvCxnSpPr/>
              <p:nvPr/>
            </p:nvCxnSpPr>
            <p:spPr>
              <a:xfrm>
                <a:off x="247157" y="6389024"/>
                <a:ext cx="8622900" cy="15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BEBCB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171" name="Google Shape;171;p14"/>
              <p:cNvSpPr/>
              <p:nvPr/>
            </p:nvSpPr>
            <p:spPr>
              <a:xfrm>
                <a:off x="247157" y="1612392"/>
                <a:ext cx="8622900" cy="63900"/>
              </a:xfrm>
              <a:prstGeom prst="rect">
                <a:avLst/>
              </a:prstGeom>
              <a:solidFill>
                <a:srgbClr val="C9D1D5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Lustria"/>
                  <a:ea typeface="Lustria"/>
                  <a:cs typeface="Lustria"/>
                  <a:sym typeface="Lustria"/>
                </a:endParaRPr>
              </a:p>
            </p:txBody>
          </p:sp>
        </p:grpSp>
      </p:grpSp>
      <p:sp>
        <p:nvSpPr>
          <p:cNvPr id="172" name="Google Shape;172;p14"/>
          <p:cNvSpPr txBox="1">
            <a:spLocks noGrp="1"/>
          </p:cNvSpPr>
          <p:nvPr>
            <p:ph type="title"/>
          </p:nvPr>
        </p:nvSpPr>
        <p:spPr>
          <a:xfrm>
            <a:off x="900113" y="183119"/>
            <a:ext cx="7345500" cy="10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Lustria"/>
              <a:buNone/>
              <a:defRPr sz="4800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3" name="Google Shape;173;p14"/>
          <p:cNvSpPr txBox="1">
            <a:spLocks noGrp="1"/>
          </p:cNvSpPr>
          <p:nvPr>
            <p:ph type="body" idx="1"/>
          </p:nvPr>
        </p:nvSpPr>
        <p:spPr>
          <a:xfrm rot="5400000">
            <a:off x="3098225" y="-598049"/>
            <a:ext cx="2949000" cy="7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spcBef>
                <a:spcPts val="20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2400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lvl="1" indent="-317500" algn="l" rtl="0">
              <a:spcBef>
                <a:spcPts val="600"/>
              </a:spcBef>
              <a:spcAft>
                <a:spcPts val="0"/>
              </a:spcAft>
              <a:buClr>
                <a:srgbClr val="B0BBBF"/>
              </a:buClr>
              <a:buSzPts val="1400"/>
              <a:buFont typeface="Arial"/>
              <a:buChar char="•"/>
              <a:defRPr sz="2200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371600" lvl="2" indent="-317500" algn="l" rtl="0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2000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828800" lvl="3" indent="-317500" algn="l" rtl="0">
              <a:spcBef>
                <a:spcPts val="600"/>
              </a:spcBef>
              <a:spcAft>
                <a:spcPts val="0"/>
              </a:spcAft>
              <a:buClr>
                <a:srgbClr val="B0BBBF"/>
              </a:buClr>
              <a:buSzPts val="1400"/>
              <a:buFont typeface="Arial"/>
              <a:buChar char="•"/>
              <a:defRPr sz="1800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2286000" lvl="4" indent="-317500" algn="l" rtl="0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800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20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20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20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20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74" name="Google Shape;174;p14"/>
          <p:cNvSpPr txBox="1">
            <a:spLocks noGrp="1"/>
          </p:cNvSpPr>
          <p:nvPr>
            <p:ph type="dt" idx="10"/>
          </p:nvPr>
        </p:nvSpPr>
        <p:spPr>
          <a:xfrm>
            <a:off x="243840" y="4778693"/>
            <a:ext cx="2133600" cy="1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B0BB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75" name="Google Shape;175;p14"/>
          <p:cNvSpPr txBox="1">
            <a:spLocks noGrp="1"/>
          </p:cNvSpPr>
          <p:nvPr>
            <p:ph type="ftr" idx="11"/>
          </p:nvPr>
        </p:nvSpPr>
        <p:spPr>
          <a:xfrm>
            <a:off x="5958840" y="4778693"/>
            <a:ext cx="2895600" cy="1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B0BB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76" name="Google Shape;176;p14"/>
          <p:cNvSpPr txBox="1">
            <a:spLocks noGrp="1"/>
          </p:cNvSpPr>
          <p:nvPr>
            <p:ph type="sldNum" idx="12"/>
          </p:nvPr>
        </p:nvSpPr>
        <p:spPr>
          <a:xfrm>
            <a:off x="4191000" y="4767263"/>
            <a:ext cx="762000" cy="2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oogle Shape;178;p15"/>
          <p:cNvGrpSpPr/>
          <p:nvPr/>
        </p:nvGrpSpPr>
        <p:grpSpPr>
          <a:xfrm>
            <a:off x="182880" y="130274"/>
            <a:ext cx="8778300" cy="4882950"/>
            <a:chOff x="182880" y="173699"/>
            <a:chExt cx="8778300" cy="6510600"/>
          </a:xfrm>
        </p:grpSpPr>
        <p:pic>
          <p:nvPicPr>
            <p:cNvPr id="179" name="Google Shape;179;p15" descr="PaperPanel-Base.jp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82880" y="173699"/>
              <a:ext cx="8778300" cy="65106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80" name="Google Shape;180;p15"/>
            <p:cNvGrpSpPr/>
            <p:nvPr/>
          </p:nvGrpSpPr>
          <p:grpSpPr>
            <a:xfrm>
              <a:off x="256032" y="237744"/>
              <a:ext cx="8622900" cy="6364200"/>
              <a:chOff x="247157" y="247430"/>
              <a:chExt cx="8622900" cy="6364200"/>
            </a:xfrm>
          </p:grpSpPr>
          <p:sp>
            <p:nvSpPr>
              <p:cNvPr id="181" name="Google Shape;181;p15"/>
              <p:cNvSpPr/>
              <p:nvPr/>
            </p:nvSpPr>
            <p:spPr>
              <a:xfrm>
                <a:off x="247157" y="247430"/>
                <a:ext cx="8622900" cy="6364200"/>
              </a:xfrm>
              <a:prstGeom prst="rect">
                <a:avLst/>
              </a:prstGeom>
              <a:noFill/>
              <a:ln w="12700" cap="flat" cmpd="sng">
                <a:solidFill>
                  <a:srgbClr val="BEBC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Lustria"/>
                  <a:ea typeface="Lustria"/>
                  <a:cs typeface="Lustria"/>
                  <a:sym typeface="Lustria"/>
                </a:endParaRPr>
              </a:p>
            </p:txBody>
          </p:sp>
          <p:cxnSp>
            <p:nvCxnSpPr>
              <p:cNvPr id="182" name="Google Shape;182;p15"/>
              <p:cNvCxnSpPr/>
              <p:nvPr/>
            </p:nvCxnSpPr>
            <p:spPr>
              <a:xfrm>
                <a:off x="247157" y="6389024"/>
                <a:ext cx="8622900" cy="15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BEBCB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sp>
        <p:nvSpPr>
          <p:cNvPr id="183" name="Google Shape;183;p15"/>
          <p:cNvSpPr txBox="1">
            <a:spLocks noGrp="1"/>
          </p:cNvSpPr>
          <p:nvPr>
            <p:ph type="title"/>
          </p:nvPr>
        </p:nvSpPr>
        <p:spPr>
          <a:xfrm rot="5400000">
            <a:off x="6031022" y="1817700"/>
            <a:ext cx="4137300" cy="1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4" name="Google Shape;184;p15"/>
          <p:cNvSpPr txBox="1">
            <a:spLocks noGrp="1"/>
          </p:cNvSpPr>
          <p:nvPr>
            <p:ph type="body" idx="1"/>
          </p:nvPr>
        </p:nvSpPr>
        <p:spPr>
          <a:xfrm rot="5400000">
            <a:off x="1649399" y="-614100"/>
            <a:ext cx="4137300" cy="62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spcBef>
                <a:spcPts val="20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2400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lvl="1" indent="-317500" algn="l" rtl="0">
              <a:spcBef>
                <a:spcPts val="600"/>
              </a:spcBef>
              <a:spcAft>
                <a:spcPts val="0"/>
              </a:spcAft>
              <a:buClr>
                <a:srgbClr val="B0BBBF"/>
              </a:buClr>
              <a:buSzPts val="1400"/>
              <a:buFont typeface="Arial"/>
              <a:buChar char="•"/>
              <a:defRPr sz="2200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371600" lvl="2" indent="-317500" algn="l" rtl="0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2000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828800" lvl="3" indent="-317500" algn="l" rtl="0">
              <a:spcBef>
                <a:spcPts val="600"/>
              </a:spcBef>
              <a:spcAft>
                <a:spcPts val="0"/>
              </a:spcAft>
              <a:buClr>
                <a:srgbClr val="B0BBBF"/>
              </a:buClr>
              <a:buSzPts val="1400"/>
              <a:buFont typeface="Arial"/>
              <a:buChar char="•"/>
              <a:defRPr sz="1800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2286000" lvl="4" indent="-317500" algn="l" rtl="0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800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20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20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20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20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85" name="Google Shape;185;p15"/>
          <p:cNvSpPr txBox="1">
            <a:spLocks noGrp="1"/>
          </p:cNvSpPr>
          <p:nvPr>
            <p:ph type="dt" idx="10"/>
          </p:nvPr>
        </p:nvSpPr>
        <p:spPr>
          <a:xfrm>
            <a:off x="243840" y="4778693"/>
            <a:ext cx="2133600" cy="1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B0BB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86" name="Google Shape;186;p15"/>
          <p:cNvSpPr txBox="1">
            <a:spLocks noGrp="1"/>
          </p:cNvSpPr>
          <p:nvPr>
            <p:ph type="ftr" idx="11"/>
          </p:nvPr>
        </p:nvSpPr>
        <p:spPr>
          <a:xfrm>
            <a:off x="5958840" y="4778693"/>
            <a:ext cx="2895600" cy="1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B0BB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87" name="Google Shape;187;p15"/>
          <p:cNvSpPr txBox="1">
            <a:spLocks noGrp="1"/>
          </p:cNvSpPr>
          <p:nvPr>
            <p:ph type="sldNum" idx="12"/>
          </p:nvPr>
        </p:nvSpPr>
        <p:spPr>
          <a:xfrm>
            <a:off x="4191000" y="4767263"/>
            <a:ext cx="762000" cy="2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8" name="Google Shape;188;p15"/>
          <p:cNvSpPr/>
          <p:nvPr/>
        </p:nvSpPr>
        <p:spPr>
          <a:xfrm rot="5400000">
            <a:off x="5009293" y="2447612"/>
            <a:ext cx="4601700" cy="63900"/>
          </a:xfrm>
          <a:prstGeom prst="rect">
            <a:avLst/>
          </a:prstGeom>
          <a:solidFill>
            <a:srgbClr val="C9D1D5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89" name="Google Shape;189;p15"/>
          <p:cNvSpPr/>
          <p:nvPr/>
        </p:nvSpPr>
        <p:spPr>
          <a:xfrm rot="5400000">
            <a:off x="5009293" y="2447612"/>
            <a:ext cx="4601700" cy="63900"/>
          </a:xfrm>
          <a:prstGeom prst="rect">
            <a:avLst/>
          </a:prstGeom>
          <a:solidFill>
            <a:srgbClr val="C9D1D5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2" name="Google Shape;19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20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rtl="0"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rtl="0"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3" name="Google Shape;193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3"/>
          <p:cNvGrpSpPr/>
          <p:nvPr/>
        </p:nvGrpSpPr>
        <p:grpSpPr>
          <a:xfrm>
            <a:off x="182880" y="130274"/>
            <a:ext cx="8778300" cy="4882950"/>
            <a:chOff x="182880" y="173699"/>
            <a:chExt cx="8778300" cy="6510600"/>
          </a:xfrm>
        </p:grpSpPr>
        <p:pic>
          <p:nvPicPr>
            <p:cNvPr id="24" name="Google Shape;24;p3" descr="PaperPanel-Base.jp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82880" y="173699"/>
              <a:ext cx="8778300" cy="65106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5" name="Google Shape;25;p3"/>
            <p:cNvGrpSpPr/>
            <p:nvPr/>
          </p:nvGrpSpPr>
          <p:grpSpPr>
            <a:xfrm>
              <a:off x="256032" y="237744"/>
              <a:ext cx="8622900" cy="6364200"/>
              <a:chOff x="247157" y="247430"/>
              <a:chExt cx="8622900" cy="6364200"/>
            </a:xfrm>
          </p:grpSpPr>
          <p:sp>
            <p:nvSpPr>
              <p:cNvPr id="26" name="Google Shape;26;p3"/>
              <p:cNvSpPr/>
              <p:nvPr/>
            </p:nvSpPr>
            <p:spPr>
              <a:xfrm>
                <a:off x="247157" y="247430"/>
                <a:ext cx="8622900" cy="6364200"/>
              </a:xfrm>
              <a:prstGeom prst="rect">
                <a:avLst/>
              </a:prstGeom>
              <a:noFill/>
              <a:ln w="12700" cap="flat" cmpd="sng">
                <a:solidFill>
                  <a:srgbClr val="BEBC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Lustria"/>
                  <a:ea typeface="Lustria"/>
                  <a:cs typeface="Lustria"/>
                  <a:sym typeface="Lustria"/>
                </a:endParaRPr>
              </a:p>
            </p:txBody>
          </p:sp>
          <p:cxnSp>
            <p:nvCxnSpPr>
              <p:cNvPr id="27" name="Google Shape;27;p3"/>
              <p:cNvCxnSpPr/>
              <p:nvPr/>
            </p:nvCxnSpPr>
            <p:spPr>
              <a:xfrm>
                <a:off x="247157" y="6389024"/>
                <a:ext cx="8622900" cy="15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BEBCB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28" name="Google Shape;28;p3"/>
              <p:cNvSpPr/>
              <p:nvPr/>
            </p:nvSpPr>
            <p:spPr>
              <a:xfrm>
                <a:off x="247157" y="1612392"/>
                <a:ext cx="8622900" cy="63900"/>
              </a:xfrm>
              <a:prstGeom prst="rect">
                <a:avLst/>
              </a:prstGeom>
              <a:solidFill>
                <a:srgbClr val="C9D1D5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Lustria"/>
                  <a:ea typeface="Lustria"/>
                  <a:cs typeface="Lustria"/>
                  <a:sym typeface="Lustria"/>
                </a:endParaRPr>
              </a:p>
            </p:txBody>
          </p:sp>
        </p:grpSp>
      </p:grpSp>
      <p:sp>
        <p:nvSpPr>
          <p:cNvPr id="29" name="Google Shape;29;p3"/>
          <p:cNvSpPr txBox="1">
            <a:spLocks noGrp="1"/>
          </p:cNvSpPr>
          <p:nvPr>
            <p:ph type="title"/>
          </p:nvPr>
        </p:nvSpPr>
        <p:spPr>
          <a:xfrm>
            <a:off x="900113" y="183119"/>
            <a:ext cx="7345500" cy="10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Lustria"/>
              <a:buNone/>
              <a:defRPr sz="4800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body" idx="1"/>
          </p:nvPr>
        </p:nvSpPr>
        <p:spPr>
          <a:xfrm>
            <a:off x="900112" y="1600201"/>
            <a:ext cx="7345500" cy="29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spcBef>
                <a:spcPts val="20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2400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lvl="1" indent="-317500" algn="l" rtl="0">
              <a:spcBef>
                <a:spcPts val="600"/>
              </a:spcBef>
              <a:spcAft>
                <a:spcPts val="0"/>
              </a:spcAft>
              <a:buClr>
                <a:srgbClr val="B0BBBF"/>
              </a:buClr>
              <a:buSzPts val="1400"/>
              <a:buFont typeface="Arial"/>
              <a:buChar char="•"/>
              <a:defRPr sz="2200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371600" lvl="2" indent="-317500" algn="l" rtl="0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2000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828800" lvl="3" indent="-317500" algn="l" rtl="0">
              <a:spcBef>
                <a:spcPts val="600"/>
              </a:spcBef>
              <a:spcAft>
                <a:spcPts val="0"/>
              </a:spcAft>
              <a:buClr>
                <a:srgbClr val="B0BBBF"/>
              </a:buClr>
              <a:buSzPts val="1400"/>
              <a:buFont typeface="Arial"/>
              <a:buChar char="•"/>
              <a:defRPr sz="1800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2286000" lvl="4" indent="-317500" algn="l" rtl="0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800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20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20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20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20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dt" idx="10"/>
          </p:nvPr>
        </p:nvSpPr>
        <p:spPr>
          <a:xfrm>
            <a:off x="243840" y="4778693"/>
            <a:ext cx="2133600" cy="1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B0BB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ftr" idx="11"/>
          </p:nvPr>
        </p:nvSpPr>
        <p:spPr>
          <a:xfrm>
            <a:off x="5958840" y="4778693"/>
            <a:ext cx="2895600" cy="1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B0BB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sldNum" idx="12"/>
          </p:nvPr>
        </p:nvSpPr>
        <p:spPr>
          <a:xfrm>
            <a:off x="4191000" y="4767263"/>
            <a:ext cx="762000" cy="2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Picture">
  <p:cSld name="Title Slide with Pictur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4" descr="PaperPanel-Title.jpg"/>
          <p:cNvPicPr preferRelativeResize="0"/>
          <p:nvPr/>
        </p:nvPicPr>
        <p:blipFill rotWithShape="1">
          <a:blip r:embed="rId2">
            <a:alphaModFix/>
          </a:blip>
          <a:srcRect r="2128"/>
          <a:stretch/>
        </p:blipFill>
        <p:spPr>
          <a:xfrm>
            <a:off x="486873" y="308610"/>
            <a:ext cx="8170200" cy="452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4"/>
          <p:cNvSpPr txBox="1">
            <a:spLocks noGrp="1"/>
          </p:cNvSpPr>
          <p:nvPr>
            <p:ph type="ctrTitle"/>
          </p:nvPr>
        </p:nvSpPr>
        <p:spPr>
          <a:xfrm>
            <a:off x="900113" y="2581835"/>
            <a:ext cx="7345500" cy="11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Lustria"/>
              <a:buNone/>
              <a:defRPr sz="54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ubTitle" idx="1"/>
          </p:nvPr>
        </p:nvSpPr>
        <p:spPr>
          <a:xfrm>
            <a:off x="900113" y="3771900"/>
            <a:ext cx="73455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ctr" rtl="0">
              <a:spcBef>
                <a:spcPts val="600"/>
              </a:spcBef>
              <a:spcAft>
                <a:spcPts val="0"/>
              </a:spcAft>
              <a:buClr>
                <a:srgbClr val="B0BBBF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ctr" rtl="0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ctr" rtl="0">
              <a:spcBef>
                <a:spcPts val="600"/>
              </a:spcBef>
              <a:spcAft>
                <a:spcPts val="0"/>
              </a:spcAft>
              <a:buClr>
                <a:srgbClr val="B0BBBF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ctr" rtl="0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dt" idx="10"/>
          </p:nvPr>
        </p:nvSpPr>
        <p:spPr>
          <a:xfrm>
            <a:off x="569259" y="4592171"/>
            <a:ext cx="2133600" cy="1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B0BB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ftr" idx="11"/>
          </p:nvPr>
        </p:nvSpPr>
        <p:spPr>
          <a:xfrm>
            <a:off x="5638800" y="4593301"/>
            <a:ext cx="2895600" cy="1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B0BB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grpSp>
        <p:nvGrpSpPr>
          <p:cNvPr id="40" name="Google Shape;40;p4"/>
          <p:cNvGrpSpPr/>
          <p:nvPr/>
        </p:nvGrpSpPr>
        <p:grpSpPr>
          <a:xfrm>
            <a:off x="562842" y="356616"/>
            <a:ext cx="7982701" cy="4416525"/>
            <a:chOff x="562842" y="475488"/>
            <a:chExt cx="7982701" cy="5888700"/>
          </a:xfrm>
        </p:grpSpPr>
        <p:sp>
          <p:nvSpPr>
            <p:cNvPr id="41" name="Google Shape;41;p4"/>
            <p:cNvSpPr/>
            <p:nvPr/>
          </p:nvSpPr>
          <p:spPr>
            <a:xfrm>
              <a:off x="562843" y="475488"/>
              <a:ext cx="7982700" cy="5888700"/>
            </a:xfrm>
            <a:prstGeom prst="rect">
              <a:avLst/>
            </a:prstGeom>
            <a:noFill/>
            <a:ln w="12700" cap="flat" cmpd="sng">
              <a:solidFill>
                <a:srgbClr val="BEBC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endParaRPr>
            </a:p>
          </p:txBody>
        </p:sp>
        <p:cxnSp>
          <p:nvCxnSpPr>
            <p:cNvPr id="42" name="Google Shape;42;p4"/>
            <p:cNvCxnSpPr/>
            <p:nvPr/>
          </p:nvCxnSpPr>
          <p:spPr>
            <a:xfrm>
              <a:off x="562842" y="6133646"/>
              <a:ext cx="7982700" cy="1500"/>
            </a:xfrm>
            <a:prstGeom prst="straightConnector1">
              <a:avLst/>
            </a:prstGeom>
            <a:noFill/>
            <a:ln w="12700" cap="flat" cmpd="sng">
              <a:solidFill>
                <a:srgbClr val="BEBCB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3" name="Google Shape;43;p4"/>
            <p:cNvCxnSpPr/>
            <p:nvPr/>
          </p:nvCxnSpPr>
          <p:spPr>
            <a:xfrm>
              <a:off x="562842" y="3427528"/>
              <a:ext cx="7982700" cy="1500"/>
            </a:xfrm>
            <a:prstGeom prst="straightConnector1">
              <a:avLst/>
            </a:prstGeom>
            <a:noFill/>
            <a:ln w="12700" cap="flat" cmpd="sng">
              <a:solidFill>
                <a:srgbClr val="BEBCB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44" name="Google Shape;44;p4"/>
          <p:cNvSpPr>
            <a:spLocks noGrp="1"/>
          </p:cNvSpPr>
          <p:nvPr>
            <p:ph type="pic" idx="2"/>
          </p:nvPr>
        </p:nvSpPr>
        <p:spPr>
          <a:xfrm>
            <a:off x="636493" y="400050"/>
            <a:ext cx="7836300" cy="2121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182880" y="130274"/>
            <a:ext cx="8778300" cy="4882950"/>
            <a:chOff x="182880" y="173699"/>
            <a:chExt cx="8778300" cy="6510600"/>
          </a:xfrm>
        </p:grpSpPr>
        <p:pic>
          <p:nvPicPr>
            <p:cNvPr id="47" name="Google Shape;47;p5" descr="PaperPanel-Base.jp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82880" y="173699"/>
              <a:ext cx="8778300" cy="65106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8" name="Google Shape;48;p5"/>
            <p:cNvGrpSpPr/>
            <p:nvPr/>
          </p:nvGrpSpPr>
          <p:grpSpPr>
            <a:xfrm>
              <a:off x="256032" y="237744"/>
              <a:ext cx="8622900" cy="6364200"/>
              <a:chOff x="247157" y="247430"/>
              <a:chExt cx="8622900" cy="6364200"/>
            </a:xfrm>
          </p:grpSpPr>
          <p:sp>
            <p:nvSpPr>
              <p:cNvPr id="49" name="Google Shape;49;p5"/>
              <p:cNvSpPr/>
              <p:nvPr/>
            </p:nvSpPr>
            <p:spPr>
              <a:xfrm>
                <a:off x="247157" y="247430"/>
                <a:ext cx="8622900" cy="6364200"/>
              </a:xfrm>
              <a:prstGeom prst="rect">
                <a:avLst/>
              </a:prstGeom>
              <a:noFill/>
              <a:ln w="12700" cap="flat" cmpd="sng">
                <a:solidFill>
                  <a:srgbClr val="BEBC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Lustria"/>
                  <a:ea typeface="Lustria"/>
                  <a:cs typeface="Lustria"/>
                  <a:sym typeface="Lustria"/>
                </a:endParaRPr>
              </a:p>
            </p:txBody>
          </p:sp>
          <p:cxnSp>
            <p:nvCxnSpPr>
              <p:cNvPr id="50" name="Google Shape;50;p5"/>
              <p:cNvCxnSpPr/>
              <p:nvPr/>
            </p:nvCxnSpPr>
            <p:spPr>
              <a:xfrm>
                <a:off x="247157" y="6389024"/>
                <a:ext cx="8622900" cy="15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BEBCB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sp>
        <p:nvSpPr>
          <p:cNvPr id="51" name="Google Shape;51;p5"/>
          <p:cNvSpPr txBox="1">
            <a:spLocks noGrp="1"/>
          </p:cNvSpPr>
          <p:nvPr>
            <p:ph type="title"/>
          </p:nvPr>
        </p:nvSpPr>
        <p:spPr>
          <a:xfrm>
            <a:off x="900113" y="1028700"/>
            <a:ext cx="7345500" cy="12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body" idx="1"/>
          </p:nvPr>
        </p:nvSpPr>
        <p:spPr>
          <a:xfrm>
            <a:off x="900113" y="2350925"/>
            <a:ext cx="73455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 rtl="0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Lustria"/>
              <a:buNone/>
              <a:defRPr sz="2000">
                <a:solidFill>
                  <a:srgbClr val="3F3F3F"/>
                </a:solidFill>
              </a:defRPr>
            </a:lvl1pPr>
            <a:lvl2pPr marL="914400" lvl="1" indent="-228600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Lustria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Lustria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Lustria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Lustria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Lustria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Lustria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Lustria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Lustria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dt" idx="10"/>
          </p:nvPr>
        </p:nvSpPr>
        <p:spPr>
          <a:xfrm>
            <a:off x="243840" y="4778693"/>
            <a:ext cx="2133600" cy="1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B0BB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ftr" idx="11"/>
          </p:nvPr>
        </p:nvSpPr>
        <p:spPr>
          <a:xfrm>
            <a:off x="5958840" y="4778693"/>
            <a:ext cx="2895600" cy="1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B0BB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4191000" y="4767263"/>
            <a:ext cx="762000" cy="2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182880" y="130274"/>
            <a:ext cx="8778300" cy="4882950"/>
            <a:chOff x="182880" y="173699"/>
            <a:chExt cx="8778300" cy="6510600"/>
          </a:xfrm>
        </p:grpSpPr>
        <p:pic>
          <p:nvPicPr>
            <p:cNvPr id="58" name="Google Shape;58;p6" descr="PaperPanel-Base.jp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82880" y="173699"/>
              <a:ext cx="8778300" cy="65106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9" name="Google Shape;59;p6"/>
            <p:cNvGrpSpPr/>
            <p:nvPr/>
          </p:nvGrpSpPr>
          <p:grpSpPr>
            <a:xfrm>
              <a:off x="256032" y="237744"/>
              <a:ext cx="8622900" cy="6364200"/>
              <a:chOff x="247157" y="247430"/>
              <a:chExt cx="8622900" cy="6364200"/>
            </a:xfrm>
          </p:grpSpPr>
          <p:sp>
            <p:nvSpPr>
              <p:cNvPr id="60" name="Google Shape;60;p6"/>
              <p:cNvSpPr/>
              <p:nvPr/>
            </p:nvSpPr>
            <p:spPr>
              <a:xfrm>
                <a:off x="247157" y="247430"/>
                <a:ext cx="8622900" cy="6364200"/>
              </a:xfrm>
              <a:prstGeom prst="rect">
                <a:avLst/>
              </a:prstGeom>
              <a:noFill/>
              <a:ln w="12700" cap="flat" cmpd="sng">
                <a:solidFill>
                  <a:srgbClr val="BEBC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Lustria"/>
                  <a:ea typeface="Lustria"/>
                  <a:cs typeface="Lustria"/>
                  <a:sym typeface="Lustria"/>
                </a:endParaRPr>
              </a:p>
            </p:txBody>
          </p:sp>
          <p:cxnSp>
            <p:nvCxnSpPr>
              <p:cNvPr id="61" name="Google Shape;61;p6"/>
              <p:cNvCxnSpPr/>
              <p:nvPr/>
            </p:nvCxnSpPr>
            <p:spPr>
              <a:xfrm>
                <a:off x="247157" y="6389024"/>
                <a:ext cx="8622900" cy="15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BEBCB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62" name="Google Shape;62;p6"/>
              <p:cNvSpPr/>
              <p:nvPr/>
            </p:nvSpPr>
            <p:spPr>
              <a:xfrm>
                <a:off x="247157" y="1612392"/>
                <a:ext cx="8622900" cy="63900"/>
              </a:xfrm>
              <a:prstGeom prst="rect">
                <a:avLst/>
              </a:prstGeom>
              <a:solidFill>
                <a:srgbClr val="C9D1D5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Lustria"/>
                  <a:ea typeface="Lustria"/>
                  <a:cs typeface="Lustria"/>
                  <a:sym typeface="Lustria"/>
                </a:endParaRPr>
              </a:p>
            </p:txBody>
          </p:sp>
        </p:grpSp>
      </p:grpSp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900113" y="183119"/>
            <a:ext cx="7345500" cy="10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Lustria"/>
              <a:buNone/>
              <a:defRPr sz="4800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900111" y="1610916"/>
            <a:ext cx="3566100" cy="29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2000"/>
              </a:spcBef>
              <a:spcAft>
                <a:spcPts val="0"/>
              </a:spcAft>
              <a:buSzPts val="1400"/>
              <a:buChar char="•"/>
              <a:defRPr sz="2000"/>
            </a:lvl1pPr>
            <a:lvl2pPr marL="914400" lvl="1" indent="-317500" rtl="0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800"/>
            </a:lvl2pPr>
            <a:lvl3pPr marL="1371600" lvl="2" indent="-317500" rtl="0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800"/>
            </a:lvl3pPr>
            <a:lvl4pPr marL="1828800" lvl="3" indent="-317500" rtl="0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800"/>
            </a:lvl4pPr>
            <a:lvl5pPr marL="2286000" lvl="4" indent="-317500" rtl="0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800"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800"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800"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800"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800"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body" idx="2"/>
          </p:nvPr>
        </p:nvSpPr>
        <p:spPr>
          <a:xfrm>
            <a:off x="4648199" y="1610916"/>
            <a:ext cx="3566100" cy="29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2000"/>
              </a:spcBef>
              <a:spcAft>
                <a:spcPts val="0"/>
              </a:spcAft>
              <a:buSzPts val="1400"/>
              <a:buChar char="•"/>
              <a:defRPr sz="2000"/>
            </a:lvl1pPr>
            <a:lvl2pPr marL="914400" lvl="1" indent="-317500" rtl="0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800"/>
            </a:lvl2pPr>
            <a:lvl3pPr marL="1371600" lvl="2" indent="-317500" rtl="0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800"/>
            </a:lvl3pPr>
            <a:lvl4pPr marL="1828800" lvl="3" indent="-317500" rtl="0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800"/>
            </a:lvl4pPr>
            <a:lvl5pPr marL="2286000" lvl="4" indent="-317500" rtl="0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800"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800"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800"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800"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800"/>
            </a:lvl9pPr>
          </a:lstStyle>
          <a:p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dt" idx="10"/>
          </p:nvPr>
        </p:nvSpPr>
        <p:spPr>
          <a:xfrm>
            <a:off x="243840" y="4778693"/>
            <a:ext cx="2133600" cy="1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B0BB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ftr" idx="11"/>
          </p:nvPr>
        </p:nvSpPr>
        <p:spPr>
          <a:xfrm>
            <a:off x="5958840" y="4778693"/>
            <a:ext cx="2895600" cy="1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B0BB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sldNum" idx="12"/>
          </p:nvPr>
        </p:nvSpPr>
        <p:spPr>
          <a:xfrm>
            <a:off x="4191000" y="4767263"/>
            <a:ext cx="762000" cy="2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7"/>
          <p:cNvGrpSpPr/>
          <p:nvPr/>
        </p:nvGrpSpPr>
        <p:grpSpPr>
          <a:xfrm>
            <a:off x="182880" y="130274"/>
            <a:ext cx="8778300" cy="4882950"/>
            <a:chOff x="182880" y="173699"/>
            <a:chExt cx="8778300" cy="6510600"/>
          </a:xfrm>
        </p:grpSpPr>
        <p:pic>
          <p:nvPicPr>
            <p:cNvPr id="71" name="Google Shape;71;p7" descr="PaperPanel-Base.jp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82880" y="173699"/>
              <a:ext cx="8778300" cy="65106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2" name="Google Shape;72;p7"/>
            <p:cNvGrpSpPr/>
            <p:nvPr/>
          </p:nvGrpSpPr>
          <p:grpSpPr>
            <a:xfrm>
              <a:off x="256032" y="237744"/>
              <a:ext cx="8622900" cy="6364200"/>
              <a:chOff x="247157" y="247430"/>
              <a:chExt cx="8622900" cy="6364200"/>
            </a:xfrm>
          </p:grpSpPr>
          <p:sp>
            <p:nvSpPr>
              <p:cNvPr id="73" name="Google Shape;73;p7"/>
              <p:cNvSpPr/>
              <p:nvPr/>
            </p:nvSpPr>
            <p:spPr>
              <a:xfrm>
                <a:off x="247157" y="247430"/>
                <a:ext cx="8622900" cy="6364200"/>
              </a:xfrm>
              <a:prstGeom prst="rect">
                <a:avLst/>
              </a:prstGeom>
              <a:noFill/>
              <a:ln w="12700" cap="flat" cmpd="sng">
                <a:solidFill>
                  <a:srgbClr val="BEBC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Lustria"/>
                  <a:ea typeface="Lustria"/>
                  <a:cs typeface="Lustria"/>
                  <a:sym typeface="Lustria"/>
                </a:endParaRPr>
              </a:p>
            </p:txBody>
          </p:sp>
          <p:cxnSp>
            <p:nvCxnSpPr>
              <p:cNvPr id="74" name="Google Shape;74;p7"/>
              <p:cNvCxnSpPr/>
              <p:nvPr/>
            </p:nvCxnSpPr>
            <p:spPr>
              <a:xfrm>
                <a:off x="247157" y="6389024"/>
                <a:ext cx="8622900" cy="15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BEBCB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75" name="Google Shape;75;p7"/>
              <p:cNvSpPr/>
              <p:nvPr/>
            </p:nvSpPr>
            <p:spPr>
              <a:xfrm>
                <a:off x="247157" y="1612392"/>
                <a:ext cx="8622900" cy="63900"/>
              </a:xfrm>
              <a:prstGeom prst="rect">
                <a:avLst/>
              </a:prstGeom>
              <a:solidFill>
                <a:srgbClr val="C9D1D5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Lustria"/>
                  <a:ea typeface="Lustria"/>
                  <a:cs typeface="Lustria"/>
                  <a:sym typeface="Lustria"/>
                </a:endParaRPr>
              </a:p>
            </p:txBody>
          </p:sp>
        </p:grpSp>
      </p:grpSp>
      <p:sp>
        <p:nvSpPr>
          <p:cNvPr id="76" name="Google Shape;76;p7"/>
          <p:cNvSpPr txBox="1">
            <a:spLocks noGrp="1"/>
          </p:cNvSpPr>
          <p:nvPr>
            <p:ph type="title"/>
          </p:nvPr>
        </p:nvSpPr>
        <p:spPr>
          <a:xfrm>
            <a:off x="900113" y="183119"/>
            <a:ext cx="7345500" cy="10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p7"/>
          <p:cNvSpPr txBox="1">
            <a:spLocks noGrp="1"/>
          </p:cNvSpPr>
          <p:nvPr>
            <p:ph type="body" idx="1"/>
          </p:nvPr>
        </p:nvSpPr>
        <p:spPr>
          <a:xfrm>
            <a:off x="632301" y="1281743"/>
            <a:ext cx="3566100" cy="6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 rtl="0">
              <a:spcBef>
                <a:spcPts val="300"/>
              </a:spcBef>
              <a:spcAft>
                <a:spcPts val="0"/>
              </a:spcAft>
              <a:buSzPts val="1400"/>
              <a:buFont typeface="Lustria"/>
              <a:buNone/>
              <a:defRPr sz="2800" b="0"/>
            </a:lvl1pPr>
            <a:lvl2pPr marL="914400" lvl="1" indent="-228600" rtl="0">
              <a:spcBef>
                <a:spcPts val="600"/>
              </a:spcBef>
              <a:spcAft>
                <a:spcPts val="0"/>
              </a:spcAft>
              <a:buSzPts val="1400"/>
              <a:buFont typeface="Lustria"/>
              <a:buNone/>
              <a:defRPr sz="2000" b="1"/>
            </a:lvl2pPr>
            <a:lvl3pPr marL="1371600" lvl="2" indent="-228600" rtl="0">
              <a:spcBef>
                <a:spcPts val="600"/>
              </a:spcBef>
              <a:spcAft>
                <a:spcPts val="0"/>
              </a:spcAft>
              <a:buSzPts val="1400"/>
              <a:buFont typeface="Lustria"/>
              <a:buNone/>
              <a:defRPr sz="1800" b="1"/>
            </a:lvl3pPr>
            <a:lvl4pPr marL="1828800" lvl="3" indent="-228600" rtl="0">
              <a:spcBef>
                <a:spcPts val="600"/>
              </a:spcBef>
              <a:spcAft>
                <a:spcPts val="0"/>
              </a:spcAft>
              <a:buSzPts val="1400"/>
              <a:buFont typeface="Lustria"/>
              <a:buNone/>
              <a:defRPr sz="1600" b="1"/>
            </a:lvl4pPr>
            <a:lvl5pPr marL="2286000" lvl="4" indent="-228600" rtl="0">
              <a:spcBef>
                <a:spcPts val="600"/>
              </a:spcBef>
              <a:spcAft>
                <a:spcPts val="0"/>
              </a:spcAft>
              <a:buSzPts val="1400"/>
              <a:buFont typeface="Lustria"/>
              <a:buNone/>
              <a:defRPr sz="1600" b="1"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Lustria"/>
              <a:buNone/>
              <a:defRPr sz="1600" b="1"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Lustria"/>
              <a:buNone/>
              <a:defRPr sz="1600" b="1"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Lustria"/>
              <a:buNone/>
              <a:defRPr sz="1600" b="1"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Lustria"/>
              <a:buNone/>
              <a:defRPr sz="1600" b="1"/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body" idx="2"/>
          </p:nvPr>
        </p:nvSpPr>
        <p:spPr>
          <a:xfrm>
            <a:off x="632301" y="1943101"/>
            <a:ext cx="3566100" cy="26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2000"/>
              </a:spcBef>
              <a:spcAft>
                <a:spcPts val="0"/>
              </a:spcAft>
              <a:buSzPts val="1400"/>
              <a:buChar char="•"/>
              <a:defRPr sz="2000"/>
            </a:lvl1pPr>
            <a:lvl2pPr marL="914400" lvl="1" indent="-317500" rtl="0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800"/>
            </a:lvl2pPr>
            <a:lvl3pPr marL="1371600" lvl="2" indent="-317500" rtl="0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800"/>
            </a:lvl3pPr>
            <a:lvl4pPr marL="1828800" lvl="3" indent="-317500" rtl="0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800"/>
            </a:lvl4pPr>
            <a:lvl5pPr marL="2286000" lvl="4" indent="-317500" rtl="0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800"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600"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600"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600"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600"/>
            </a:lvl9pPr>
          </a:lstStyle>
          <a:p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body" idx="3"/>
          </p:nvPr>
        </p:nvSpPr>
        <p:spPr>
          <a:xfrm>
            <a:off x="4945539" y="1281743"/>
            <a:ext cx="3566100" cy="6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 rtl="0">
              <a:spcBef>
                <a:spcPts val="300"/>
              </a:spcBef>
              <a:spcAft>
                <a:spcPts val="0"/>
              </a:spcAft>
              <a:buSzPts val="1400"/>
              <a:buFont typeface="Lustria"/>
              <a:buNone/>
              <a:defRPr sz="2800" b="0"/>
            </a:lvl1pPr>
            <a:lvl2pPr marL="914400" lvl="1" indent="-228600" rtl="0">
              <a:spcBef>
                <a:spcPts val="600"/>
              </a:spcBef>
              <a:spcAft>
                <a:spcPts val="0"/>
              </a:spcAft>
              <a:buSzPts val="1400"/>
              <a:buFont typeface="Lustria"/>
              <a:buNone/>
              <a:defRPr sz="2000" b="1"/>
            </a:lvl2pPr>
            <a:lvl3pPr marL="1371600" lvl="2" indent="-228600" rtl="0">
              <a:spcBef>
                <a:spcPts val="600"/>
              </a:spcBef>
              <a:spcAft>
                <a:spcPts val="0"/>
              </a:spcAft>
              <a:buSzPts val="1400"/>
              <a:buFont typeface="Lustria"/>
              <a:buNone/>
              <a:defRPr sz="1800" b="1"/>
            </a:lvl3pPr>
            <a:lvl4pPr marL="1828800" lvl="3" indent="-228600" rtl="0">
              <a:spcBef>
                <a:spcPts val="600"/>
              </a:spcBef>
              <a:spcAft>
                <a:spcPts val="0"/>
              </a:spcAft>
              <a:buSzPts val="1400"/>
              <a:buFont typeface="Lustria"/>
              <a:buNone/>
              <a:defRPr sz="1600" b="1"/>
            </a:lvl4pPr>
            <a:lvl5pPr marL="2286000" lvl="4" indent="-228600" rtl="0">
              <a:spcBef>
                <a:spcPts val="600"/>
              </a:spcBef>
              <a:spcAft>
                <a:spcPts val="0"/>
              </a:spcAft>
              <a:buSzPts val="1400"/>
              <a:buFont typeface="Lustria"/>
              <a:buNone/>
              <a:defRPr sz="1600" b="1"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Lustria"/>
              <a:buNone/>
              <a:defRPr sz="1600" b="1"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Lustria"/>
              <a:buNone/>
              <a:defRPr sz="1600" b="1"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Lustria"/>
              <a:buNone/>
              <a:defRPr sz="1600" b="1"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Lustria"/>
              <a:buNone/>
              <a:defRPr sz="1600" b="1"/>
            </a:lvl9pPr>
          </a:lstStyle>
          <a:p>
            <a:endParaRPr/>
          </a:p>
        </p:txBody>
      </p:sp>
      <p:sp>
        <p:nvSpPr>
          <p:cNvPr id="80" name="Google Shape;80;p7"/>
          <p:cNvSpPr txBox="1">
            <a:spLocks noGrp="1"/>
          </p:cNvSpPr>
          <p:nvPr>
            <p:ph type="body" idx="4"/>
          </p:nvPr>
        </p:nvSpPr>
        <p:spPr>
          <a:xfrm>
            <a:off x="4945539" y="1943101"/>
            <a:ext cx="3566100" cy="26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2000"/>
              </a:spcBef>
              <a:spcAft>
                <a:spcPts val="0"/>
              </a:spcAft>
              <a:buSzPts val="1400"/>
              <a:buChar char="•"/>
              <a:defRPr sz="2000"/>
            </a:lvl1pPr>
            <a:lvl2pPr marL="914400" lvl="1" indent="-317500" rtl="0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800"/>
            </a:lvl2pPr>
            <a:lvl3pPr marL="1371600" lvl="2" indent="-317500" rtl="0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800"/>
            </a:lvl3pPr>
            <a:lvl4pPr marL="1828800" lvl="3" indent="-317500" rtl="0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800"/>
            </a:lvl4pPr>
            <a:lvl5pPr marL="2286000" lvl="4" indent="-317500" rtl="0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800"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600"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600"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600"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600"/>
            </a:lvl9pPr>
          </a:lstStyle>
          <a:p>
            <a:endParaRPr/>
          </a:p>
        </p:txBody>
      </p:sp>
      <p:sp>
        <p:nvSpPr>
          <p:cNvPr id="81" name="Google Shape;81;p7"/>
          <p:cNvSpPr txBox="1">
            <a:spLocks noGrp="1"/>
          </p:cNvSpPr>
          <p:nvPr>
            <p:ph type="dt" idx="10"/>
          </p:nvPr>
        </p:nvSpPr>
        <p:spPr>
          <a:xfrm>
            <a:off x="243840" y="4778693"/>
            <a:ext cx="2133600" cy="1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B0BB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82" name="Google Shape;82;p7"/>
          <p:cNvSpPr txBox="1">
            <a:spLocks noGrp="1"/>
          </p:cNvSpPr>
          <p:nvPr>
            <p:ph type="ftr" idx="11"/>
          </p:nvPr>
        </p:nvSpPr>
        <p:spPr>
          <a:xfrm>
            <a:off x="5958840" y="4778693"/>
            <a:ext cx="2895600" cy="1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B0BB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83" name="Google Shape;83;p7"/>
          <p:cNvSpPr txBox="1">
            <a:spLocks noGrp="1"/>
          </p:cNvSpPr>
          <p:nvPr>
            <p:ph type="sldNum" idx="12"/>
          </p:nvPr>
        </p:nvSpPr>
        <p:spPr>
          <a:xfrm>
            <a:off x="4191000" y="4767263"/>
            <a:ext cx="762000" cy="2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84" name="Google Shape;84;p7"/>
          <p:cNvCxnSpPr/>
          <p:nvPr/>
        </p:nvCxnSpPr>
        <p:spPr>
          <a:xfrm rot="-5400000" flipH="1">
            <a:off x="2806500" y="3019438"/>
            <a:ext cx="3533400" cy="2400"/>
          </a:xfrm>
          <a:prstGeom prst="straightConnector1">
            <a:avLst/>
          </a:prstGeom>
          <a:noFill/>
          <a:ln w="12700" cap="flat" cmpd="sng">
            <a:solidFill>
              <a:srgbClr val="BEBCB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5" name="Google Shape;85;p7"/>
          <p:cNvCxnSpPr/>
          <p:nvPr/>
        </p:nvCxnSpPr>
        <p:spPr>
          <a:xfrm rot="-5400000" flipH="1">
            <a:off x="2806500" y="3019438"/>
            <a:ext cx="3533400" cy="2400"/>
          </a:xfrm>
          <a:prstGeom prst="straightConnector1">
            <a:avLst/>
          </a:prstGeom>
          <a:noFill/>
          <a:ln w="12700" cap="flat" cmpd="sng">
            <a:solidFill>
              <a:srgbClr val="BEBCB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8"/>
          <p:cNvGrpSpPr/>
          <p:nvPr/>
        </p:nvGrpSpPr>
        <p:grpSpPr>
          <a:xfrm>
            <a:off x="182880" y="130274"/>
            <a:ext cx="8778300" cy="4882950"/>
            <a:chOff x="182880" y="173699"/>
            <a:chExt cx="8778300" cy="6510600"/>
          </a:xfrm>
        </p:grpSpPr>
        <p:pic>
          <p:nvPicPr>
            <p:cNvPr id="88" name="Google Shape;88;p8" descr="PaperPanel-Base.jp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82880" y="173699"/>
              <a:ext cx="8778300" cy="65106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9" name="Google Shape;89;p8"/>
            <p:cNvGrpSpPr/>
            <p:nvPr/>
          </p:nvGrpSpPr>
          <p:grpSpPr>
            <a:xfrm>
              <a:off x="256032" y="237744"/>
              <a:ext cx="8622900" cy="6364200"/>
              <a:chOff x="247157" y="247430"/>
              <a:chExt cx="8622900" cy="6364200"/>
            </a:xfrm>
          </p:grpSpPr>
          <p:sp>
            <p:nvSpPr>
              <p:cNvPr id="90" name="Google Shape;90;p8"/>
              <p:cNvSpPr/>
              <p:nvPr/>
            </p:nvSpPr>
            <p:spPr>
              <a:xfrm>
                <a:off x="247157" y="247430"/>
                <a:ext cx="8622900" cy="6364200"/>
              </a:xfrm>
              <a:prstGeom prst="rect">
                <a:avLst/>
              </a:prstGeom>
              <a:noFill/>
              <a:ln w="12700" cap="flat" cmpd="sng">
                <a:solidFill>
                  <a:srgbClr val="BEBC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Lustria"/>
                  <a:ea typeface="Lustria"/>
                  <a:cs typeface="Lustria"/>
                  <a:sym typeface="Lustria"/>
                </a:endParaRPr>
              </a:p>
            </p:txBody>
          </p:sp>
          <p:cxnSp>
            <p:nvCxnSpPr>
              <p:cNvPr id="91" name="Google Shape;91;p8"/>
              <p:cNvCxnSpPr/>
              <p:nvPr/>
            </p:nvCxnSpPr>
            <p:spPr>
              <a:xfrm>
                <a:off x="247157" y="6389024"/>
                <a:ext cx="8622900" cy="15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BEBCB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92" name="Google Shape;92;p8"/>
              <p:cNvSpPr/>
              <p:nvPr/>
            </p:nvSpPr>
            <p:spPr>
              <a:xfrm>
                <a:off x="247157" y="1612392"/>
                <a:ext cx="8622900" cy="63900"/>
              </a:xfrm>
              <a:prstGeom prst="rect">
                <a:avLst/>
              </a:prstGeom>
              <a:solidFill>
                <a:srgbClr val="C9D1D5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Lustria"/>
                  <a:ea typeface="Lustria"/>
                  <a:cs typeface="Lustria"/>
                  <a:sym typeface="Lustria"/>
                </a:endParaRPr>
              </a:p>
            </p:txBody>
          </p:sp>
        </p:grp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900113" y="183119"/>
            <a:ext cx="7345500" cy="10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Lustria"/>
              <a:buNone/>
              <a:defRPr sz="4800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dt" idx="10"/>
          </p:nvPr>
        </p:nvSpPr>
        <p:spPr>
          <a:xfrm>
            <a:off x="243840" y="4778693"/>
            <a:ext cx="2133600" cy="1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B0BB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95" name="Google Shape;95;p8"/>
          <p:cNvSpPr txBox="1">
            <a:spLocks noGrp="1"/>
          </p:cNvSpPr>
          <p:nvPr>
            <p:ph type="ftr" idx="11"/>
          </p:nvPr>
        </p:nvSpPr>
        <p:spPr>
          <a:xfrm>
            <a:off x="5958840" y="4778693"/>
            <a:ext cx="2895600" cy="1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B0BB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96" name="Google Shape;96;p8"/>
          <p:cNvSpPr txBox="1">
            <a:spLocks noGrp="1"/>
          </p:cNvSpPr>
          <p:nvPr>
            <p:ph type="sldNum" idx="12"/>
          </p:nvPr>
        </p:nvSpPr>
        <p:spPr>
          <a:xfrm>
            <a:off x="4191000" y="4767263"/>
            <a:ext cx="762000" cy="2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9"/>
          <p:cNvGrpSpPr/>
          <p:nvPr/>
        </p:nvGrpSpPr>
        <p:grpSpPr>
          <a:xfrm>
            <a:off x="182880" y="130274"/>
            <a:ext cx="8778300" cy="4882950"/>
            <a:chOff x="182880" y="173699"/>
            <a:chExt cx="8778300" cy="6510600"/>
          </a:xfrm>
        </p:grpSpPr>
        <p:pic>
          <p:nvPicPr>
            <p:cNvPr id="99" name="Google Shape;99;p9" descr="PaperPanel-Base.jp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82880" y="173699"/>
              <a:ext cx="8778300" cy="65106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0" name="Google Shape;100;p9"/>
            <p:cNvGrpSpPr/>
            <p:nvPr/>
          </p:nvGrpSpPr>
          <p:grpSpPr>
            <a:xfrm>
              <a:off x="256032" y="237744"/>
              <a:ext cx="8622900" cy="6364200"/>
              <a:chOff x="247157" y="247430"/>
              <a:chExt cx="8622900" cy="6364200"/>
            </a:xfrm>
          </p:grpSpPr>
          <p:sp>
            <p:nvSpPr>
              <p:cNvPr id="101" name="Google Shape;101;p9"/>
              <p:cNvSpPr/>
              <p:nvPr/>
            </p:nvSpPr>
            <p:spPr>
              <a:xfrm>
                <a:off x="247157" y="247430"/>
                <a:ext cx="8622900" cy="6364200"/>
              </a:xfrm>
              <a:prstGeom prst="rect">
                <a:avLst/>
              </a:prstGeom>
              <a:noFill/>
              <a:ln w="12700" cap="flat" cmpd="sng">
                <a:solidFill>
                  <a:srgbClr val="BEBC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Lustria"/>
                  <a:ea typeface="Lustria"/>
                  <a:cs typeface="Lustria"/>
                  <a:sym typeface="Lustria"/>
                </a:endParaRPr>
              </a:p>
            </p:txBody>
          </p:sp>
          <p:cxnSp>
            <p:nvCxnSpPr>
              <p:cNvPr id="102" name="Google Shape;102;p9"/>
              <p:cNvCxnSpPr/>
              <p:nvPr/>
            </p:nvCxnSpPr>
            <p:spPr>
              <a:xfrm>
                <a:off x="247157" y="6389024"/>
                <a:ext cx="8622900" cy="15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BEBCB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sp>
        <p:nvSpPr>
          <p:cNvPr id="103" name="Google Shape;103;p9"/>
          <p:cNvSpPr txBox="1">
            <a:spLocks noGrp="1"/>
          </p:cNvSpPr>
          <p:nvPr>
            <p:ph type="dt" idx="10"/>
          </p:nvPr>
        </p:nvSpPr>
        <p:spPr>
          <a:xfrm>
            <a:off x="243840" y="4778693"/>
            <a:ext cx="2133600" cy="1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B0BB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04" name="Google Shape;104;p9"/>
          <p:cNvSpPr txBox="1">
            <a:spLocks noGrp="1"/>
          </p:cNvSpPr>
          <p:nvPr>
            <p:ph type="ftr" idx="11"/>
          </p:nvPr>
        </p:nvSpPr>
        <p:spPr>
          <a:xfrm>
            <a:off x="5958840" y="4778693"/>
            <a:ext cx="2895600" cy="1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B0BB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05" name="Google Shape;105;p9"/>
          <p:cNvSpPr txBox="1">
            <a:spLocks noGrp="1"/>
          </p:cNvSpPr>
          <p:nvPr>
            <p:ph type="sldNum" idx="12"/>
          </p:nvPr>
        </p:nvSpPr>
        <p:spPr>
          <a:xfrm>
            <a:off x="4191000" y="4767263"/>
            <a:ext cx="762000" cy="2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10"/>
          <p:cNvGrpSpPr/>
          <p:nvPr/>
        </p:nvGrpSpPr>
        <p:grpSpPr>
          <a:xfrm>
            <a:off x="182880" y="130274"/>
            <a:ext cx="8778300" cy="4882950"/>
            <a:chOff x="182880" y="173699"/>
            <a:chExt cx="8778300" cy="6510600"/>
          </a:xfrm>
        </p:grpSpPr>
        <p:grpSp>
          <p:nvGrpSpPr>
            <p:cNvPr id="108" name="Google Shape;108;p10"/>
            <p:cNvGrpSpPr/>
            <p:nvPr/>
          </p:nvGrpSpPr>
          <p:grpSpPr>
            <a:xfrm>
              <a:off x="182880" y="173699"/>
              <a:ext cx="8778300" cy="6510600"/>
              <a:chOff x="182880" y="173699"/>
              <a:chExt cx="8778300" cy="6510600"/>
            </a:xfrm>
          </p:grpSpPr>
          <p:pic>
            <p:nvPicPr>
              <p:cNvPr id="109" name="Google Shape;109;p10" descr="PaperPanel-Base.jpg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182880" y="173699"/>
                <a:ext cx="8778300" cy="6510600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10" name="Google Shape;110;p10"/>
              <p:cNvGrpSpPr/>
              <p:nvPr/>
            </p:nvGrpSpPr>
            <p:grpSpPr>
              <a:xfrm>
                <a:off x="256032" y="237744"/>
                <a:ext cx="8622900" cy="6364200"/>
                <a:chOff x="247157" y="247430"/>
                <a:chExt cx="8622900" cy="6364200"/>
              </a:xfrm>
            </p:grpSpPr>
            <p:sp>
              <p:nvSpPr>
                <p:cNvPr id="111" name="Google Shape;111;p10"/>
                <p:cNvSpPr/>
                <p:nvPr/>
              </p:nvSpPr>
              <p:spPr>
                <a:xfrm>
                  <a:off x="247157" y="247430"/>
                  <a:ext cx="8622900" cy="6364200"/>
                </a:xfrm>
                <a:prstGeom prst="rect">
                  <a:avLst/>
                </a:prstGeom>
                <a:noFill/>
                <a:ln w="12700" cap="flat" cmpd="sng">
                  <a:solidFill>
                    <a:srgbClr val="BEBCB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Lustria"/>
                    <a:ea typeface="Lustria"/>
                    <a:cs typeface="Lustria"/>
                    <a:sym typeface="Lustria"/>
                  </a:endParaRPr>
                </a:p>
              </p:txBody>
            </p:sp>
            <p:cxnSp>
              <p:nvCxnSpPr>
                <p:cNvPr id="112" name="Google Shape;112;p10"/>
                <p:cNvCxnSpPr/>
                <p:nvPr/>
              </p:nvCxnSpPr>
              <p:spPr>
                <a:xfrm>
                  <a:off x="247157" y="6389024"/>
                  <a:ext cx="8622900" cy="150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BEBCB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</p:grpSp>
        <p:sp>
          <p:nvSpPr>
            <p:cNvPr id="113" name="Google Shape;113;p10"/>
            <p:cNvSpPr/>
            <p:nvPr/>
          </p:nvSpPr>
          <p:spPr>
            <a:xfrm rot="5400000">
              <a:off x="801152" y="3274132"/>
              <a:ext cx="6135600" cy="63900"/>
            </a:xfrm>
            <a:prstGeom prst="rect">
              <a:avLst/>
            </a:prstGeom>
            <a:solidFill>
              <a:srgbClr val="C9D1D5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endParaRPr>
            </a:p>
          </p:txBody>
        </p:sp>
      </p:grpSp>
      <p:sp>
        <p:nvSpPr>
          <p:cNvPr id="114" name="Google Shape;114;p10"/>
          <p:cNvSpPr txBox="1">
            <a:spLocks noGrp="1"/>
          </p:cNvSpPr>
          <p:nvPr>
            <p:ph type="title"/>
          </p:nvPr>
        </p:nvSpPr>
        <p:spPr>
          <a:xfrm>
            <a:off x="530225" y="877419"/>
            <a:ext cx="3008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5" name="Google Shape;115;p10"/>
          <p:cNvSpPr txBox="1">
            <a:spLocks noGrp="1"/>
          </p:cNvSpPr>
          <p:nvPr>
            <p:ph type="body" idx="1"/>
          </p:nvPr>
        </p:nvSpPr>
        <p:spPr>
          <a:xfrm>
            <a:off x="4328319" y="457200"/>
            <a:ext cx="4114800" cy="40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2000"/>
              </a:spcBef>
              <a:spcAft>
                <a:spcPts val="0"/>
              </a:spcAft>
              <a:buSzPts val="1400"/>
              <a:buChar char="•"/>
              <a:defRPr sz="2400"/>
            </a:lvl1pPr>
            <a:lvl2pPr marL="914400" lvl="1" indent="-317500" rtl="0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2200"/>
            </a:lvl2pPr>
            <a:lvl3pPr marL="1371600" lvl="2" indent="-317500" rtl="0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2000"/>
            </a:lvl3pPr>
            <a:lvl4pPr marL="1828800" lvl="3" indent="-317500" rtl="0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800"/>
            </a:lvl4pPr>
            <a:lvl5pPr marL="2286000" lvl="4" indent="-317500" rtl="0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800"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/>
            </a:lvl9pPr>
          </a:lstStyle>
          <a:p>
            <a:endParaRPr/>
          </a:p>
        </p:txBody>
      </p:sp>
      <p:sp>
        <p:nvSpPr>
          <p:cNvPr id="116" name="Google Shape;116;p10"/>
          <p:cNvSpPr txBox="1">
            <a:spLocks noGrp="1"/>
          </p:cNvSpPr>
          <p:nvPr>
            <p:ph type="body" idx="2"/>
          </p:nvPr>
        </p:nvSpPr>
        <p:spPr>
          <a:xfrm>
            <a:off x="530225" y="1610916"/>
            <a:ext cx="3008400" cy="24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Lustria"/>
              <a:buNone/>
              <a:defRPr sz="1600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lvl="1" indent="-228600" rtl="0">
              <a:spcBef>
                <a:spcPts val="600"/>
              </a:spcBef>
              <a:spcAft>
                <a:spcPts val="0"/>
              </a:spcAft>
              <a:buSzPts val="1400"/>
              <a:buFont typeface="Lustria"/>
              <a:buNone/>
              <a:defRPr sz="1200"/>
            </a:lvl2pPr>
            <a:lvl3pPr marL="1371600" lvl="2" indent="-228600" rtl="0">
              <a:spcBef>
                <a:spcPts val="600"/>
              </a:spcBef>
              <a:spcAft>
                <a:spcPts val="0"/>
              </a:spcAft>
              <a:buSzPts val="1400"/>
              <a:buFont typeface="Lustria"/>
              <a:buNone/>
              <a:defRPr sz="1000"/>
            </a:lvl3pPr>
            <a:lvl4pPr marL="1828800" lvl="3" indent="-228600" rtl="0">
              <a:spcBef>
                <a:spcPts val="600"/>
              </a:spcBef>
              <a:spcAft>
                <a:spcPts val="0"/>
              </a:spcAft>
              <a:buSzPts val="1400"/>
              <a:buFont typeface="Lustria"/>
              <a:buNone/>
              <a:defRPr sz="900"/>
            </a:lvl4pPr>
            <a:lvl5pPr marL="2286000" lvl="4" indent="-228600" rtl="0">
              <a:spcBef>
                <a:spcPts val="600"/>
              </a:spcBef>
              <a:spcAft>
                <a:spcPts val="0"/>
              </a:spcAft>
              <a:buSzPts val="1400"/>
              <a:buFont typeface="Lustria"/>
              <a:buNone/>
              <a:defRPr sz="900"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Lustria"/>
              <a:buNone/>
              <a:defRPr sz="900"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Lustria"/>
              <a:buNone/>
              <a:defRPr sz="900"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Lustria"/>
              <a:buNone/>
              <a:defRPr sz="900"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Lustria"/>
              <a:buNone/>
              <a:defRPr sz="900"/>
            </a:lvl9pPr>
          </a:lstStyle>
          <a:p>
            <a:endParaRPr/>
          </a:p>
        </p:txBody>
      </p:sp>
      <p:sp>
        <p:nvSpPr>
          <p:cNvPr id="117" name="Google Shape;117;p10"/>
          <p:cNvSpPr txBox="1">
            <a:spLocks noGrp="1"/>
          </p:cNvSpPr>
          <p:nvPr>
            <p:ph type="dt" idx="10"/>
          </p:nvPr>
        </p:nvSpPr>
        <p:spPr>
          <a:xfrm>
            <a:off x="243840" y="4778693"/>
            <a:ext cx="2133600" cy="1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B0BB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18" name="Google Shape;118;p10"/>
          <p:cNvSpPr txBox="1">
            <a:spLocks noGrp="1"/>
          </p:cNvSpPr>
          <p:nvPr>
            <p:ph type="ftr" idx="11"/>
          </p:nvPr>
        </p:nvSpPr>
        <p:spPr>
          <a:xfrm>
            <a:off x="5958840" y="4778693"/>
            <a:ext cx="2895600" cy="1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B0BB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19" name="Google Shape;119;p10"/>
          <p:cNvSpPr txBox="1">
            <a:spLocks noGrp="1"/>
          </p:cNvSpPr>
          <p:nvPr>
            <p:ph type="sldNum" idx="12"/>
          </p:nvPr>
        </p:nvSpPr>
        <p:spPr>
          <a:xfrm>
            <a:off x="4191000" y="4767263"/>
            <a:ext cx="762000" cy="2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00113" y="183119"/>
            <a:ext cx="7345500" cy="10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Lustria"/>
              <a:buNone/>
              <a:defRPr sz="4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00112" y="1600201"/>
            <a:ext cx="7345500" cy="29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spcBef>
                <a:spcPts val="20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marR="0" lvl="1" indent="-317500" algn="l" rtl="0">
              <a:spcBef>
                <a:spcPts val="600"/>
              </a:spcBef>
              <a:spcAft>
                <a:spcPts val="0"/>
              </a:spcAft>
              <a:buClr>
                <a:srgbClr val="B0BBBF"/>
              </a:buClr>
              <a:buSzPts val="1400"/>
              <a:buFont typeface="Arial"/>
              <a:buChar char="•"/>
              <a:defRPr sz="22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371600" marR="0" lvl="2" indent="-317500" algn="l" rtl="0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828800" marR="0" lvl="3" indent="-317500" algn="l" rtl="0">
              <a:spcBef>
                <a:spcPts val="600"/>
              </a:spcBef>
              <a:spcAft>
                <a:spcPts val="0"/>
              </a:spcAft>
              <a:buClr>
                <a:srgbClr val="B0BBBF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2286000" marR="0" lvl="4" indent="-317500" algn="l" rtl="0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243840" y="4778693"/>
            <a:ext cx="2133600" cy="1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B0BB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5958840" y="4778693"/>
            <a:ext cx="2895600" cy="1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B0BB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4191000" y="4767263"/>
            <a:ext cx="762000" cy="2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0BBBF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2686775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aafp.org/dam/AAFP/documents/patient_care/pain_management/cpm-toolkit-pain-assessment.pdf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bm.va.gov/AcademicDetailingService/Documents/Pain_Opioid_Taper_Tool_IB_10_939_P96820.pdf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envergov.org/Government/Agencies-Departments-Offices/Agencies-Departments-Offices-Directory/Public-Health-Environment/Community-Behavioral-Health/Behavioral-Health-Strategies/Overdose-Prevention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stoptheclockcolorado.org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dpo.colorado.gov/PDMP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.gov/painmanagement/docs/OSI_6_Toolkit_Taper_Benzodiazepines_Clinicians.pdf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mhsa.gov/sites/default/files/quick-start-guide.pdf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opiateaddictionresource.com/treatment/methadone_clinic_directory/co_clinics/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bm.va.gov/AcademicDetailingService/Documents/Pain_Opioid_Taper_Tool_IB_10_939_P96820.pdf" TargetMode="External"/><Relationship Id="rId7" Type="http://schemas.openxmlformats.org/officeDocument/2006/relationships/hyperlink" Target="https://blog.employersolutions.com/a-closer-look-drug-testing-panels/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po.colorado.gov/PDMP" TargetMode="External"/><Relationship Id="rId5" Type="http://schemas.openxmlformats.org/officeDocument/2006/relationships/hyperlink" Target="https://www.stoptheclockcolorado.org/" TargetMode="External"/><Relationship Id="rId4" Type="http://schemas.openxmlformats.org/officeDocument/2006/relationships/hyperlink" Target="https://denvergov.org/Government/Agencies-Departments-Offices/Agencies-Departments-Offices-Directory/Public-Health-Environment/Community-Behavioral-Health/Behavioral-Health-Strategies/Overdose-Prevention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7"/>
          <p:cNvSpPr txBox="1">
            <a:spLocks noGrp="1"/>
          </p:cNvSpPr>
          <p:nvPr>
            <p:ph type="ctrTitle"/>
          </p:nvPr>
        </p:nvSpPr>
        <p:spPr>
          <a:xfrm>
            <a:off x="914400" y="842963"/>
            <a:ext cx="7342200" cy="14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 </a:t>
            </a:r>
            <a:r>
              <a:rPr lang="en" sz="2300" b="1"/>
              <a:t>CDC Clinical Practice Guideline </a:t>
            </a:r>
            <a:endParaRPr sz="2300" b="1"/>
          </a:p>
          <a:p>
            <a:pPr marL="0" lvl="0" indent="0" algn="ctr" rtl="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" sz="2300" b="1"/>
              <a:t>for Prescribing Opioids for Pain </a:t>
            </a:r>
            <a:endParaRPr sz="5700"/>
          </a:p>
        </p:txBody>
      </p:sp>
      <p:sp>
        <p:nvSpPr>
          <p:cNvPr id="199" name="Google Shape;199;p17"/>
          <p:cNvSpPr txBox="1">
            <a:spLocks noGrp="1"/>
          </p:cNvSpPr>
          <p:nvPr>
            <p:ph type="subTitle" idx="1"/>
          </p:nvPr>
        </p:nvSpPr>
        <p:spPr>
          <a:xfrm>
            <a:off x="914400" y="2158781"/>
            <a:ext cx="7342200" cy="13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dirty="0"/>
              <a:t>Ally Costello MD, MBA</a:t>
            </a:r>
          </a:p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dirty="0"/>
              <a:t>A</a:t>
            </a:r>
            <a:r>
              <a:rPr lang="en" dirty="0"/>
              <a:t>llison.</a:t>
            </a:r>
            <a:r>
              <a:rPr lang="en-US" dirty="0"/>
              <a:t>C</a:t>
            </a:r>
            <a:r>
              <a:rPr lang="en" dirty="0"/>
              <a:t>ostello@cuanschutz.edu</a:t>
            </a:r>
            <a:endParaRPr dirty="0"/>
          </a:p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dirty="0"/>
              <a:t>Department of Family Medicine</a:t>
            </a:r>
            <a:endParaRPr dirty="0"/>
          </a:p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dirty="0"/>
              <a:t>David Mendez</a:t>
            </a:r>
            <a:endParaRPr dirty="0"/>
          </a:p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dirty="0"/>
              <a:t>Addiction Medicine</a:t>
            </a:r>
            <a:endParaRPr dirty="0"/>
          </a:p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dirty="0"/>
              <a:t>Department of Family Medicine</a:t>
            </a:r>
            <a:endParaRPr dirty="0"/>
          </a:p>
        </p:txBody>
      </p:sp>
      <p:pic>
        <p:nvPicPr>
          <p:cNvPr id="200" name="Google Shape;20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75700"/>
            <a:ext cx="3255576" cy="66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6"/>
          <p:cNvSpPr txBox="1">
            <a:spLocks noGrp="1"/>
          </p:cNvSpPr>
          <p:nvPr>
            <p:ph type="body" idx="1"/>
          </p:nvPr>
        </p:nvSpPr>
        <p:spPr>
          <a:xfrm>
            <a:off x="200100" y="14785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Maximize use of nonpharmacologic and nonopioid pharmacologic therapies </a:t>
            </a:r>
            <a:endParaRPr sz="1800"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Discuss realistic benefits and known risks of opioid therapy</a:t>
            </a:r>
            <a:endParaRPr sz="1800"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Establish treatment goals for pain and </a:t>
            </a:r>
            <a:r>
              <a:rPr lang="en" sz="1800" b="1">
                <a:solidFill>
                  <a:schemeClr val="lt1"/>
                </a:solidFill>
              </a:rPr>
              <a:t>function </a:t>
            </a:r>
            <a:r>
              <a:rPr lang="en" sz="1800">
                <a:solidFill>
                  <a:schemeClr val="lt1"/>
                </a:solidFill>
              </a:rPr>
              <a:t>(</a:t>
            </a:r>
            <a:r>
              <a:rPr lang="en" sz="1800" u="sng">
                <a:solidFill>
                  <a:schemeClr val="hlink"/>
                </a:solidFill>
                <a:hlinkClick r:id="rId3"/>
              </a:rPr>
              <a:t>PEG tool</a:t>
            </a:r>
            <a:r>
              <a:rPr lang="en" sz="1800">
                <a:solidFill>
                  <a:schemeClr val="lt1"/>
                </a:solidFill>
              </a:rPr>
              <a:t>, </a:t>
            </a:r>
            <a:r>
              <a:rPr lang="en" sz="1800" u="sng">
                <a:solidFill>
                  <a:schemeClr val="hlink"/>
                </a:solidFill>
                <a:hlinkClick r:id="rId4"/>
              </a:rPr>
              <a:t>AAFP pain assessment toolkit</a:t>
            </a:r>
            <a:r>
              <a:rPr lang="en" sz="1800">
                <a:solidFill>
                  <a:schemeClr val="lt1"/>
                </a:solidFill>
              </a:rPr>
              <a:t> )</a:t>
            </a:r>
            <a:endParaRPr sz="1800"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Consider how opioids will be </a:t>
            </a:r>
            <a:r>
              <a:rPr lang="en" sz="1800" b="1">
                <a:solidFill>
                  <a:schemeClr val="lt1"/>
                </a:solidFill>
              </a:rPr>
              <a:t>discontinued</a:t>
            </a:r>
            <a:r>
              <a:rPr lang="en" sz="1800">
                <a:solidFill>
                  <a:schemeClr val="lt1"/>
                </a:solidFill>
              </a:rPr>
              <a:t> if benefits do not outweigh the risks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255" name="Google Shape;255;p26"/>
          <p:cNvSpPr/>
          <p:nvPr/>
        </p:nvSpPr>
        <p:spPr>
          <a:xfrm>
            <a:off x="200100" y="484200"/>
            <a:ext cx="8743800" cy="847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chemeClr val="accent1"/>
                </a:solidFill>
              </a:rPr>
              <a:t>Recommendation 2: </a:t>
            </a:r>
            <a:r>
              <a:rPr lang="en" sz="1800" i="1">
                <a:solidFill>
                  <a:schemeClr val="accent1"/>
                </a:solidFill>
              </a:rPr>
              <a:t>Non-opioid therapies are preferred for subacute and chronic pain</a:t>
            </a:r>
            <a:endParaRPr sz="1800" i="1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7"/>
          <p:cNvSpPr txBox="1">
            <a:spLocks noGrp="1"/>
          </p:cNvSpPr>
          <p:nvPr>
            <p:ph type="body" idx="1"/>
          </p:nvPr>
        </p:nvSpPr>
        <p:spPr>
          <a:xfrm>
            <a:off x="200100" y="14785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Review all </a:t>
            </a:r>
            <a:r>
              <a:rPr lang="en" sz="1800" b="1">
                <a:solidFill>
                  <a:schemeClr val="lt1"/>
                </a:solidFill>
              </a:rPr>
              <a:t>low-cost pain management options</a:t>
            </a:r>
            <a:endParaRPr sz="1800" b="1">
              <a:solidFill>
                <a:schemeClr val="lt1"/>
              </a:solidFill>
            </a:endParaRPr>
          </a:p>
          <a:p>
            <a:pPr marL="914400" lvl="1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lphaLcPeriod"/>
            </a:pPr>
            <a:r>
              <a:rPr lang="en" sz="1800">
                <a:solidFill>
                  <a:schemeClr val="lt1"/>
                </a:solidFill>
              </a:rPr>
              <a:t>Walking, public recreation facilities, physical therapy</a:t>
            </a:r>
            <a:endParaRPr sz="1800">
              <a:solidFill>
                <a:schemeClr val="lt1"/>
              </a:solidFill>
            </a:endParaRPr>
          </a:p>
          <a:p>
            <a:pPr marL="914400" lvl="1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lphaLcPeriod"/>
            </a:pPr>
            <a:r>
              <a:rPr lang="en" sz="1800">
                <a:solidFill>
                  <a:schemeClr val="lt1"/>
                </a:solidFill>
              </a:rPr>
              <a:t>Not all non-invasive modalities are covered by insurance</a:t>
            </a:r>
            <a:endParaRPr sz="1800"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Consider interventional pain options</a:t>
            </a:r>
            <a:endParaRPr sz="1800"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Consider multimodal pain control (medications, interventional, CBT)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261" name="Google Shape;261;p27"/>
          <p:cNvSpPr/>
          <p:nvPr/>
        </p:nvSpPr>
        <p:spPr>
          <a:xfrm>
            <a:off x="200100" y="484200"/>
            <a:ext cx="8743800" cy="847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chemeClr val="accent1"/>
                </a:solidFill>
              </a:rPr>
              <a:t>Recommendation 2: </a:t>
            </a:r>
            <a:r>
              <a:rPr lang="en" sz="1800" i="1">
                <a:solidFill>
                  <a:schemeClr val="accent1"/>
                </a:solidFill>
              </a:rPr>
              <a:t>Non-opioid therapies are preferred for subacute and chronic pain</a:t>
            </a:r>
            <a:endParaRPr sz="1800" i="1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8"/>
          <p:cNvSpPr/>
          <p:nvPr/>
        </p:nvSpPr>
        <p:spPr>
          <a:xfrm>
            <a:off x="200100" y="1846750"/>
            <a:ext cx="8743800" cy="847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1800" b="1" i="1">
                <a:solidFill>
                  <a:schemeClr val="accent1"/>
                </a:solidFill>
              </a:rPr>
              <a:t>Recommendation 3: </a:t>
            </a:r>
            <a:r>
              <a:rPr lang="en" sz="1800" i="1">
                <a:solidFill>
                  <a:schemeClr val="accent1"/>
                </a:solidFill>
              </a:rPr>
              <a:t>When starting opioid therapy, clinicians should prescribe immediate-release opioids instead of extended-release and long-acting opioids</a:t>
            </a:r>
            <a:endParaRPr sz="1800" b="1" i="1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9"/>
          <p:cNvSpPr txBox="1">
            <a:spLocks noGrp="1"/>
          </p:cNvSpPr>
          <p:nvPr>
            <p:ph type="body" idx="1"/>
          </p:nvPr>
        </p:nvSpPr>
        <p:spPr>
          <a:xfrm>
            <a:off x="200100" y="14785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Acute pain should not be treated with ER/LA opioids</a:t>
            </a:r>
            <a:endParaRPr sz="1800"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ER/LA opioids should only be considered after &gt;1wk treatment with IR medications</a:t>
            </a:r>
            <a:endParaRPr sz="1800"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ER/LA opioids should only be used for chronic treatment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272" name="Google Shape;272;p29"/>
          <p:cNvSpPr/>
          <p:nvPr/>
        </p:nvSpPr>
        <p:spPr>
          <a:xfrm>
            <a:off x="200100" y="484200"/>
            <a:ext cx="8743800" cy="847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chemeClr val="accent1"/>
                </a:solidFill>
              </a:rPr>
              <a:t>Recommendation 3: </a:t>
            </a:r>
            <a:r>
              <a:rPr lang="en" sz="1800" i="1">
                <a:solidFill>
                  <a:schemeClr val="accent1"/>
                </a:solidFill>
              </a:rPr>
              <a:t>When starting opioid therapy, clinicians should prescribe immediate-release opioids instead of extended-release and long-acting opioids</a:t>
            </a:r>
            <a:endParaRPr sz="1800" i="1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0"/>
          <p:cNvSpPr/>
          <p:nvPr/>
        </p:nvSpPr>
        <p:spPr>
          <a:xfrm>
            <a:off x="200100" y="1846750"/>
            <a:ext cx="8743800" cy="847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1800" b="1" i="1">
                <a:solidFill>
                  <a:schemeClr val="accent1"/>
                </a:solidFill>
              </a:rPr>
              <a:t>Recommendation 4: </a:t>
            </a:r>
            <a:r>
              <a:rPr lang="en" sz="1800" i="1">
                <a:solidFill>
                  <a:schemeClr val="accent1"/>
                </a:solidFill>
              </a:rPr>
              <a:t>When initiating opioids for opioid-naïve patients with acute, subacute, or chronic pain, clinicians should prescribe the lowest effective dosage</a:t>
            </a:r>
            <a:endParaRPr sz="1800" b="1" i="1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1"/>
          <p:cNvSpPr txBox="1">
            <a:spLocks noGrp="1"/>
          </p:cNvSpPr>
          <p:nvPr>
            <p:ph type="body" idx="1"/>
          </p:nvPr>
        </p:nvSpPr>
        <p:spPr>
          <a:xfrm>
            <a:off x="200100" y="14785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Dose recommendations are </a:t>
            </a:r>
            <a:r>
              <a:rPr lang="en" sz="1800" b="1">
                <a:solidFill>
                  <a:schemeClr val="lt1"/>
                </a:solidFill>
              </a:rPr>
              <a:t>not inflexible standards</a:t>
            </a:r>
            <a:endParaRPr sz="1800" b="1"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There is no single dose threshold where risks are eliminated</a:t>
            </a:r>
            <a:endParaRPr sz="1800"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Higher doses associated with higher all-cause mortality</a:t>
            </a:r>
            <a:endParaRPr sz="1800"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Caution when starting opioids in patients &gt;65, or with renal/hepatic impairment</a:t>
            </a:r>
            <a:endParaRPr sz="1800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200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</a:endParaRPr>
          </a:p>
        </p:txBody>
      </p:sp>
      <p:sp>
        <p:nvSpPr>
          <p:cNvPr id="283" name="Google Shape;283;p31"/>
          <p:cNvSpPr/>
          <p:nvPr/>
        </p:nvSpPr>
        <p:spPr>
          <a:xfrm>
            <a:off x="200100" y="484200"/>
            <a:ext cx="8743800" cy="847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chemeClr val="accent1"/>
                </a:solidFill>
              </a:rPr>
              <a:t>Recommendation 4: </a:t>
            </a:r>
            <a:r>
              <a:rPr lang="en" sz="1800" i="1">
                <a:solidFill>
                  <a:schemeClr val="accent1"/>
                </a:solidFill>
              </a:rPr>
              <a:t>When initiating opioids for opioid-naïve patients with acute, subacute, or chronic pain, clinicians should prescribe the lowest effective dosage</a:t>
            </a:r>
            <a:endParaRPr sz="1800" i="1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2"/>
          <p:cNvSpPr txBox="1">
            <a:spLocks noGrp="1"/>
          </p:cNvSpPr>
          <p:nvPr>
            <p:ph type="body" idx="1"/>
          </p:nvPr>
        </p:nvSpPr>
        <p:spPr>
          <a:xfrm>
            <a:off x="200100" y="14785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Lowest starting dose often equivalent to 5-10 MME per dose, or 30 MME per day</a:t>
            </a:r>
            <a:endParaRPr sz="1800"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Increases beyond 50 MME/day  are more likely to yield diminishing returns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289" name="Google Shape;289;p32"/>
          <p:cNvSpPr/>
          <p:nvPr/>
        </p:nvSpPr>
        <p:spPr>
          <a:xfrm>
            <a:off x="200100" y="484200"/>
            <a:ext cx="8743800" cy="847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chemeClr val="accent1"/>
                </a:solidFill>
              </a:rPr>
              <a:t>Recommendation 4: </a:t>
            </a:r>
            <a:r>
              <a:rPr lang="en" sz="1800" i="1">
                <a:solidFill>
                  <a:schemeClr val="accent1"/>
                </a:solidFill>
              </a:rPr>
              <a:t>When initiating opioids for opioid-naïve patients with acute, subacute, or chronic pain, clinicians should prescribe the lowest effective dosage</a:t>
            </a:r>
            <a:endParaRPr sz="1800" i="1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3"/>
          <p:cNvSpPr/>
          <p:nvPr/>
        </p:nvSpPr>
        <p:spPr>
          <a:xfrm>
            <a:off x="200100" y="1846750"/>
            <a:ext cx="8743800" cy="847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1800" b="1" i="1">
                <a:solidFill>
                  <a:schemeClr val="accent1"/>
                </a:solidFill>
              </a:rPr>
              <a:t>Recommendation 5: </a:t>
            </a:r>
            <a:r>
              <a:rPr lang="en" sz="1800" i="1">
                <a:solidFill>
                  <a:schemeClr val="accent1"/>
                </a:solidFill>
              </a:rPr>
              <a:t>For patients already receiving opioid therapy, clinicians should weigh benefits and risks and exercise care when changing opioid dosage</a:t>
            </a:r>
            <a:endParaRPr sz="1800" b="1" i="1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4"/>
          <p:cNvSpPr txBox="1">
            <a:spLocks noGrp="1"/>
          </p:cNvSpPr>
          <p:nvPr>
            <p:ph type="body" idx="1"/>
          </p:nvPr>
        </p:nvSpPr>
        <p:spPr>
          <a:xfrm>
            <a:off x="200100" y="12499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When to taper:</a:t>
            </a:r>
            <a:endParaRPr sz="1800"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If risks outweigh benefits, clinicians should gradually taper down or off opioids</a:t>
            </a:r>
            <a:endParaRPr sz="1800"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When patients and clinicians do not agree on taper plan, it is important to make </a:t>
            </a:r>
            <a:r>
              <a:rPr lang="en" sz="1800" b="1">
                <a:solidFill>
                  <a:schemeClr val="lt1"/>
                </a:solidFill>
              </a:rPr>
              <a:t>patient-centered treatment changes</a:t>
            </a:r>
            <a:r>
              <a:rPr lang="en" sz="1800">
                <a:solidFill>
                  <a:schemeClr val="lt1"/>
                </a:solidFill>
              </a:rPr>
              <a:t> to avoid patient abandonment</a:t>
            </a:r>
            <a:endParaRPr sz="1800"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Unless life threatening circumstances, opioids </a:t>
            </a:r>
            <a:r>
              <a:rPr lang="en" sz="1800" b="1">
                <a:solidFill>
                  <a:schemeClr val="lt1"/>
                </a:solidFill>
              </a:rPr>
              <a:t>should not be stopped abruptly</a:t>
            </a:r>
            <a:r>
              <a:rPr lang="en" sz="1800">
                <a:solidFill>
                  <a:schemeClr val="lt1"/>
                </a:solidFill>
              </a:rPr>
              <a:t> or tapered too rapidly</a:t>
            </a:r>
            <a:endParaRPr sz="1800"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Patients who are not taking their meds (diverting) do not require tapers</a:t>
            </a:r>
            <a:endParaRPr sz="1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</a:endParaRPr>
          </a:p>
        </p:txBody>
      </p:sp>
      <p:sp>
        <p:nvSpPr>
          <p:cNvPr id="300" name="Google Shape;300;p34"/>
          <p:cNvSpPr/>
          <p:nvPr/>
        </p:nvSpPr>
        <p:spPr>
          <a:xfrm>
            <a:off x="200100" y="484200"/>
            <a:ext cx="8743800" cy="847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chemeClr val="accent1"/>
                </a:solidFill>
              </a:rPr>
              <a:t>Recommendation 5: </a:t>
            </a:r>
            <a:r>
              <a:rPr lang="en" sz="1800" i="1">
                <a:solidFill>
                  <a:schemeClr val="accent1"/>
                </a:solidFill>
              </a:rPr>
              <a:t>For patients already receiving opioid therapy, clinicians should weigh benefits and risks and exercise care when changing opioid dosage</a:t>
            </a:r>
            <a:endParaRPr sz="1800" i="1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5"/>
          <p:cNvSpPr txBox="1">
            <a:spLocks noGrp="1"/>
          </p:cNvSpPr>
          <p:nvPr>
            <p:ph type="body" idx="1"/>
          </p:nvPr>
        </p:nvSpPr>
        <p:spPr>
          <a:xfrm>
            <a:off x="200100" y="13261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Taper Recommendations</a:t>
            </a:r>
            <a:endParaRPr sz="1800"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Agree on how quickly taper will happen and when pauses will occur</a:t>
            </a:r>
            <a:endParaRPr sz="1800"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Slow taper to avoid symptoms of opioid withdrawal</a:t>
            </a:r>
            <a:endParaRPr sz="1800"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For patients who have been on opioids for extended periods of time, tapers of </a:t>
            </a:r>
            <a:r>
              <a:rPr lang="en" sz="1800" b="1">
                <a:solidFill>
                  <a:schemeClr val="lt1"/>
                </a:solidFill>
              </a:rPr>
              <a:t>10% per month </a:t>
            </a:r>
            <a:r>
              <a:rPr lang="en" sz="1800">
                <a:solidFill>
                  <a:schemeClr val="lt1"/>
                </a:solidFill>
              </a:rPr>
              <a:t>or slower are best tolerated</a:t>
            </a:r>
            <a:endParaRPr sz="1800"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Once at smallest dose, can adjust medication frequency</a:t>
            </a:r>
            <a:endParaRPr sz="1800"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Frequent follow-up (ie every month)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306" name="Google Shape;306;p35"/>
          <p:cNvSpPr/>
          <p:nvPr/>
        </p:nvSpPr>
        <p:spPr>
          <a:xfrm>
            <a:off x="200100" y="484200"/>
            <a:ext cx="8743800" cy="847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chemeClr val="accent1"/>
                </a:solidFill>
              </a:rPr>
              <a:t>Recommendation 5: </a:t>
            </a:r>
            <a:r>
              <a:rPr lang="en" sz="1800" i="1">
                <a:solidFill>
                  <a:schemeClr val="accent1"/>
                </a:solidFill>
              </a:rPr>
              <a:t>For patients already receiving opioid therapy, clinicians should weigh benefits and risks and exercise care when changing opioid dosage</a:t>
            </a:r>
            <a:endParaRPr sz="1800" i="1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 Guiding Principles</a:t>
            </a:r>
            <a:endParaRPr/>
          </a:p>
        </p:txBody>
      </p:sp>
      <p:sp>
        <p:nvSpPr>
          <p:cNvPr id="206" name="Google Shape;206;p18"/>
          <p:cNvSpPr/>
          <p:nvPr/>
        </p:nvSpPr>
        <p:spPr>
          <a:xfrm>
            <a:off x="1472376" y="1093925"/>
            <a:ext cx="2499600" cy="1545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Appropriate treatment of pain</a:t>
            </a:r>
            <a:endParaRPr sz="1800"/>
          </a:p>
        </p:txBody>
      </p:sp>
      <p:sp>
        <p:nvSpPr>
          <p:cNvPr id="207" name="Google Shape;207;p18"/>
          <p:cNvSpPr/>
          <p:nvPr/>
        </p:nvSpPr>
        <p:spPr>
          <a:xfrm>
            <a:off x="5202850" y="1093925"/>
            <a:ext cx="2499600" cy="1545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Flexibility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08" name="Google Shape;208;p18"/>
          <p:cNvSpPr/>
          <p:nvPr/>
        </p:nvSpPr>
        <p:spPr>
          <a:xfrm>
            <a:off x="91650" y="3339939"/>
            <a:ext cx="2499600" cy="1545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Multimodal and Multidisciplinary</a:t>
            </a:r>
            <a:endParaRPr sz="1800"/>
          </a:p>
        </p:txBody>
      </p:sp>
      <p:sp>
        <p:nvSpPr>
          <p:cNvPr id="209" name="Google Shape;209;p18"/>
          <p:cNvSpPr/>
          <p:nvPr/>
        </p:nvSpPr>
        <p:spPr>
          <a:xfrm>
            <a:off x="3337600" y="3263739"/>
            <a:ext cx="2499600" cy="1545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Avoid misapplication of guideline beyond intended use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10" name="Google Shape;210;p18"/>
          <p:cNvSpPr/>
          <p:nvPr/>
        </p:nvSpPr>
        <p:spPr>
          <a:xfrm>
            <a:off x="6583550" y="3339939"/>
            <a:ext cx="2499600" cy="1545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Vigilance to health inequities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6"/>
          <p:cNvSpPr txBox="1">
            <a:spLocks noGrp="1"/>
          </p:cNvSpPr>
          <p:nvPr>
            <p:ph type="title"/>
          </p:nvPr>
        </p:nvSpPr>
        <p:spPr>
          <a:xfrm>
            <a:off x="530352" y="1268730"/>
            <a:ext cx="3008400" cy="68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Tapers</a:t>
            </a:r>
            <a:endParaRPr/>
          </a:p>
        </p:txBody>
      </p:sp>
      <p:sp>
        <p:nvSpPr>
          <p:cNvPr id="312" name="Google Shape;312;p36"/>
          <p:cNvSpPr txBox="1">
            <a:spLocks noGrp="1"/>
          </p:cNvSpPr>
          <p:nvPr>
            <p:ph type="body" idx="1"/>
          </p:nvPr>
        </p:nvSpPr>
        <p:spPr>
          <a:xfrm>
            <a:off x="530352" y="2002536"/>
            <a:ext cx="3008400" cy="25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VA Clinician’s Guide</a:t>
            </a:r>
            <a:endParaRPr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3" name="Google Shape;313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240375"/>
            <a:ext cx="3867875" cy="463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7"/>
          <p:cNvSpPr/>
          <p:nvPr/>
        </p:nvSpPr>
        <p:spPr>
          <a:xfrm>
            <a:off x="200100" y="1846750"/>
            <a:ext cx="8743800" cy="847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1800" b="1" i="1">
                <a:solidFill>
                  <a:schemeClr val="accent1"/>
                </a:solidFill>
              </a:rPr>
              <a:t>Recommendation 6: </a:t>
            </a:r>
            <a:r>
              <a:rPr lang="en" sz="1800" i="1">
                <a:solidFill>
                  <a:schemeClr val="accent1"/>
                </a:solidFill>
              </a:rPr>
              <a:t>When opioids are needed for acute pain, clinicians should prescribe no greater quantity than needed for the expected duration of pain </a:t>
            </a:r>
            <a:endParaRPr sz="1800" b="1" i="1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8"/>
          <p:cNvSpPr txBox="1">
            <a:spLocks noGrp="1"/>
          </p:cNvSpPr>
          <p:nvPr>
            <p:ph type="body" idx="1"/>
          </p:nvPr>
        </p:nvSpPr>
        <p:spPr>
          <a:xfrm>
            <a:off x="200100" y="14785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Re-evaluation at least every 2 weeks</a:t>
            </a:r>
            <a:endParaRPr sz="1800"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If round-the-clock opioids, consider brief taper to avoid withdrawal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324" name="Google Shape;324;p38"/>
          <p:cNvSpPr/>
          <p:nvPr/>
        </p:nvSpPr>
        <p:spPr>
          <a:xfrm>
            <a:off x="200100" y="484200"/>
            <a:ext cx="8743800" cy="847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chemeClr val="accent1"/>
                </a:solidFill>
              </a:rPr>
              <a:t>Recommendation 6: </a:t>
            </a:r>
            <a:r>
              <a:rPr lang="en" sz="1800" i="1">
                <a:solidFill>
                  <a:schemeClr val="accent1"/>
                </a:solidFill>
              </a:rPr>
              <a:t>When opioids are needed for acute pain, clinicians should prescribe no greater quantity than needed for the expected duration of pain </a:t>
            </a:r>
            <a:endParaRPr sz="1800" i="1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9"/>
          <p:cNvSpPr/>
          <p:nvPr/>
        </p:nvSpPr>
        <p:spPr>
          <a:xfrm>
            <a:off x="200100" y="1846750"/>
            <a:ext cx="8743800" cy="847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1800" b="1" i="1">
                <a:solidFill>
                  <a:schemeClr val="accent1"/>
                </a:solidFill>
              </a:rPr>
              <a:t>Recommendation 7: </a:t>
            </a:r>
            <a:r>
              <a:rPr lang="en" sz="1800" i="1">
                <a:solidFill>
                  <a:schemeClr val="accent1"/>
                </a:solidFill>
              </a:rPr>
              <a:t>Evaluate benefits and risks with patients within 1–4 weeks of starting or dose increase of opioid therapy for subacute or chronic pain</a:t>
            </a:r>
            <a:endParaRPr sz="1800" b="1" i="1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0"/>
          <p:cNvSpPr txBox="1">
            <a:spLocks noGrp="1"/>
          </p:cNvSpPr>
          <p:nvPr>
            <p:ph type="body" idx="1"/>
          </p:nvPr>
        </p:nvSpPr>
        <p:spPr>
          <a:xfrm>
            <a:off x="200100" y="14785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Consider shorter follow-up intervals especially for ER/LA medications due to increase risk of overdose</a:t>
            </a:r>
            <a:endParaRPr sz="1800"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Regular re-evaluation of patients on chronic opioids should occur at a suggested interval of </a:t>
            </a:r>
            <a:r>
              <a:rPr lang="en" sz="1800" b="1">
                <a:solidFill>
                  <a:schemeClr val="lt1"/>
                </a:solidFill>
              </a:rPr>
              <a:t>every 3 months or more frequently</a:t>
            </a:r>
            <a:r>
              <a:rPr lang="en" sz="1800">
                <a:solidFill>
                  <a:schemeClr val="lt1"/>
                </a:solidFill>
              </a:rPr>
              <a:t> as needed, especially for those at higher risk</a:t>
            </a:r>
            <a:endParaRPr sz="1800">
              <a:solidFill>
                <a:schemeClr val="lt1"/>
              </a:solidFill>
            </a:endParaRPr>
          </a:p>
          <a:p>
            <a:pPr marL="914400" lvl="1" indent="-3429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lphaLcPeriod"/>
            </a:pPr>
            <a:r>
              <a:rPr lang="en" sz="1800">
                <a:solidFill>
                  <a:schemeClr val="lt1"/>
                </a:solidFill>
              </a:rPr>
              <a:t>Mental health disorder</a:t>
            </a:r>
            <a:endParaRPr sz="1800">
              <a:solidFill>
                <a:schemeClr val="lt1"/>
              </a:solidFill>
            </a:endParaRPr>
          </a:p>
          <a:p>
            <a:pPr marL="914400" lvl="1" indent="-3429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lphaLcPeriod"/>
            </a:pPr>
            <a:r>
              <a:rPr lang="en" sz="1800">
                <a:solidFill>
                  <a:schemeClr val="lt1"/>
                </a:solidFill>
              </a:rPr>
              <a:t>Previous overdose</a:t>
            </a:r>
            <a:endParaRPr sz="1800">
              <a:solidFill>
                <a:schemeClr val="lt1"/>
              </a:solidFill>
            </a:endParaRPr>
          </a:p>
          <a:p>
            <a:pPr marL="914400" lvl="1" indent="-342900" algn="l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800"/>
              <a:buAutoNum type="alphaLcPeriod"/>
            </a:pPr>
            <a:r>
              <a:rPr lang="en" sz="1800">
                <a:solidFill>
                  <a:schemeClr val="lt1"/>
                </a:solidFill>
              </a:rPr>
              <a:t>History of SUD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335" name="Google Shape;335;p40"/>
          <p:cNvSpPr/>
          <p:nvPr/>
        </p:nvSpPr>
        <p:spPr>
          <a:xfrm>
            <a:off x="200100" y="484200"/>
            <a:ext cx="8743800" cy="847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chemeClr val="accent1"/>
                </a:solidFill>
              </a:rPr>
              <a:t>Recommendation 7: </a:t>
            </a:r>
            <a:r>
              <a:rPr lang="en" sz="1800" i="1">
                <a:solidFill>
                  <a:schemeClr val="accent1"/>
                </a:solidFill>
              </a:rPr>
              <a:t>Evaluate benefits and risks with patients within 1–4 weeks of starting or dose increase of opioid therapy for subacute or chronic pain </a:t>
            </a:r>
            <a:endParaRPr sz="1800" i="1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1"/>
          <p:cNvSpPr/>
          <p:nvPr/>
        </p:nvSpPr>
        <p:spPr>
          <a:xfrm>
            <a:off x="200100" y="1846750"/>
            <a:ext cx="8743800" cy="847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1800" b="1" i="1">
                <a:solidFill>
                  <a:schemeClr val="accent1"/>
                </a:solidFill>
              </a:rPr>
              <a:t>Recommendation 8: </a:t>
            </a:r>
            <a:r>
              <a:rPr lang="en" sz="1800" i="1">
                <a:solidFill>
                  <a:schemeClr val="accent1"/>
                </a:solidFill>
              </a:rPr>
              <a:t>Before starting and while continuing opioid therapy, clinicians should evaluate risk for opioid-related harms and discuss risk with patients</a:t>
            </a:r>
            <a:endParaRPr sz="1800" b="1" i="1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2"/>
          <p:cNvSpPr txBox="1">
            <a:spLocks noGrp="1"/>
          </p:cNvSpPr>
          <p:nvPr>
            <p:ph type="body" idx="1"/>
          </p:nvPr>
        </p:nvSpPr>
        <p:spPr>
          <a:xfrm>
            <a:off x="200100" y="14785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just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Clinicians should work with patients to incorporate into the management plan strategies to mitigate risk, including offering </a:t>
            </a:r>
            <a:r>
              <a:rPr lang="en" sz="1800" b="1">
                <a:solidFill>
                  <a:schemeClr val="lt1"/>
                </a:solidFill>
              </a:rPr>
              <a:t>naloxone</a:t>
            </a:r>
            <a:endParaRPr sz="1800" b="1">
              <a:solidFill>
                <a:schemeClr val="lt1"/>
              </a:solidFill>
            </a:endParaRPr>
          </a:p>
          <a:p>
            <a:pPr marL="457200" lvl="0" indent="-342900" algn="just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Naloxone should not be required for opioid prescriptions</a:t>
            </a:r>
            <a:endParaRPr sz="1800">
              <a:solidFill>
                <a:schemeClr val="lt1"/>
              </a:solidFill>
            </a:endParaRPr>
          </a:p>
          <a:p>
            <a:pPr marL="457200" lvl="0" indent="-342900" algn="just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No free naloxone in Colorado</a:t>
            </a:r>
            <a:endParaRPr sz="1800">
              <a:solidFill>
                <a:schemeClr val="lt1"/>
              </a:solidFill>
            </a:endParaRPr>
          </a:p>
          <a:p>
            <a:pPr marL="914400" lvl="1" indent="-342900" algn="just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lphaLcPeriod"/>
            </a:pPr>
            <a:r>
              <a:rPr lang="en" sz="1800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 naloxone and fentanyl testing strips in Denver</a:t>
            </a:r>
            <a:endParaRPr sz="1800">
              <a:solidFill>
                <a:schemeClr val="lt1"/>
              </a:solidFill>
            </a:endParaRPr>
          </a:p>
          <a:p>
            <a:pPr marL="914400" lvl="1" indent="-342900" algn="just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lphaLcPeriod"/>
            </a:pPr>
            <a:r>
              <a:rPr lang="en" sz="1800" u="sng">
                <a:solidFill>
                  <a:schemeClr val="l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Standing order at pharmacy</a:t>
            </a:r>
            <a:endParaRPr sz="1800">
              <a:solidFill>
                <a:schemeClr val="lt1"/>
              </a:solidFill>
            </a:endParaRPr>
          </a:p>
          <a:p>
            <a:pPr marL="0" lvl="0" indent="0" algn="just" rtl="0">
              <a:spcBef>
                <a:spcPts val="200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</a:endParaRPr>
          </a:p>
        </p:txBody>
      </p:sp>
      <p:sp>
        <p:nvSpPr>
          <p:cNvPr id="346" name="Google Shape;346;p42"/>
          <p:cNvSpPr/>
          <p:nvPr/>
        </p:nvSpPr>
        <p:spPr>
          <a:xfrm>
            <a:off x="200100" y="484200"/>
            <a:ext cx="8743800" cy="847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chemeClr val="accent1"/>
                </a:solidFill>
              </a:rPr>
              <a:t>Recommendation 8: </a:t>
            </a:r>
            <a:r>
              <a:rPr lang="en" sz="1800" i="1">
                <a:solidFill>
                  <a:schemeClr val="accent1"/>
                </a:solidFill>
              </a:rPr>
              <a:t>Before starting and while continuing opioid therapy, clinicians should evaluate risk for opioid-related harms and discuss risk with patients</a:t>
            </a:r>
            <a:endParaRPr sz="1800" i="1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3"/>
          <p:cNvSpPr txBox="1">
            <a:spLocks noGrp="1"/>
          </p:cNvSpPr>
          <p:nvPr>
            <p:ph type="body" idx="1"/>
          </p:nvPr>
        </p:nvSpPr>
        <p:spPr>
          <a:xfrm>
            <a:off x="200100" y="14785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just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At risk populations</a:t>
            </a:r>
            <a:endParaRPr sz="1800">
              <a:solidFill>
                <a:schemeClr val="lt1"/>
              </a:solidFill>
            </a:endParaRPr>
          </a:p>
          <a:p>
            <a:pPr marL="914400" lvl="1" indent="-342900" algn="just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lphaLcPeriod"/>
            </a:pPr>
            <a:r>
              <a:rPr lang="en" sz="1800">
                <a:solidFill>
                  <a:schemeClr val="lt1"/>
                </a:solidFill>
              </a:rPr>
              <a:t>Sleep disordered breathing</a:t>
            </a:r>
            <a:endParaRPr sz="1800">
              <a:solidFill>
                <a:schemeClr val="lt1"/>
              </a:solidFill>
            </a:endParaRPr>
          </a:p>
          <a:p>
            <a:pPr marL="914400" lvl="1" indent="-342900" algn="just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lphaLcPeriod"/>
            </a:pPr>
            <a:r>
              <a:rPr lang="en" sz="1800">
                <a:solidFill>
                  <a:schemeClr val="lt1"/>
                </a:solidFill>
              </a:rPr>
              <a:t>Renal/hepatic impairment</a:t>
            </a:r>
            <a:endParaRPr sz="1800">
              <a:solidFill>
                <a:schemeClr val="lt1"/>
              </a:solidFill>
            </a:endParaRPr>
          </a:p>
          <a:p>
            <a:pPr marL="914400" lvl="1" indent="-342900" algn="just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lphaLcPeriod"/>
            </a:pPr>
            <a:r>
              <a:rPr lang="en" sz="1800">
                <a:solidFill>
                  <a:schemeClr val="lt1"/>
                </a:solidFill>
              </a:rPr>
              <a:t>Performing hazardous tasks</a:t>
            </a:r>
            <a:endParaRPr sz="1800">
              <a:solidFill>
                <a:schemeClr val="lt1"/>
              </a:solidFill>
            </a:endParaRPr>
          </a:p>
          <a:p>
            <a:pPr marL="914400" lvl="1" indent="-342900" algn="just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lphaLcPeriod"/>
            </a:pPr>
            <a:r>
              <a:rPr lang="en" sz="1800">
                <a:solidFill>
                  <a:schemeClr val="lt1"/>
                </a:solidFill>
              </a:rPr>
              <a:t>History of SUD and/or previous overdose</a:t>
            </a:r>
            <a:endParaRPr sz="1800">
              <a:solidFill>
                <a:schemeClr val="lt1"/>
              </a:solidFill>
            </a:endParaRPr>
          </a:p>
          <a:p>
            <a:pPr marL="914400" lvl="1" indent="-342900" algn="just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lphaLcPeriod"/>
            </a:pPr>
            <a:r>
              <a:rPr lang="en" sz="1800">
                <a:solidFill>
                  <a:schemeClr val="lt1"/>
                </a:solidFill>
              </a:rPr>
              <a:t>Pregnancy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352" name="Google Shape;352;p43"/>
          <p:cNvSpPr/>
          <p:nvPr/>
        </p:nvSpPr>
        <p:spPr>
          <a:xfrm>
            <a:off x="200100" y="484200"/>
            <a:ext cx="8743800" cy="847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chemeClr val="accent1"/>
                </a:solidFill>
              </a:rPr>
              <a:t>Recommendation 8: </a:t>
            </a:r>
            <a:r>
              <a:rPr lang="en" sz="1800" i="1">
                <a:solidFill>
                  <a:schemeClr val="accent1"/>
                </a:solidFill>
              </a:rPr>
              <a:t>Before starting and while continuing opioid therapy, clinicians should evaluate risk for opioid-related harms and discuss risk with patients</a:t>
            </a:r>
            <a:endParaRPr sz="1800" i="1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4"/>
          <p:cNvSpPr/>
          <p:nvPr/>
        </p:nvSpPr>
        <p:spPr>
          <a:xfrm>
            <a:off x="200100" y="1690825"/>
            <a:ext cx="8743800" cy="1003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1800" b="1" i="1">
                <a:solidFill>
                  <a:schemeClr val="accent1"/>
                </a:solidFill>
              </a:rPr>
              <a:t>Recommendation 9: </a:t>
            </a:r>
            <a:r>
              <a:rPr lang="en" sz="1800" i="1">
                <a:solidFill>
                  <a:schemeClr val="accent1"/>
                </a:solidFill>
              </a:rPr>
              <a:t>When initially prescribing and periodically during continued opioid therapy, clinicians should review the history of controlled substance prescriptions using PDMP data</a:t>
            </a:r>
            <a:endParaRPr sz="1800" b="1" i="1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5"/>
          <p:cNvSpPr txBox="1">
            <a:spLocks noGrp="1"/>
          </p:cNvSpPr>
          <p:nvPr>
            <p:ph type="body" idx="1"/>
          </p:nvPr>
        </p:nvSpPr>
        <p:spPr>
          <a:xfrm>
            <a:off x="200100" y="14785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just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PDMP </a:t>
            </a:r>
            <a:r>
              <a:rPr lang="en" sz="1800">
                <a:solidFill>
                  <a:schemeClr val="lt1"/>
                </a:solidFill>
              </a:rPr>
              <a:t>should be reviewed before every prescription for acute, subacute, and chronic pain</a:t>
            </a:r>
            <a:endParaRPr sz="1800">
              <a:solidFill>
                <a:schemeClr val="lt1"/>
              </a:solidFill>
            </a:endParaRPr>
          </a:p>
          <a:p>
            <a:pPr marL="457200" lvl="0" indent="-342900" algn="just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Review all medications on PDMP and calculate total MMEs</a:t>
            </a:r>
            <a:endParaRPr sz="1800">
              <a:solidFill>
                <a:schemeClr val="lt1"/>
              </a:solidFill>
            </a:endParaRPr>
          </a:p>
          <a:p>
            <a:pPr marL="457200" lvl="0" indent="-342900" algn="just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PDMP data should not be used in a way that is harmful to patents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363" name="Google Shape;363;p45"/>
          <p:cNvSpPr/>
          <p:nvPr/>
        </p:nvSpPr>
        <p:spPr>
          <a:xfrm>
            <a:off x="200100" y="397850"/>
            <a:ext cx="8743800" cy="933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chemeClr val="accent1"/>
                </a:solidFill>
              </a:rPr>
              <a:t>Recommendation 9: </a:t>
            </a:r>
            <a:r>
              <a:rPr lang="en" sz="1800" i="1">
                <a:solidFill>
                  <a:schemeClr val="accent1"/>
                </a:solidFill>
              </a:rPr>
              <a:t>When initially prescribing and periodically during continued opioid therapy, clinicians should review the history of controlled substance prescriptions using PDMP data</a:t>
            </a:r>
            <a:endParaRPr sz="1800" i="1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625" y="778250"/>
            <a:ext cx="8419375" cy="362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6"/>
          <p:cNvSpPr/>
          <p:nvPr/>
        </p:nvSpPr>
        <p:spPr>
          <a:xfrm>
            <a:off x="200100" y="1846750"/>
            <a:ext cx="8743800" cy="847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1800" b="1" i="1">
                <a:solidFill>
                  <a:schemeClr val="accent1"/>
                </a:solidFill>
              </a:rPr>
              <a:t>Recommendation 10: </a:t>
            </a:r>
            <a:r>
              <a:rPr lang="en" sz="1800" i="1">
                <a:solidFill>
                  <a:schemeClr val="accent1"/>
                </a:solidFill>
              </a:rPr>
              <a:t>When prescribing opioids for subacute or chronic pain, clinicians should consider the benefits and risks of toxicology testing</a:t>
            </a:r>
            <a:endParaRPr sz="1800" b="1" i="1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7"/>
          <p:cNvSpPr txBox="1">
            <a:spLocks noGrp="1"/>
          </p:cNvSpPr>
          <p:nvPr>
            <p:ph type="body" idx="1"/>
          </p:nvPr>
        </p:nvSpPr>
        <p:spPr>
          <a:xfrm>
            <a:off x="200100" y="14785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just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Should not be used in a punitive manner</a:t>
            </a:r>
            <a:endParaRPr sz="1800">
              <a:solidFill>
                <a:schemeClr val="lt1"/>
              </a:solidFill>
            </a:endParaRPr>
          </a:p>
          <a:p>
            <a:pPr marL="457200" lvl="0" indent="-342900" algn="just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Should not dismiss patients based on toxicology testing</a:t>
            </a:r>
            <a:endParaRPr sz="1800">
              <a:solidFill>
                <a:schemeClr val="lt1"/>
              </a:solidFill>
            </a:endParaRPr>
          </a:p>
          <a:p>
            <a:pPr marL="457200" lvl="0" indent="-342900" algn="just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Discussion with patient before confirmatory testing</a:t>
            </a:r>
            <a:endParaRPr sz="1800">
              <a:solidFill>
                <a:schemeClr val="lt1"/>
              </a:solidFill>
            </a:endParaRPr>
          </a:p>
          <a:p>
            <a:pPr marL="457200" lvl="0" indent="-342900" algn="just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Fentanyl testing not widely available</a:t>
            </a:r>
            <a:endParaRPr sz="1800">
              <a:solidFill>
                <a:schemeClr val="lt1"/>
              </a:solidFill>
            </a:endParaRPr>
          </a:p>
          <a:p>
            <a:pPr marL="457200" lvl="0" indent="-342900" algn="just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Clinic protocol about unexpected result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374" name="Google Shape;374;p47"/>
          <p:cNvSpPr/>
          <p:nvPr/>
        </p:nvSpPr>
        <p:spPr>
          <a:xfrm>
            <a:off x="200100" y="484200"/>
            <a:ext cx="8743800" cy="847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chemeClr val="accent1"/>
                </a:solidFill>
              </a:rPr>
              <a:t>Recommendation 10: </a:t>
            </a:r>
            <a:r>
              <a:rPr lang="en" sz="1800" i="1">
                <a:solidFill>
                  <a:schemeClr val="accent1"/>
                </a:solidFill>
              </a:rPr>
              <a:t>When prescribing opioids for subacute or chronic pain, clinicians should consider the benefits and risks of toxicology testing</a:t>
            </a:r>
            <a:endParaRPr sz="1800" i="1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8"/>
          <p:cNvSpPr/>
          <p:nvPr/>
        </p:nvSpPr>
        <p:spPr>
          <a:xfrm>
            <a:off x="200100" y="484200"/>
            <a:ext cx="8743800" cy="847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chemeClr val="accent1"/>
                </a:solidFill>
              </a:rPr>
              <a:t>Recommendation 10: </a:t>
            </a:r>
            <a:r>
              <a:rPr lang="en" sz="1800" i="1">
                <a:solidFill>
                  <a:schemeClr val="accent1"/>
                </a:solidFill>
              </a:rPr>
              <a:t>When prescribing opioids for subacute or chronic pain, clinicians should consider the benefits and risks of toxicology testing</a:t>
            </a:r>
            <a:endParaRPr sz="1800" i="1">
              <a:solidFill>
                <a:schemeClr val="accent1"/>
              </a:solidFill>
            </a:endParaRPr>
          </a:p>
        </p:txBody>
      </p:sp>
      <p:pic>
        <p:nvPicPr>
          <p:cNvPr id="380" name="Google Shape;380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6400" y="1484100"/>
            <a:ext cx="5625812" cy="350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9"/>
          <p:cNvSpPr/>
          <p:nvPr/>
        </p:nvSpPr>
        <p:spPr>
          <a:xfrm>
            <a:off x="200100" y="1846750"/>
            <a:ext cx="8743800" cy="847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1800" b="1" i="1">
                <a:solidFill>
                  <a:schemeClr val="accent1"/>
                </a:solidFill>
              </a:rPr>
              <a:t>Recommendation 11: </a:t>
            </a:r>
            <a:r>
              <a:rPr lang="en" sz="1800" i="1">
                <a:solidFill>
                  <a:schemeClr val="accent1"/>
                </a:solidFill>
              </a:rPr>
              <a:t>Clinicians should use particular caution when prescribing opioid pain medication and benzodiazepines concurrently</a:t>
            </a:r>
            <a:endParaRPr sz="1800" b="1" i="1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50"/>
          <p:cNvSpPr txBox="1">
            <a:spLocks noGrp="1"/>
          </p:cNvSpPr>
          <p:nvPr>
            <p:ph type="body" idx="1"/>
          </p:nvPr>
        </p:nvSpPr>
        <p:spPr>
          <a:xfrm>
            <a:off x="200100" y="14785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just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Consider whether benefits outweigh risks of concurrent prescribing of opioids and other central nervous system depressants</a:t>
            </a:r>
            <a:endParaRPr sz="1800">
              <a:solidFill>
                <a:schemeClr val="lt1"/>
              </a:solidFill>
            </a:endParaRPr>
          </a:p>
          <a:p>
            <a:pPr marL="457200" lvl="0" indent="-342900" algn="just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Buprenorphine or methadone should not be withheld from someone who is taking benzodiazepines</a:t>
            </a:r>
            <a:endParaRPr sz="1800">
              <a:solidFill>
                <a:schemeClr val="lt1"/>
              </a:solidFill>
            </a:endParaRPr>
          </a:p>
          <a:p>
            <a:pPr marL="457200" lvl="0" indent="-342900" algn="just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Risks greater at higher doses</a:t>
            </a:r>
            <a:endParaRPr sz="1800">
              <a:solidFill>
                <a:schemeClr val="lt1"/>
              </a:solidFill>
            </a:endParaRPr>
          </a:p>
          <a:p>
            <a:pPr marL="457200" lvl="0" indent="-342900" algn="just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Taper of benzodiazepines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391" name="Google Shape;391;p50"/>
          <p:cNvSpPr/>
          <p:nvPr/>
        </p:nvSpPr>
        <p:spPr>
          <a:xfrm>
            <a:off x="200100" y="484200"/>
            <a:ext cx="8743800" cy="847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chemeClr val="accent1"/>
                </a:solidFill>
              </a:rPr>
              <a:t>Recommendation 11: </a:t>
            </a:r>
            <a:r>
              <a:rPr lang="en" sz="1800" i="1">
                <a:solidFill>
                  <a:schemeClr val="accent1"/>
                </a:solidFill>
              </a:rPr>
              <a:t>Clinicians should use particular caution when prescribing opioid pain medication and benzodiazepines concurrently</a:t>
            </a:r>
            <a:endParaRPr sz="1800" i="1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51"/>
          <p:cNvSpPr/>
          <p:nvPr/>
        </p:nvSpPr>
        <p:spPr>
          <a:xfrm>
            <a:off x="200100" y="1846750"/>
            <a:ext cx="8743800" cy="847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1800" b="1" i="1">
                <a:solidFill>
                  <a:schemeClr val="accent1"/>
                </a:solidFill>
              </a:rPr>
              <a:t>Recommendation 12: </a:t>
            </a:r>
            <a:r>
              <a:rPr lang="en" sz="1800" i="1">
                <a:solidFill>
                  <a:schemeClr val="accent1"/>
                </a:solidFill>
              </a:rPr>
              <a:t>Clinicians should offer or arrange treatment with evidence based medications to treat patients with opioid use disorder</a:t>
            </a:r>
            <a:endParaRPr sz="1800" b="1" i="1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2"/>
          <p:cNvSpPr txBox="1">
            <a:spLocks noGrp="1"/>
          </p:cNvSpPr>
          <p:nvPr>
            <p:ph type="body" idx="1"/>
          </p:nvPr>
        </p:nvSpPr>
        <p:spPr>
          <a:xfrm>
            <a:off x="200100" y="14785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just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Detoxification on its own, without MOUD, is not recommended for opioid use disorder because of increased risks for resuming drug use, overdose, and overdose death</a:t>
            </a:r>
            <a:endParaRPr sz="1800">
              <a:solidFill>
                <a:schemeClr val="lt1"/>
              </a:solidFill>
            </a:endParaRPr>
          </a:p>
          <a:p>
            <a:pPr marL="457200" lvl="0" indent="-342900" algn="just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Agents used: buprenorphine, methadone, naltrexone (preferably extended release)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402" name="Google Shape;402;p52"/>
          <p:cNvSpPr/>
          <p:nvPr/>
        </p:nvSpPr>
        <p:spPr>
          <a:xfrm>
            <a:off x="200100" y="484200"/>
            <a:ext cx="8743800" cy="847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chemeClr val="accent1"/>
                </a:solidFill>
              </a:rPr>
              <a:t>Recommendation 12: </a:t>
            </a:r>
            <a:r>
              <a:rPr lang="en" sz="1800" i="1">
                <a:solidFill>
                  <a:schemeClr val="accent1"/>
                </a:solidFill>
              </a:rPr>
              <a:t>Clinicians should offer or arrange treatment with evidence based medications to treat patients with opioid use disorder</a:t>
            </a:r>
            <a:endParaRPr sz="1800" i="1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53"/>
          <p:cNvSpPr txBox="1">
            <a:spLocks noGrp="1"/>
          </p:cNvSpPr>
          <p:nvPr>
            <p:ph type="body" idx="1"/>
          </p:nvPr>
        </p:nvSpPr>
        <p:spPr>
          <a:xfrm>
            <a:off x="200100" y="14785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just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Buprenorphine </a:t>
            </a:r>
            <a:endParaRPr sz="1800">
              <a:solidFill>
                <a:schemeClr val="lt1"/>
              </a:solidFill>
            </a:endParaRPr>
          </a:p>
          <a:p>
            <a:pPr marL="1371600" lvl="1" indent="-342900" algn="just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lphaLcPeriod"/>
            </a:pPr>
            <a:r>
              <a:rPr lang="en" sz="1800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SAMHSA Guide</a:t>
            </a:r>
            <a:r>
              <a:rPr lang="en" sz="1800">
                <a:solidFill>
                  <a:schemeClr val="lt1"/>
                </a:solidFill>
              </a:rPr>
              <a:t> for induction</a:t>
            </a:r>
            <a:endParaRPr sz="1800">
              <a:solidFill>
                <a:schemeClr val="lt1"/>
              </a:solidFill>
            </a:endParaRPr>
          </a:p>
          <a:p>
            <a:pPr marL="457200" lvl="0" indent="-342900" algn="just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Methadone</a:t>
            </a:r>
            <a:endParaRPr sz="1800">
              <a:solidFill>
                <a:schemeClr val="lt1"/>
              </a:solidFill>
            </a:endParaRPr>
          </a:p>
          <a:p>
            <a:pPr marL="1371600" lvl="1" indent="-342900" algn="just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lphaLcPeriod"/>
            </a:pPr>
            <a:r>
              <a:rPr lang="en" sz="1800" u="sng">
                <a:solidFill>
                  <a:schemeClr val="l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Clinics</a:t>
            </a:r>
            <a:r>
              <a:rPr lang="en" sz="1800">
                <a:solidFill>
                  <a:schemeClr val="lt1"/>
                </a:solidFill>
              </a:rPr>
              <a:t> in Colorado</a:t>
            </a:r>
            <a:endParaRPr sz="1800">
              <a:solidFill>
                <a:schemeClr val="lt1"/>
              </a:solidFill>
            </a:endParaRPr>
          </a:p>
          <a:p>
            <a:pPr marL="457200" lvl="0" indent="-342900" algn="just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Naloxone (preferably long acting)</a:t>
            </a:r>
            <a:endParaRPr sz="1800">
              <a:solidFill>
                <a:schemeClr val="lt1"/>
              </a:solidFill>
            </a:endParaRPr>
          </a:p>
          <a:p>
            <a:pPr marL="0" lvl="0" indent="0" algn="just" rtl="0">
              <a:spcBef>
                <a:spcPts val="20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08" name="Google Shape;408;p53"/>
          <p:cNvSpPr/>
          <p:nvPr/>
        </p:nvSpPr>
        <p:spPr>
          <a:xfrm>
            <a:off x="200100" y="484200"/>
            <a:ext cx="8743800" cy="847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chemeClr val="accent1"/>
                </a:solidFill>
              </a:rPr>
              <a:t>Recommendation 12: </a:t>
            </a:r>
            <a:r>
              <a:rPr lang="en" sz="1800" i="1">
                <a:solidFill>
                  <a:schemeClr val="accent1"/>
                </a:solidFill>
              </a:rPr>
              <a:t>Clinicians should offer or arrange treatment with evidence based medications to treat patients with opioid use disorder</a:t>
            </a:r>
            <a:endParaRPr sz="1800" i="1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Outstanding questions</a:t>
            </a:r>
            <a:endParaRPr/>
          </a:p>
        </p:txBody>
      </p:sp>
      <p:sp>
        <p:nvSpPr>
          <p:cNvPr id="414" name="Google Shape;414;p5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200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Use of partial opioid agonists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55"/>
          <p:cNvSpPr txBox="1">
            <a:spLocks noGrp="1"/>
          </p:cNvSpPr>
          <p:nvPr>
            <p:ph type="title"/>
          </p:nvPr>
        </p:nvSpPr>
        <p:spPr>
          <a:xfrm>
            <a:off x="900113" y="1028700"/>
            <a:ext cx="7345500" cy="125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</a:t>
            </a:r>
            <a:endParaRPr/>
          </a:p>
        </p:txBody>
      </p:sp>
      <p:sp>
        <p:nvSpPr>
          <p:cNvPr id="420" name="Google Shape;420;p55"/>
          <p:cNvSpPr txBox="1">
            <a:spLocks noGrp="1"/>
          </p:cNvSpPr>
          <p:nvPr>
            <p:ph type="body" idx="1"/>
          </p:nvPr>
        </p:nvSpPr>
        <p:spPr>
          <a:xfrm>
            <a:off x="900113" y="2350925"/>
            <a:ext cx="7345500" cy="11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0"/>
          <p:cNvSpPr txBox="1">
            <a:spLocks noGrp="1"/>
          </p:cNvSpPr>
          <p:nvPr>
            <p:ph type="title"/>
          </p:nvPr>
        </p:nvSpPr>
        <p:spPr>
          <a:xfrm>
            <a:off x="900113" y="183119"/>
            <a:ext cx="7345500" cy="100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additions</a:t>
            </a:r>
            <a:endParaRPr/>
          </a:p>
        </p:txBody>
      </p:sp>
      <p:sp>
        <p:nvSpPr>
          <p:cNvPr id="221" name="Google Shape;221;p20"/>
          <p:cNvSpPr txBox="1">
            <a:spLocks noGrp="1"/>
          </p:cNvSpPr>
          <p:nvPr>
            <p:ph type="body" idx="1"/>
          </p:nvPr>
        </p:nvSpPr>
        <p:spPr>
          <a:xfrm>
            <a:off x="326799" y="1163850"/>
            <a:ext cx="7918800" cy="31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</a:rPr>
              <a:t>Acute Pain (&lt;1 mo)</a:t>
            </a:r>
            <a:endParaRPr sz="1800" b="1">
              <a:solidFill>
                <a:schemeClr val="lt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Non-opioid pharmacologics are at least as effective as opioids</a:t>
            </a:r>
            <a:endParaRPr sz="1800">
              <a:solidFill>
                <a:schemeClr val="lt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Opioids still recommended for trauma/invasive surgery, or when NSAIDs are contraindicated</a:t>
            </a:r>
            <a:endParaRPr sz="1800" b="1">
              <a:solidFill>
                <a:schemeClr val="lt1"/>
              </a:solidFill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</a:rPr>
              <a:t>Subacute Pain (1-3 mo)</a:t>
            </a:r>
            <a:endParaRPr sz="1800" b="1">
              <a:solidFill>
                <a:schemeClr val="lt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Serves as a key time for reassessment of opioid needs to avoid inadvertent continuation</a:t>
            </a:r>
            <a:endParaRPr sz="1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6"/>
          <p:cNvSpPr txBox="1">
            <a:spLocks noGrp="1"/>
          </p:cNvSpPr>
          <p:nvPr>
            <p:ph type="title"/>
          </p:nvPr>
        </p:nvSpPr>
        <p:spPr>
          <a:xfrm>
            <a:off x="900113" y="183119"/>
            <a:ext cx="7345500" cy="100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References</a:t>
            </a:r>
            <a:endParaRPr sz="2400"/>
          </a:p>
        </p:txBody>
      </p:sp>
      <p:sp>
        <p:nvSpPr>
          <p:cNvPr id="426" name="Google Shape;426;p56"/>
          <p:cNvSpPr txBox="1">
            <a:spLocks noGrp="1"/>
          </p:cNvSpPr>
          <p:nvPr>
            <p:ph type="body" idx="1"/>
          </p:nvPr>
        </p:nvSpPr>
        <p:spPr>
          <a:xfrm>
            <a:off x="113650" y="1051425"/>
            <a:ext cx="8724000" cy="37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200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Dowell D, Ragan KR, Jones CM, Baldwin GT, Chou R. CDC Clinical Practice Guideline for Prescribing Opioids for Pain - United States, 2022. MMWR Recomm Rep. 2022;71(3):1-95. Published 2022 Nov 4. 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Krebs EE, Lorenz KA, Bair MJ, et al. Development and initial validation of the PEG, a three-item scale assessing pain intensity and interference. J Gen Intern Med. 2009;24(6):733-738. 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PAIN ASSESSMENT | Section 1 AAFP Chronic Pain Toolkit. doi:10.1093/med:psych/9780199772377.001.0001/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Opioid Taper Decision Tool. </a:t>
            </a:r>
            <a:r>
              <a:rPr lang="en" sz="1200" u="sng">
                <a:solidFill>
                  <a:schemeClr val="hlink"/>
                </a:solidFill>
                <a:hlinkClick r:id="rId3"/>
              </a:rPr>
              <a:t>https://www.pbm.va.gov/AcademicDetailingService/Documents/Pain_Opioid_Taper_Tool_IB_10_939_P96820.pdf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Overdose Prevention. denvergov.org. Accessed December 13, 2022. </a:t>
            </a:r>
            <a:r>
              <a:rPr lang="en" sz="1200" u="sng">
                <a:solidFill>
                  <a:schemeClr val="hlink"/>
                </a:solidFill>
                <a:hlinkClick r:id="rId4"/>
              </a:rPr>
              <a:t>https://denvergov.org/Government/Agencies-Departments-Offices/Agencies-Departments-Offices-Directory/Public-Health-Environment/Community-Behavioral-Health/Behavioral-Health-Strategies/Overdose-Prevention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Map. Home. Accessed December 13, 2022. </a:t>
            </a:r>
            <a:r>
              <a:rPr lang="en" sz="1200" u="sng">
                <a:solidFill>
                  <a:schemeClr val="hlink"/>
                </a:solidFill>
                <a:hlinkClick r:id="rId5"/>
              </a:rPr>
              <a:t>https://www.stoptheclockcolorado.org/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Prescription Drug Monitoring Program (PDMP) HOME | Division of Professions and Occupations. dpo.colorado.gov. </a:t>
            </a:r>
            <a:r>
              <a:rPr lang="en" sz="1200" u="sng">
                <a:solidFill>
                  <a:schemeClr val="hlink"/>
                </a:solidFill>
                <a:hlinkClick r:id="rId6"/>
              </a:rPr>
              <a:t>https://dpo.colorado.gov/PDMP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 Gutierrez H. A closer look: Drug testing panels | Quest Diagnostics. Quest Diagnostics Employer Solutions Blog. Published January 21, 2020. Accessed December 13, 2022. </a:t>
            </a:r>
            <a:r>
              <a:rPr lang="en" sz="1200" u="sng">
                <a:solidFill>
                  <a:schemeClr val="hlink"/>
                </a:solidFill>
                <a:hlinkClick r:id="rId7"/>
              </a:rPr>
              <a:t>https://blog.employersolutions.com/a-closer-look-drug-testing-panels/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Effective Treatments for PTSD: Helping Patients Taper from Benzodiazepines Benzodiazepines Overview Quick Facts. https://www.va.gov/PAINMANAGEMENT/docs/OSI_6_Toolkit_Taper_Benzodiazepines_Clinicians.pdf</a:t>
            </a:r>
            <a:endParaRPr sz="12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57"/>
          <p:cNvSpPr txBox="1">
            <a:spLocks noGrp="1"/>
          </p:cNvSpPr>
          <p:nvPr>
            <p:ph type="body" idx="1"/>
          </p:nvPr>
        </p:nvSpPr>
        <p:spPr>
          <a:xfrm>
            <a:off x="200100" y="1478525"/>
            <a:ext cx="8520600" cy="3416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 sz="1800">
                <a:solidFill>
                  <a:srgbClr val="000000"/>
                </a:solidFill>
              </a:rPr>
              <a:t>Low back pain- NSAID, APAP, heat, spinal manipulation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 sz="1800">
                <a:solidFill>
                  <a:srgbClr val="000000"/>
                </a:solidFill>
              </a:rPr>
              <a:t>Neck pain- NSAID, APAP, cervical collar, exercise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 sz="1800">
                <a:solidFill>
                  <a:srgbClr val="000000"/>
                </a:solidFill>
              </a:rPr>
              <a:t>Headache- NSAID, APAP, triptan, ergotamine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 sz="1800">
                <a:solidFill>
                  <a:srgbClr val="000000"/>
                </a:solidFill>
              </a:rPr>
              <a:t>Kidney stone- NSAID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 sz="1800">
                <a:solidFill>
                  <a:srgbClr val="000000"/>
                </a:solidFill>
              </a:rPr>
              <a:t>Pregnant patients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lphaLcPeriod"/>
            </a:pPr>
            <a:r>
              <a:rPr lang="en" sz="1800">
                <a:solidFill>
                  <a:srgbClr val="000000"/>
                </a:solidFill>
              </a:rPr>
              <a:t>Vaginal delivery: APAP and NSAIDs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lphaLcPeriod"/>
            </a:pPr>
            <a:r>
              <a:rPr lang="en" sz="1800">
                <a:solidFill>
                  <a:srgbClr val="000000"/>
                </a:solidFill>
              </a:rPr>
              <a:t>C-section: APAP, NSAID, and if needed, short course of short acting, low-potency opioid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 sz="1800">
                <a:solidFill>
                  <a:srgbClr val="000000"/>
                </a:solidFill>
              </a:rPr>
              <a:t>Invasive surgery/Severe trauma- Opioids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2" name="Google Shape;432;p57"/>
          <p:cNvSpPr/>
          <p:nvPr/>
        </p:nvSpPr>
        <p:spPr>
          <a:xfrm>
            <a:off x="200100" y="484200"/>
            <a:ext cx="8743800" cy="847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chemeClr val="accent1"/>
                </a:solidFill>
              </a:rPr>
              <a:t>Recommendation 1: </a:t>
            </a:r>
            <a:r>
              <a:rPr lang="en" sz="1800" i="1">
                <a:solidFill>
                  <a:schemeClr val="accent1"/>
                </a:solidFill>
              </a:rPr>
              <a:t>Non-opioid therapies are at least as effective as opioids for many common types of acute pain.</a:t>
            </a:r>
            <a:endParaRPr sz="1800" i="1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1"/>
          <p:cNvSpPr txBox="1">
            <a:spLocks noGrp="1"/>
          </p:cNvSpPr>
          <p:nvPr>
            <p:ph type="title"/>
          </p:nvPr>
        </p:nvSpPr>
        <p:spPr>
          <a:xfrm>
            <a:off x="900113" y="183119"/>
            <a:ext cx="7345500" cy="100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changes</a:t>
            </a:r>
            <a:endParaRPr/>
          </a:p>
        </p:txBody>
      </p:sp>
      <p:sp>
        <p:nvSpPr>
          <p:cNvPr id="227" name="Google Shape;227;p21"/>
          <p:cNvSpPr txBox="1">
            <a:spLocks noGrp="1"/>
          </p:cNvSpPr>
          <p:nvPr>
            <p:ph type="body" idx="1"/>
          </p:nvPr>
        </p:nvSpPr>
        <p:spPr>
          <a:xfrm>
            <a:off x="369424" y="1220675"/>
            <a:ext cx="78762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Expanding scope from PCPs to all outpatient clinicians </a:t>
            </a:r>
            <a:endParaRPr sz="1800"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Separating out initial therapy vs continued therapy</a:t>
            </a:r>
            <a:endParaRPr sz="1800"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Discussion on opioid tapering. </a:t>
            </a:r>
            <a:endParaRPr sz="1800"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Recommendations regarding opioid dosages </a:t>
            </a:r>
            <a:endParaRPr sz="1800"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Expanding recommendations for non-opioid pain relief therapies</a:t>
            </a:r>
            <a:endParaRPr sz="1800"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Use of urine toxicology testing</a:t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2"/>
          <p:cNvSpPr/>
          <p:nvPr/>
        </p:nvSpPr>
        <p:spPr>
          <a:xfrm>
            <a:off x="200100" y="1846750"/>
            <a:ext cx="8743800" cy="847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i="1">
                <a:solidFill>
                  <a:schemeClr val="accent1"/>
                </a:solidFill>
              </a:rPr>
              <a:t>Recommendation 1: </a:t>
            </a:r>
            <a:r>
              <a:rPr lang="en" sz="1800" i="1">
                <a:solidFill>
                  <a:schemeClr val="accent1"/>
                </a:solidFill>
              </a:rPr>
              <a:t>Non-opioid therapies are at least as effective as opioids for many common types of acute pain</a:t>
            </a:r>
            <a:endParaRPr sz="1800" i="1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3"/>
          <p:cNvSpPr txBox="1">
            <a:spLocks noGrp="1"/>
          </p:cNvSpPr>
          <p:nvPr>
            <p:ph type="body" idx="1"/>
          </p:nvPr>
        </p:nvSpPr>
        <p:spPr>
          <a:xfrm>
            <a:off x="200100" y="14785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 sz="1800">
                <a:solidFill>
                  <a:srgbClr val="000000"/>
                </a:solidFill>
              </a:rPr>
              <a:t>Maximize use of nonpharmacologic and nonopioid pharmacologic therapies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 sz="1800">
                <a:solidFill>
                  <a:srgbClr val="000000"/>
                </a:solidFill>
              </a:rPr>
              <a:t>Minimize opioid use for both opioid naive and tolerant patients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8" name="Google Shape;238;p23"/>
          <p:cNvSpPr/>
          <p:nvPr/>
        </p:nvSpPr>
        <p:spPr>
          <a:xfrm>
            <a:off x="200100" y="484200"/>
            <a:ext cx="8743800" cy="847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i="1">
                <a:solidFill>
                  <a:schemeClr val="accent1"/>
                </a:solidFill>
              </a:rPr>
              <a:t>Recommendation 1: </a:t>
            </a:r>
            <a:r>
              <a:rPr lang="en" sz="1800" i="1">
                <a:solidFill>
                  <a:schemeClr val="accent1"/>
                </a:solidFill>
              </a:rPr>
              <a:t>Non-opioid therapies are at least as effective as opioids for many common types of acute pain</a:t>
            </a:r>
            <a:endParaRPr sz="1800" i="1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4"/>
          <p:cNvSpPr/>
          <p:nvPr/>
        </p:nvSpPr>
        <p:spPr>
          <a:xfrm>
            <a:off x="200100" y="484200"/>
            <a:ext cx="8743800" cy="847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i="1">
                <a:solidFill>
                  <a:schemeClr val="accent1"/>
                </a:solidFill>
              </a:rPr>
              <a:t>Recommendation 1: </a:t>
            </a:r>
            <a:r>
              <a:rPr lang="en" sz="1800" i="1">
                <a:solidFill>
                  <a:schemeClr val="accent1"/>
                </a:solidFill>
              </a:rPr>
              <a:t>Non-opioid therapies are at least as effective as opioids for many common types of acute pain</a:t>
            </a:r>
            <a:endParaRPr sz="1800" i="1">
              <a:solidFill>
                <a:schemeClr val="accent1"/>
              </a:solidFill>
            </a:endParaRPr>
          </a:p>
        </p:txBody>
      </p:sp>
      <p:pic>
        <p:nvPicPr>
          <p:cNvPr id="244" name="Google Shape;24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7000" y="1484100"/>
            <a:ext cx="3572815" cy="350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5"/>
          <p:cNvSpPr/>
          <p:nvPr/>
        </p:nvSpPr>
        <p:spPr>
          <a:xfrm>
            <a:off x="200100" y="1846750"/>
            <a:ext cx="8743800" cy="847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1800" b="1" i="1">
                <a:solidFill>
                  <a:schemeClr val="accent1"/>
                </a:solidFill>
              </a:rPr>
              <a:t>Recommendation 2: </a:t>
            </a:r>
            <a:r>
              <a:rPr lang="en" sz="1800" i="1">
                <a:solidFill>
                  <a:schemeClr val="accent1"/>
                </a:solidFill>
              </a:rPr>
              <a:t>Non-opioid therapies are preferred for subacute and chronic pain</a:t>
            </a:r>
            <a:endParaRPr sz="1800" i="1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apital">
  <a:themeElements>
    <a:clrScheme name="Capital">
      <a:dk1>
        <a:srgbClr val="FFFFFF"/>
      </a:dk1>
      <a:lt1>
        <a:srgbClr val="000000"/>
      </a:lt1>
      <a:dk2>
        <a:srgbClr val="7C8F97"/>
      </a:dk2>
      <a:lt2>
        <a:srgbClr val="D1D0C8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6080F0A42005439E042CDA72F252F7" ma:contentTypeVersion="12" ma:contentTypeDescription="Create a new document." ma:contentTypeScope="" ma:versionID="474c6914b10d1a1d81b8ead504588c62">
  <xsd:schema xmlns:xsd="http://www.w3.org/2001/XMLSchema" xmlns:xs="http://www.w3.org/2001/XMLSchema" xmlns:p="http://schemas.microsoft.com/office/2006/metadata/properties" xmlns:ns2="7d26054d-0680-4422-9af0-700febeb7687" xmlns:ns3="5c7cd3db-f685-44f6-ab16-b27145a9b961" targetNamespace="http://schemas.microsoft.com/office/2006/metadata/properties" ma:root="true" ma:fieldsID="a5f295ffe3a8fb26673dacd8ddc5c041" ns2:_="" ns3:_="">
    <xsd:import namespace="7d26054d-0680-4422-9af0-700febeb7687"/>
    <xsd:import namespace="5c7cd3db-f685-44f6-ab16-b27145a9b9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26054d-0680-4422-9af0-700febeb76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cd3db-f685-44f6-ab16-b27145a9b96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DE58E73-EE1B-4976-97AA-8B7DD7DF67B7}"/>
</file>

<file path=customXml/itemProps2.xml><?xml version="1.0" encoding="utf-8"?>
<ds:datastoreItem xmlns:ds="http://schemas.openxmlformats.org/officeDocument/2006/customXml" ds:itemID="{044B375D-6658-465B-ACD5-CC9019B16E46}"/>
</file>

<file path=customXml/itemProps3.xml><?xml version="1.0" encoding="utf-8"?>
<ds:datastoreItem xmlns:ds="http://schemas.openxmlformats.org/officeDocument/2006/customXml" ds:itemID="{F7ED9191-6E64-49BD-ACC1-298DF1415B0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2107</Words>
  <Application>Microsoft Macintosh PowerPoint</Application>
  <PresentationFormat>On-screen Show (16:9)</PresentationFormat>
  <Paragraphs>179</Paragraphs>
  <Slides>41</Slides>
  <Notes>41</Notes>
  <HiddenSlides>2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Arial</vt:lpstr>
      <vt:lpstr>Lustria</vt:lpstr>
      <vt:lpstr>Capital</vt:lpstr>
      <vt:lpstr> CDC Clinical Practice Guideline  for Prescribing Opioids for Pain </vt:lpstr>
      <vt:lpstr>5 Guiding Principles</vt:lpstr>
      <vt:lpstr>PowerPoint Presentation</vt:lpstr>
      <vt:lpstr>Key additions</vt:lpstr>
      <vt:lpstr>Key changes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Tapers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Outstanding questions</vt:lpstr>
      <vt:lpstr>Questions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CDC Clinical Practice Guideline  for Prescribing Opioids for Pain </dc:title>
  <cp:lastModifiedBy>Costello, Allison</cp:lastModifiedBy>
  <cp:revision>3</cp:revision>
  <dcterms:modified xsi:type="dcterms:W3CDTF">2022-12-14T19:50:36Z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0x0101003F6080F0A42005439E042CDA72F252F7</vt:lpwstr>
  </property>
</Properties>
</file>