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122"/>
    <p:restoredTop sz="94729"/>
  </p:normalViewPr>
  <p:slideViewPr>
    <p:cSldViewPr snapToGrid="0">
      <p:cViewPr varScale="1">
        <p:scale>
          <a:sx n="23" d="100"/>
          <a:sy n="23" d="100"/>
        </p:scale>
        <p:origin x="208" y="2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8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2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2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0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04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32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713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9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85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7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E5B27AB-C936-7B45-9D32-0B345FD8434B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15DA8D6-ED48-5249-8283-099587707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8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0F418-6603-9941-737F-B284E3BE62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Acute pain management with buprenorphine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50DC6-F9A4-A9A1-6BF5-36AD953DA4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David Mendez MD</a:t>
            </a:r>
          </a:p>
        </p:txBody>
      </p:sp>
    </p:spTree>
    <p:extLst>
      <p:ext uri="{BB962C8B-B14F-4D97-AF65-F5344CB8AC3E}">
        <p14:creationId xmlns:p14="http://schemas.microsoft.com/office/powerpoint/2010/main" val="8989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F2A94AC-89DA-60EC-7481-8371C1720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3976-156F-643D-1909-0360114C5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US" dirty="0"/>
              <a:t>MOUD (Methadone and Buprenorphine) is known to reduce the morbidity and mortality of OUD</a:t>
            </a:r>
          </a:p>
          <a:p>
            <a:r>
              <a:rPr lang="en-US" dirty="0"/>
              <a:t>Opioid overdose is a leading cause of preventable death in the US</a:t>
            </a:r>
          </a:p>
          <a:p>
            <a:r>
              <a:rPr lang="en-US" dirty="0"/>
              <a:t>Buprenorphine/methadone are gold standards for treatment of OUD and should be offered to patients for treatment of OUD. </a:t>
            </a:r>
          </a:p>
        </p:txBody>
      </p:sp>
    </p:spTree>
    <p:extLst>
      <p:ext uri="{BB962C8B-B14F-4D97-AF65-F5344CB8AC3E}">
        <p14:creationId xmlns:p14="http://schemas.microsoft.com/office/powerpoint/2010/main" val="307532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9D156E-2AB5-0C07-B457-BBE4B74D3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000">
                <a:solidFill>
                  <a:srgbClr val="FFFFFF"/>
                </a:solidFill>
              </a:rPr>
              <a:t>Buprenorphine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C2381-531D-9FA0-65BE-EA8720C98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US" dirty="0"/>
              <a:t>Semi synthetic opioid developed in the 70’s</a:t>
            </a:r>
          </a:p>
          <a:p>
            <a:r>
              <a:rPr lang="en-US" dirty="0"/>
              <a:t>DATA 2000 allowed for office based treatment through x-waiver</a:t>
            </a:r>
          </a:p>
          <a:p>
            <a:r>
              <a:rPr lang="en-US" dirty="0"/>
              <a:t>X-waiver no longer required to prescribe </a:t>
            </a:r>
          </a:p>
          <a:p>
            <a:r>
              <a:rPr lang="en-US" dirty="0"/>
              <a:t>Partial agonist</a:t>
            </a:r>
          </a:p>
          <a:p>
            <a:r>
              <a:rPr lang="en-US" dirty="0"/>
              <a:t>High binding affinity to mu opioid receptor</a:t>
            </a:r>
          </a:p>
        </p:txBody>
      </p:sp>
    </p:spTree>
    <p:extLst>
      <p:ext uri="{BB962C8B-B14F-4D97-AF65-F5344CB8AC3E}">
        <p14:creationId xmlns:p14="http://schemas.microsoft.com/office/powerpoint/2010/main" val="26761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10AE4-D28F-F805-AC91-BD0D063C5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endParaRPr lang="en-US" sz="6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C0D84-6B83-69A4-30C1-F62482E2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n-US" dirty="0"/>
              <a:t>Films, tablets, patches, parenteral (</a:t>
            </a:r>
            <a:r>
              <a:rPr lang="en-US" dirty="0" err="1"/>
              <a:t>sublocade</a:t>
            </a:r>
            <a:r>
              <a:rPr lang="en-US" dirty="0"/>
              <a:t> and </a:t>
            </a:r>
            <a:r>
              <a:rPr lang="en-US" dirty="0" err="1"/>
              <a:t>brixadi</a:t>
            </a:r>
            <a:r>
              <a:rPr lang="en-US" dirty="0"/>
              <a:t>) </a:t>
            </a:r>
          </a:p>
          <a:p>
            <a:r>
              <a:rPr lang="en-US" dirty="0"/>
              <a:t>16mg doses (79-95% occupancy)</a:t>
            </a:r>
          </a:p>
          <a:p>
            <a:r>
              <a:rPr lang="en-US" dirty="0"/>
              <a:t>24-32mg (up to 95%) </a:t>
            </a:r>
          </a:p>
          <a:p>
            <a:r>
              <a:rPr lang="en-US" dirty="0"/>
              <a:t>Half life:</a:t>
            </a:r>
          </a:p>
          <a:p>
            <a:pPr lvl="1"/>
            <a:r>
              <a:rPr lang="en-US" dirty="0"/>
              <a:t>Transmucosal: 24-42h (analgesic half life is shorter)</a:t>
            </a:r>
          </a:p>
          <a:p>
            <a:pPr lvl="1"/>
            <a:r>
              <a:rPr lang="en-US" dirty="0"/>
              <a:t>IV: 3h</a:t>
            </a:r>
          </a:p>
          <a:p>
            <a:pPr lvl="1"/>
            <a:r>
              <a:rPr lang="en-US" dirty="0"/>
              <a:t>Bup-XR: 43-60 days</a:t>
            </a:r>
          </a:p>
          <a:p>
            <a:r>
              <a:rPr lang="en-US" dirty="0"/>
              <a:t>Bup-XR can reach 2-3x higher serum levels compared to SL </a:t>
            </a:r>
            <a:r>
              <a:rPr lang="en-US" dirty="0" err="1"/>
              <a:t>bup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2ADB25-8CDD-9AD8-4D5E-8911A5F8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/>
              <a:t>Comparing receptor affinity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781D2-393F-0DD7-25D6-8876D4792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n-US" dirty="0"/>
              <a:t>Hydromorphone: 1.7x</a:t>
            </a:r>
          </a:p>
          <a:p>
            <a:r>
              <a:rPr lang="en-US" dirty="0"/>
              <a:t>Morphine: 5.4x</a:t>
            </a:r>
          </a:p>
          <a:p>
            <a:r>
              <a:rPr lang="en-US" dirty="0"/>
              <a:t>Fentanyl: 6.2x</a:t>
            </a:r>
          </a:p>
          <a:p>
            <a:r>
              <a:rPr lang="en-US" dirty="0"/>
              <a:t>Oxycodone: 120x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05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2AEDCB-3859-4EAD-AA65-4BDD2802A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2AA709-28A2-4289-A11E-FD3AA53F0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8D5D4-689C-423B-9974-4733A30A4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4F4B1D-2EB2-7D87-0BA8-DEE6B9775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672" y="1060704"/>
            <a:ext cx="3630168" cy="4736592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Pain relief may be difficult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9F040-5706-E62B-958E-68B6710A1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284" y="1060704"/>
            <a:ext cx="5093110" cy="4736592"/>
          </a:xfrm>
        </p:spPr>
        <p:txBody>
          <a:bodyPr anchor="ctr">
            <a:normAutofit/>
          </a:bodyPr>
          <a:lstStyle/>
          <a:p>
            <a:r>
              <a:rPr lang="en-US" sz="1800"/>
              <a:t>Tolerance: patients on MOUD or using prescribed/unprescribed opioids will have tolerance</a:t>
            </a:r>
          </a:p>
          <a:p>
            <a:pPr lvl="1"/>
            <a:r>
              <a:rPr lang="en-US" dirty="0"/>
              <a:t>Even without MOUD, people will require higher doses of full agonists</a:t>
            </a:r>
          </a:p>
          <a:p>
            <a:r>
              <a:rPr lang="en-US" sz="1800"/>
              <a:t>Co-occurring chronic pain</a:t>
            </a:r>
          </a:p>
          <a:p>
            <a:r>
              <a:rPr lang="en-US" sz="1800"/>
              <a:t>Opioid induced complications: allodynia and hyperalgesia </a:t>
            </a:r>
          </a:p>
          <a:p>
            <a:r>
              <a:rPr lang="en-US" sz="1800"/>
              <a:t>Bupe has high affinity and long half life</a:t>
            </a:r>
          </a:p>
          <a:p>
            <a:r>
              <a:rPr lang="en-US" sz="1800"/>
              <a:t>If stopped, risks of de-stabilization, return to use, and overdose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A8673E8-250A-46DB-9A53-00144B5AB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565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5680-0FBD-8CE5-3ADF-AD75A07DD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CA25A-3F9D-C0FD-884F-96038428C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Multi-modal pain management</a:t>
            </a:r>
          </a:p>
          <a:p>
            <a:pPr lvl="1"/>
            <a:r>
              <a:rPr lang="en-US" dirty="0"/>
              <a:t>Nerve blocks</a:t>
            </a:r>
          </a:p>
          <a:p>
            <a:pPr lvl="1"/>
            <a:r>
              <a:rPr lang="en-US" dirty="0"/>
              <a:t>APAP</a:t>
            </a:r>
          </a:p>
          <a:p>
            <a:pPr lvl="1"/>
            <a:r>
              <a:rPr lang="en-US" dirty="0"/>
              <a:t>Ibuprofen</a:t>
            </a:r>
          </a:p>
          <a:p>
            <a:pPr lvl="1"/>
            <a:r>
              <a:rPr lang="en-US" dirty="0"/>
              <a:t>Toradol</a:t>
            </a:r>
          </a:p>
          <a:p>
            <a:pPr lvl="1"/>
            <a:r>
              <a:rPr lang="en-US" dirty="0"/>
              <a:t>Ketamine: Analgesic and anti </a:t>
            </a:r>
            <a:r>
              <a:rPr lang="en-US" dirty="0" err="1"/>
              <a:t>hyperalgesic</a:t>
            </a:r>
            <a:r>
              <a:rPr lang="en-US" dirty="0"/>
              <a:t> effects</a:t>
            </a:r>
          </a:p>
          <a:p>
            <a:r>
              <a:rPr lang="en-US" dirty="0"/>
              <a:t>Current consensus is to continue on home dose of </a:t>
            </a:r>
            <a:r>
              <a:rPr lang="en-US" dirty="0" err="1"/>
              <a:t>bupe</a:t>
            </a:r>
            <a:r>
              <a:rPr lang="en-US" dirty="0"/>
              <a:t> </a:t>
            </a:r>
          </a:p>
          <a:p>
            <a:r>
              <a:rPr lang="en-US" dirty="0"/>
              <a:t>If &gt;16mg and risk of significant pain, consider reducing dose to 10-12mg of </a:t>
            </a:r>
            <a:r>
              <a:rPr lang="en-US" dirty="0" err="1"/>
              <a:t>bupe</a:t>
            </a:r>
            <a:r>
              <a:rPr lang="en-US" dirty="0"/>
              <a:t> (~60-70% occupancy)</a:t>
            </a:r>
          </a:p>
        </p:txBody>
      </p:sp>
    </p:spTree>
    <p:extLst>
      <p:ext uri="{BB962C8B-B14F-4D97-AF65-F5344CB8AC3E}">
        <p14:creationId xmlns:p14="http://schemas.microsoft.com/office/powerpoint/2010/main" val="2198593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4ADF-2BD7-CB58-9039-6E931912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755ED-BC08-2E6D-63A7-2C6F38D56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spacing </a:t>
            </a:r>
            <a:r>
              <a:rPr lang="en-US" dirty="0" err="1"/>
              <a:t>bupe</a:t>
            </a:r>
            <a:r>
              <a:rPr lang="en-US" dirty="0"/>
              <a:t> dose to TID or QID</a:t>
            </a:r>
          </a:p>
          <a:p>
            <a:r>
              <a:rPr lang="en-US" dirty="0"/>
              <a:t>Can trial treatment of pain with additional prn </a:t>
            </a:r>
            <a:r>
              <a:rPr lang="en-US" dirty="0" err="1"/>
              <a:t>bupe</a:t>
            </a:r>
            <a:r>
              <a:rPr lang="en-US" dirty="0"/>
              <a:t> doses</a:t>
            </a:r>
          </a:p>
          <a:p>
            <a:r>
              <a:rPr lang="en-US" dirty="0"/>
              <a:t>Short acting full agonists (will typically need 2-3x higher than typical doses)</a:t>
            </a:r>
          </a:p>
          <a:p>
            <a:pPr lvl="1"/>
            <a:r>
              <a:rPr lang="en-US" dirty="0"/>
              <a:t>Can consider scheduling as well as adding prn doses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472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9DA18-6BC7-1A4B-F1A0-8C6082F94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agonists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E61E7-912C-4E38-CC82-0EB9801C0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Hydromorphone: 6-8mg q4 prn</a:t>
            </a:r>
          </a:p>
          <a:p>
            <a:r>
              <a:rPr lang="en-US" dirty="0"/>
              <a:t>Oxycodone: 15-20mg q4 prn</a:t>
            </a:r>
          </a:p>
          <a:p>
            <a:r>
              <a:rPr lang="en-US" dirty="0"/>
              <a:t>Consider scheduling oxycodone 15-20mg TID or QID</a:t>
            </a:r>
          </a:p>
          <a:p>
            <a:r>
              <a:rPr lang="en-US" dirty="0"/>
              <a:t>Close outpatient f/u </a:t>
            </a:r>
          </a:p>
          <a:p>
            <a:r>
              <a:rPr lang="en-US" dirty="0"/>
              <a:t>Continue on home dose of buprenorphine if able 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68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80</TotalTime>
  <Words>342</Words>
  <Application>Microsoft Macintosh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Rockwell</vt:lpstr>
      <vt:lpstr>Rockwell Condensed</vt:lpstr>
      <vt:lpstr>Rockwell Extra Bold</vt:lpstr>
      <vt:lpstr>Wingdings</vt:lpstr>
      <vt:lpstr>Wood Type</vt:lpstr>
      <vt:lpstr>Acute pain management with buprenorphine </vt:lpstr>
      <vt:lpstr>PowerPoint Presentation</vt:lpstr>
      <vt:lpstr>Buprenorphine</vt:lpstr>
      <vt:lpstr>PowerPoint Presentation</vt:lpstr>
      <vt:lpstr>Comparing receptor affinity</vt:lpstr>
      <vt:lpstr>Pain relief may be difficult</vt:lpstr>
      <vt:lpstr>PowerPoint Presentation</vt:lpstr>
      <vt:lpstr>PowerPoint Presentation</vt:lpstr>
      <vt:lpstr>Full agonists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Mendez</dc:creator>
  <cp:lastModifiedBy>David Mendez</cp:lastModifiedBy>
  <cp:revision>1</cp:revision>
  <dcterms:created xsi:type="dcterms:W3CDTF">2025-11-11T16:09:18Z</dcterms:created>
  <dcterms:modified xsi:type="dcterms:W3CDTF">2025-11-11T17:30:11Z</dcterms:modified>
</cp:coreProperties>
</file>