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64" r:id="rId5"/>
    <p:sldId id="256" r:id="rId6"/>
    <p:sldId id="259" r:id="rId7"/>
    <p:sldId id="257" r:id="rId8"/>
    <p:sldId id="258" r:id="rId9"/>
    <p:sldId id="288" r:id="rId10"/>
    <p:sldId id="260" r:id="rId11"/>
    <p:sldId id="264" r:id="rId12"/>
    <p:sldId id="270" r:id="rId13"/>
    <p:sldId id="263" r:id="rId14"/>
    <p:sldId id="265" r:id="rId15"/>
    <p:sldId id="266" r:id="rId16"/>
    <p:sldId id="267" r:id="rId17"/>
    <p:sldId id="269" r:id="rId18"/>
    <p:sldId id="272"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7" r:id="rId32"/>
    <p:sldId id="286" r:id="rId33"/>
    <p:sldId id="261" r:id="rId34"/>
    <p:sldId id="366" r:id="rId35"/>
    <p:sldId id="367" r:id="rId36"/>
    <p:sldId id="365" r:id="rId37"/>
    <p:sldId id="30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14A03E-2B68-C849-9265-E007C4DE728F}" v="379" dt="2022-06-07T04:00:20.474"/>
    <p1510:client id="{B374C5C1-612F-4A3A-A38E-38C7EC1DF9B1}" v="2" dt="2022-06-14T21:10:20.8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p:restoredTop sz="62925"/>
  </p:normalViewPr>
  <p:slideViewPr>
    <p:cSldViewPr snapToGrid="0" snapToObjects="1">
      <p:cViewPr varScale="1">
        <p:scale>
          <a:sx n="69" d="100"/>
          <a:sy n="69" d="100"/>
        </p:scale>
        <p:origin x="20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dewiecz, Taryn" userId="S::taryn.bogdewiecz@cuanschutz.edu::f5a073d1-4616-4156-94eb-48fe036b183b" providerId="AD" clId="Web-{B374C5C1-612F-4A3A-A38E-38C7EC1DF9B1}"/>
    <pc:docChg chg="modSld">
      <pc:chgData name="Bogdewiecz, Taryn" userId="S::taryn.bogdewiecz@cuanschutz.edu::f5a073d1-4616-4156-94eb-48fe036b183b" providerId="AD" clId="Web-{B374C5C1-612F-4A3A-A38E-38C7EC1DF9B1}" dt="2022-06-14T21:10:20.873" v="1" actId="14100"/>
      <pc:docMkLst>
        <pc:docMk/>
      </pc:docMkLst>
      <pc:sldChg chg="modSp">
        <pc:chgData name="Bogdewiecz, Taryn" userId="S::taryn.bogdewiecz@cuanschutz.edu::f5a073d1-4616-4156-94eb-48fe036b183b" providerId="AD" clId="Web-{B374C5C1-612F-4A3A-A38E-38C7EC1DF9B1}" dt="2022-06-14T21:10:20.873" v="1" actId="14100"/>
        <pc:sldMkLst>
          <pc:docMk/>
          <pc:sldMk cId="3244525676" sldId="267"/>
        </pc:sldMkLst>
        <pc:spChg chg="mod">
          <ac:chgData name="Bogdewiecz, Taryn" userId="S::taryn.bogdewiecz@cuanschutz.edu::f5a073d1-4616-4156-94eb-48fe036b183b" providerId="AD" clId="Web-{B374C5C1-612F-4A3A-A38E-38C7EC1DF9B1}" dt="2022-06-14T21:10:15.233" v="0" actId="14100"/>
          <ac:spMkLst>
            <pc:docMk/>
            <pc:sldMk cId="3244525676" sldId="267"/>
            <ac:spMk id="2" creationId="{783E87F3-4346-AE74-53BF-4C225330AD96}"/>
          </ac:spMkLst>
        </pc:spChg>
        <pc:spChg chg="mod">
          <ac:chgData name="Bogdewiecz, Taryn" userId="S::taryn.bogdewiecz@cuanschutz.edu::f5a073d1-4616-4156-94eb-48fe036b183b" providerId="AD" clId="Web-{B374C5C1-612F-4A3A-A38E-38C7EC1DF9B1}" dt="2022-06-14T21:10:20.873" v="1" actId="14100"/>
          <ac:spMkLst>
            <pc:docMk/>
            <pc:sldMk cId="3244525676" sldId="267"/>
            <ac:spMk id="8" creationId="{F52AAE82-9E0A-1B63-53C8-A8DEEEFD56E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BF719-ADAA-400B-83C0-4D18C6A6337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612167F-453E-4339-A5D9-93EE92D249E2}">
      <dgm:prSet custT="1"/>
      <dgm:spPr/>
      <dgm:t>
        <a:bodyPr/>
        <a:lstStyle/>
        <a:p>
          <a:pPr>
            <a:defRPr cap="all"/>
          </a:pPr>
          <a:r>
            <a:rPr lang="en-US" sz="2400" dirty="0"/>
            <a:t>What is “colorblindness” and why is it a problem?</a:t>
          </a:r>
        </a:p>
      </dgm:t>
    </dgm:pt>
    <dgm:pt modelId="{868054D6-313D-405B-8EF3-53BCB718B74C}" type="parTrans" cxnId="{5EAB12F7-972C-49AD-A7DA-EEE6BAD13104}">
      <dgm:prSet/>
      <dgm:spPr/>
      <dgm:t>
        <a:bodyPr/>
        <a:lstStyle/>
        <a:p>
          <a:endParaRPr lang="en-US"/>
        </a:p>
      </dgm:t>
    </dgm:pt>
    <dgm:pt modelId="{FE56F402-BFAF-4763-BCEC-CF43B2CD4BFA}" type="sibTrans" cxnId="{5EAB12F7-972C-49AD-A7DA-EEE6BAD13104}">
      <dgm:prSet/>
      <dgm:spPr/>
      <dgm:t>
        <a:bodyPr/>
        <a:lstStyle/>
        <a:p>
          <a:endParaRPr lang="en-US"/>
        </a:p>
      </dgm:t>
    </dgm:pt>
    <dgm:pt modelId="{405C9DC7-2DCC-4BB0-8A2B-FC92614EA29F}">
      <dgm:prSet custT="1"/>
      <dgm:spPr/>
      <dgm:t>
        <a:bodyPr/>
        <a:lstStyle/>
        <a:p>
          <a:pPr>
            <a:lnSpc>
              <a:spcPct val="100000"/>
            </a:lnSpc>
            <a:spcAft>
              <a:spcPts val="0"/>
            </a:spcAft>
            <a:defRPr cap="all"/>
          </a:pPr>
          <a:r>
            <a:rPr lang="en-US" sz="2400" dirty="0"/>
            <a:t>Practical tool: </a:t>
          </a:r>
        </a:p>
        <a:p>
          <a:pPr>
            <a:lnSpc>
              <a:spcPct val="100000"/>
            </a:lnSpc>
            <a:spcAft>
              <a:spcPts val="0"/>
            </a:spcAft>
            <a:defRPr cap="all"/>
          </a:pPr>
          <a:r>
            <a:rPr lang="en-US" sz="2400" dirty="0"/>
            <a:t>Health equity impact assessment</a:t>
          </a:r>
        </a:p>
      </dgm:t>
    </dgm:pt>
    <dgm:pt modelId="{52F577F0-E7A9-4394-B296-D48E460BE735}" type="parTrans" cxnId="{0787338F-D0C5-48D0-9911-B97A70F40641}">
      <dgm:prSet/>
      <dgm:spPr/>
      <dgm:t>
        <a:bodyPr/>
        <a:lstStyle/>
        <a:p>
          <a:endParaRPr lang="en-US"/>
        </a:p>
      </dgm:t>
    </dgm:pt>
    <dgm:pt modelId="{65F5FC7E-0730-4005-907D-B9AE1DA479D8}" type="sibTrans" cxnId="{0787338F-D0C5-48D0-9911-B97A70F40641}">
      <dgm:prSet/>
      <dgm:spPr/>
      <dgm:t>
        <a:bodyPr/>
        <a:lstStyle/>
        <a:p>
          <a:endParaRPr lang="en-US"/>
        </a:p>
      </dgm:t>
    </dgm:pt>
    <dgm:pt modelId="{F7CB5B50-BC02-4C1F-B1C9-F5596609742A}" type="pres">
      <dgm:prSet presAssocID="{9F8BF719-ADAA-400B-83C0-4D18C6A63379}" presName="root" presStyleCnt="0">
        <dgm:presLayoutVars>
          <dgm:dir/>
          <dgm:resizeHandles val="exact"/>
        </dgm:presLayoutVars>
      </dgm:prSet>
      <dgm:spPr/>
    </dgm:pt>
    <dgm:pt modelId="{3989874D-006E-47DF-A80E-9F5B8F153462}" type="pres">
      <dgm:prSet presAssocID="{9612167F-453E-4339-A5D9-93EE92D249E2}" presName="compNode" presStyleCnt="0"/>
      <dgm:spPr/>
    </dgm:pt>
    <dgm:pt modelId="{636BDDCB-3708-4684-9F52-A59234E28754}" type="pres">
      <dgm:prSet presAssocID="{9612167F-453E-4339-A5D9-93EE92D249E2}" presName="iconBgRect" presStyleLbl="bgShp" presStyleIdx="0" presStyleCnt="2"/>
      <dgm:spPr/>
    </dgm:pt>
    <dgm:pt modelId="{F0482158-6D58-41DF-A1A4-D8DD6CDCF206}" type="pres">
      <dgm:prSet presAssocID="{9612167F-453E-4339-A5D9-93EE92D249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31AC3A8B-6BE1-4F67-8487-2B30B9C5C274}" type="pres">
      <dgm:prSet presAssocID="{9612167F-453E-4339-A5D9-93EE92D249E2}" presName="spaceRect" presStyleCnt="0"/>
      <dgm:spPr/>
    </dgm:pt>
    <dgm:pt modelId="{2D228D0B-E8FE-40DB-BF44-D8AB71691D69}" type="pres">
      <dgm:prSet presAssocID="{9612167F-453E-4339-A5D9-93EE92D249E2}" presName="textRect" presStyleLbl="revTx" presStyleIdx="0" presStyleCnt="2" custScaleX="133590">
        <dgm:presLayoutVars>
          <dgm:chMax val="1"/>
          <dgm:chPref val="1"/>
        </dgm:presLayoutVars>
      </dgm:prSet>
      <dgm:spPr/>
    </dgm:pt>
    <dgm:pt modelId="{31A4DE88-328E-4853-9893-5DF26405D68E}" type="pres">
      <dgm:prSet presAssocID="{FE56F402-BFAF-4763-BCEC-CF43B2CD4BFA}" presName="sibTrans" presStyleCnt="0"/>
      <dgm:spPr/>
    </dgm:pt>
    <dgm:pt modelId="{4EE5B603-4B97-401C-9716-A2434F44B4A1}" type="pres">
      <dgm:prSet presAssocID="{405C9DC7-2DCC-4BB0-8A2B-FC92614EA29F}" presName="compNode" presStyleCnt="0"/>
      <dgm:spPr/>
    </dgm:pt>
    <dgm:pt modelId="{EC3D3BD0-906D-4961-9FBF-3A44CEEAD5E7}" type="pres">
      <dgm:prSet presAssocID="{405C9DC7-2DCC-4BB0-8A2B-FC92614EA29F}" presName="iconBgRect" presStyleLbl="bgShp" presStyleIdx="1" presStyleCnt="2"/>
      <dgm:spPr/>
    </dgm:pt>
    <dgm:pt modelId="{C55E19FD-9C5E-4626-8EC1-435487159685}" type="pres">
      <dgm:prSet presAssocID="{405C9DC7-2DCC-4BB0-8A2B-FC92614EA29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1421311C-2B23-4DF1-BF8F-0FA4D8D7FD50}" type="pres">
      <dgm:prSet presAssocID="{405C9DC7-2DCC-4BB0-8A2B-FC92614EA29F}" presName="spaceRect" presStyleCnt="0"/>
      <dgm:spPr/>
    </dgm:pt>
    <dgm:pt modelId="{287F03A2-A60D-477E-834F-F47EB7DB12CB}" type="pres">
      <dgm:prSet presAssocID="{405C9DC7-2DCC-4BB0-8A2B-FC92614EA29F}" presName="textRect" presStyleLbl="revTx" presStyleIdx="1" presStyleCnt="2" custScaleX="163846">
        <dgm:presLayoutVars>
          <dgm:chMax val="1"/>
          <dgm:chPref val="1"/>
        </dgm:presLayoutVars>
      </dgm:prSet>
      <dgm:spPr/>
    </dgm:pt>
  </dgm:ptLst>
  <dgm:cxnLst>
    <dgm:cxn modelId="{2149B93C-43A7-4DAE-9B47-371AA689DABA}" type="presOf" srcId="{9612167F-453E-4339-A5D9-93EE92D249E2}" destId="{2D228D0B-E8FE-40DB-BF44-D8AB71691D69}" srcOrd="0" destOrd="0" presId="urn:microsoft.com/office/officeart/2018/5/layout/IconCircleLabelList"/>
    <dgm:cxn modelId="{0787338F-D0C5-48D0-9911-B97A70F40641}" srcId="{9F8BF719-ADAA-400B-83C0-4D18C6A63379}" destId="{405C9DC7-2DCC-4BB0-8A2B-FC92614EA29F}" srcOrd="1" destOrd="0" parTransId="{52F577F0-E7A9-4394-B296-D48E460BE735}" sibTransId="{65F5FC7E-0730-4005-907D-B9AE1DA479D8}"/>
    <dgm:cxn modelId="{DD9008F1-9836-4641-83CB-4543A145AC33}" type="presOf" srcId="{405C9DC7-2DCC-4BB0-8A2B-FC92614EA29F}" destId="{287F03A2-A60D-477E-834F-F47EB7DB12CB}" srcOrd="0" destOrd="0" presId="urn:microsoft.com/office/officeart/2018/5/layout/IconCircleLabelList"/>
    <dgm:cxn modelId="{5EAB12F7-972C-49AD-A7DA-EEE6BAD13104}" srcId="{9F8BF719-ADAA-400B-83C0-4D18C6A63379}" destId="{9612167F-453E-4339-A5D9-93EE92D249E2}" srcOrd="0" destOrd="0" parTransId="{868054D6-313D-405B-8EF3-53BCB718B74C}" sibTransId="{FE56F402-BFAF-4763-BCEC-CF43B2CD4BFA}"/>
    <dgm:cxn modelId="{DFA1BFF9-0317-4652-BF8C-595EF5CC6C28}" type="presOf" srcId="{9F8BF719-ADAA-400B-83C0-4D18C6A63379}" destId="{F7CB5B50-BC02-4C1F-B1C9-F5596609742A}" srcOrd="0" destOrd="0" presId="urn:microsoft.com/office/officeart/2018/5/layout/IconCircleLabelList"/>
    <dgm:cxn modelId="{8CA60E55-21E7-43ED-8FCC-CCFEC29F9029}" type="presParOf" srcId="{F7CB5B50-BC02-4C1F-B1C9-F5596609742A}" destId="{3989874D-006E-47DF-A80E-9F5B8F153462}" srcOrd="0" destOrd="0" presId="urn:microsoft.com/office/officeart/2018/5/layout/IconCircleLabelList"/>
    <dgm:cxn modelId="{9DD3F8CD-7F3F-40D8-91DF-E2AC89EFE954}" type="presParOf" srcId="{3989874D-006E-47DF-A80E-9F5B8F153462}" destId="{636BDDCB-3708-4684-9F52-A59234E28754}" srcOrd="0" destOrd="0" presId="urn:microsoft.com/office/officeart/2018/5/layout/IconCircleLabelList"/>
    <dgm:cxn modelId="{1A4D6D13-047C-4AD4-BFFF-167EDAD90615}" type="presParOf" srcId="{3989874D-006E-47DF-A80E-9F5B8F153462}" destId="{F0482158-6D58-41DF-A1A4-D8DD6CDCF206}" srcOrd="1" destOrd="0" presId="urn:microsoft.com/office/officeart/2018/5/layout/IconCircleLabelList"/>
    <dgm:cxn modelId="{318CAAEB-E9F7-43C7-9764-D04A7B0256FD}" type="presParOf" srcId="{3989874D-006E-47DF-A80E-9F5B8F153462}" destId="{31AC3A8B-6BE1-4F67-8487-2B30B9C5C274}" srcOrd="2" destOrd="0" presId="urn:microsoft.com/office/officeart/2018/5/layout/IconCircleLabelList"/>
    <dgm:cxn modelId="{87743B28-3E0E-44D8-A31F-211730E3E3B2}" type="presParOf" srcId="{3989874D-006E-47DF-A80E-9F5B8F153462}" destId="{2D228D0B-E8FE-40DB-BF44-D8AB71691D69}" srcOrd="3" destOrd="0" presId="urn:microsoft.com/office/officeart/2018/5/layout/IconCircleLabelList"/>
    <dgm:cxn modelId="{EF191F85-0B28-4CC9-A494-1FC17C289766}" type="presParOf" srcId="{F7CB5B50-BC02-4C1F-B1C9-F5596609742A}" destId="{31A4DE88-328E-4853-9893-5DF26405D68E}" srcOrd="1" destOrd="0" presId="urn:microsoft.com/office/officeart/2018/5/layout/IconCircleLabelList"/>
    <dgm:cxn modelId="{0C0EFE56-0BD5-4AC7-80C0-0A86A9E3C963}" type="presParOf" srcId="{F7CB5B50-BC02-4C1F-B1C9-F5596609742A}" destId="{4EE5B603-4B97-401C-9716-A2434F44B4A1}" srcOrd="2" destOrd="0" presId="urn:microsoft.com/office/officeart/2018/5/layout/IconCircleLabelList"/>
    <dgm:cxn modelId="{692AE4E8-ED60-41BF-B3F5-04BC4B3C8E24}" type="presParOf" srcId="{4EE5B603-4B97-401C-9716-A2434F44B4A1}" destId="{EC3D3BD0-906D-4961-9FBF-3A44CEEAD5E7}" srcOrd="0" destOrd="0" presId="urn:microsoft.com/office/officeart/2018/5/layout/IconCircleLabelList"/>
    <dgm:cxn modelId="{6C077946-6448-4470-BB4B-95CB6FA16129}" type="presParOf" srcId="{4EE5B603-4B97-401C-9716-A2434F44B4A1}" destId="{C55E19FD-9C5E-4626-8EC1-435487159685}" srcOrd="1" destOrd="0" presId="urn:microsoft.com/office/officeart/2018/5/layout/IconCircleLabelList"/>
    <dgm:cxn modelId="{D7726516-CAB9-417C-B98E-DD747361F9F3}" type="presParOf" srcId="{4EE5B603-4B97-401C-9716-A2434F44B4A1}" destId="{1421311C-2B23-4DF1-BF8F-0FA4D8D7FD50}" srcOrd="2" destOrd="0" presId="urn:microsoft.com/office/officeart/2018/5/layout/IconCircleLabelList"/>
    <dgm:cxn modelId="{919C062D-5F0F-466F-A13A-370A189E54FE}" type="presParOf" srcId="{4EE5B603-4B97-401C-9716-A2434F44B4A1}" destId="{287F03A2-A60D-477E-834F-F47EB7DB12C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927392-C98F-40E4-99A5-AEDA32C952E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6AD5FC4-EC47-4C80-8AD2-129E71014C6F}">
      <dgm:prSet/>
      <dgm:spPr/>
      <dgm:t>
        <a:bodyPr/>
        <a:lstStyle/>
        <a:p>
          <a:r>
            <a:rPr lang="en-US"/>
            <a:t>We are going into breakout rooms</a:t>
          </a:r>
        </a:p>
      </dgm:t>
    </dgm:pt>
    <dgm:pt modelId="{CEA7B71B-A0BB-4660-BD5D-4E87A8B9ACA3}" type="parTrans" cxnId="{6750C144-431A-4436-8046-49F579E1AA86}">
      <dgm:prSet/>
      <dgm:spPr/>
      <dgm:t>
        <a:bodyPr/>
        <a:lstStyle/>
        <a:p>
          <a:endParaRPr lang="en-US"/>
        </a:p>
      </dgm:t>
    </dgm:pt>
    <dgm:pt modelId="{5A11CDC2-D42C-41BD-8112-698CBE805BDB}" type="sibTrans" cxnId="{6750C144-431A-4436-8046-49F579E1AA86}">
      <dgm:prSet/>
      <dgm:spPr/>
      <dgm:t>
        <a:bodyPr/>
        <a:lstStyle/>
        <a:p>
          <a:endParaRPr lang="en-US"/>
        </a:p>
      </dgm:t>
    </dgm:pt>
    <dgm:pt modelId="{EC669360-5FDB-4DDC-B6BE-FF2171FA1DEB}">
      <dgm:prSet/>
      <dgm:spPr/>
      <dgm:t>
        <a:bodyPr/>
        <a:lstStyle/>
        <a:p>
          <a:r>
            <a:rPr lang="en-US" dirty="0"/>
            <a:t>Please stay for these sessions, they are NOT recorded and we want hear from everyone (PFs, RHCs, other staff)</a:t>
          </a:r>
        </a:p>
      </dgm:t>
    </dgm:pt>
    <dgm:pt modelId="{F54FE98D-89D1-44E2-8F22-E981C649B4E3}" type="parTrans" cxnId="{337C5E1E-A1B3-4FF5-98EC-C7CC6C13759C}">
      <dgm:prSet/>
      <dgm:spPr/>
      <dgm:t>
        <a:bodyPr/>
        <a:lstStyle/>
        <a:p>
          <a:endParaRPr lang="en-US"/>
        </a:p>
      </dgm:t>
    </dgm:pt>
    <dgm:pt modelId="{F094D258-82D8-48A1-AD52-AA5C353C0611}" type="sibTrans" cxnId="{337C5E1E-A1B3-4FF5-98EC-C7CC6C13759C}">
      <dgm:prSet/>
      <dgm:spPr/>
      <dgm:t>
        <a:bodyPr/>
        <a:lstStyle/>
        <a:p>
          <a:endParaRPr lang="en-US"/>
        </a:p>
      </dgm:t>
    </dgm:pt>
    <dgm:pt modelId="{7F167C64-62E4-437E-BD78-B4A86F09B740}">
      <dgm:prSet/>
      <dgm:spPr/>
      <dgm:t>
        <a:bodyPr/>
        <a:lstStyle/>
        <a:p>
          <a:r>
            <a:rPr lang="en-US" dirty="0"/>
            <a:t>There is no pressure for this breakout – this an informal opportunity to catch up and learn from your peer</a:t>
          </a:r>
        </a:p>
      </dgm:t>
    </dgm:pt>
    <dgm:pt modelId="{55B12BEA-5583-4C17-AB58-BF38CFE8388F}" type="parTrans" cxnId="{5B5E3DCE-7D44-4EFD-A556-2BF3AFF080A7}">
      <dgm:prSet/>
      <dgm:spPr/>
      <dgm:t>
        <a:bodyPr/>
        <a:lstStyle/>
        <a:p>
          <a:endParaRPr lang="en-US"/>
        </a:p>
      </dgm:t>
    </dgm:pt>
    <dgm:pt modelId="{642364D5-7584-45B7-9C82-A6929773CD2E}" type="sibTrans" cxnId="{5B5E3DCE-7D44-4EFD-A556-2BF3AFF080A7}">
      <dgm:prSet/>
      <dgm:spPr/>
      <dgm:t>
        <a:bodyPr/>
        <a:lstStyle/>
        <a:p>
          <a:endParaRPr lang="en-US"/>
        </a:p>
      </dgm:t>
    </dgm:pt>
    <dgm:pt modelId="{9C57E2F8-B20F-44DC-84D4-33AA2240B2CC}" type="pres">
      <dgm:prSet presAssocID="{53927392-C98F-40E4-99A5-AEDA32C952E2}" presName="linear" presStyleCnt="0">
        <dgm:presLayoutVars>
          <dgm:animLvl val="lvl"/>
          <dgm:resizeHandles val="exact"/>
        </dgm:presLayoutVars>
      </dgm:prSet>
      <dgm:spPr/>
    </dgm:pt>
    <dgm:pt modelId="{E9D8FBE6-6F48-4DC3-B51B-77E88EF25B15}" type="pres">
      <dgm:prSet presAssocID="{D6AD5FC4-EC47-4C80-8AD2-129E71014C6F}" presName="parentText" presStyleLbl="node1" presStyleIdx="0" presStyleCnt="3">
        <dgm:presLayoutVars>
          <dgm:chMax val="0"/>
          <dgm:bulletEnabled val="1"/>
        </dgm:presLayoutVars>
      </dgm:prSet>
      <dgm:spPr/>
    </dgm:pt>
    <dgm:pt modelId="{0290F6AA-4775-425B-9371-1AA143CE82FE}" type="pres">
      <dgm:prSet presAssocID="{5A11CDC2-D42C-41BD-8112-698CBE805BDB}" presName="spacer" presStyleCnt="0"/>
      <dgm:spPr/>
    </dgm:pt>
    <dgm:pt modelId="{A4036F8D-465D-4E2B-BF42-0029F860D989}" type="pres">
      <dgm:prSet presAssocID="{EC669360-5FDB-4DDC-B6BE-FF2171FA1DEB}" presName="parentText" presStyleLbl="node1" presStyleIdx="1" presStyleCnt="3">
        <dgm:presLayoutVars>
          <dgm:chMax val="0"/>
          <dgm:bulletEnabled val="1"/>
        </dgm:presLayoutVars>
      </dgm:prSet>
      <dgm:spPr/>
    </dgm:pt>
    <dgm:pt modelId="{481F99C9-3373-4FB4-8943-3A4AFE2447D8}" type="pres">
      <dgm:prSet presAssocID="{F094D258-82D8-48A1-AD52-AA5C353C0611}" presName="spacer" presStyleCnt="0"/>
      <dgm:spPr/>
    </dgm:pt>
    <dgm:pt modelId="{45DF8753-D23E-4EF6-AEA0-725D884EBE58}" type="pres">
      <dgm:prSet presAssocID="{7F167C64-62E4-437E-BD78-B4A86F09B740}" presName="parentText" presStyleLbl="node1" presStyleIdx="2" presStyleCnt="3">
        <dgm:presLayoutVars>
          <dgm:chMax val="0"/>
          <dgm:bulletEnabled val="1"/>
        </dgm:presLayoutVars>
      </dgm:prSet>
      <dgm:spPr/>
    </dgm:pt>
  </dgm:ptLst>
  <dgm:cxnLst>
    <dgm:cxn modelId="{331B1203-1D27-413E-85D1-D56D5A11F77F}" type="presOf" srcId="{D6AD5FC4-EC47-4C80-8AD2-129E71014C6F}" destId="{E9D8FBE6-6F48-4DC3-B51B-77E88EF25B15}" srcOrd="0" destOrd="0" presId="urn:microsoft.com/office/officeart/2005/8/layout/vList2"/>
    <dgm:cxn modelId="{810A9F0F-295B-4F64-849B-DF344FEC8561}" type="presOf" srcId="{EC669360-5FDB-4DDC-B6BE-FF2171FA1DEB}" destId="{A4036F8D-465D-4E2B-BF42-0029F860D989}" srcOrd="0" destOrd="0" presId="urn:microsoft.com/office/officeart/2005/8/layout/vList2"/>
    <dgm:cxn modelId="{337C5E1E-A1B3-4FF5-98EC-C7CC6C13759C}" srcId="{53927392-C98F-40E4-99A5-AEDA32C952E2}" destId="{EC669360-5FDB-4DDC-B6BE-FF2171FA1DEB}" srcOrd="1" destOrd="0" parTransId="{F54FE98D-89D1-44E2-8F22-E981C649B4E3}" sibTransId="{F094D258-82D8-48A1-AD52-AA5C353C0611}"/>
    <dgm:cxn modelId="{8539E420-2FCF-4F12-800F-AEC1D8DD4C68}" type="presOf" srcId="{53927392-C98F-40E4-99A5-AEDA32C952E2}" destId="{9C57E2F8-B20F-44DC-84D4-33AA2240B2CC}" srcOrd="0" destOrd="0" presId="urn:microsoft.com/office/officeart/2005/8/layout/vList2"/>
    <dgm:cxn modelId="{6750C144-431A-4436-8046-49F579E1AA86}" srcId="{53927392-C98F-40E4-99A5-AEDA32C952E2}" destId="{D6AD5FC4-EC47-4C80-8AD2-129E71014C6F}" srcOrd="0" destOrd="0" parTransId="{CEA7B71B-A0BB-4660-BD5D-4E87A8B9ACA3}" sibTransId="{5A11CDC2-D42C-41BD-8112-698CBE805BDB}"/>
    <dgm:cxn modelId="{441C1AB7-B018-4CBD-89E6-FC51CFEA3704}" type="presOf" srcId="{7F167C64-62E4-437E-BD78-B4A86F09B740}" destId="{45DF8753-D23E-4EF6-AEA0-725D884EBE58}" srcOrd="0" destOrd="0" presId="urn:microsoft.com/office/officeart/2005/8/layout/vList2"/>
    <dgm:cxn modelId="{5B5E3DCE-7D44-4EFD-A556-2BF3AFF080A7}" srcId="{53927392-C98F-40E4-99A5-AEDA32C952E2}" destId="{7F167C64-62E4-437E-BD78-B4A86F09B740}" srcOrd="2" destOrd="0" parTransId="{55B12BEA-5583-4C17-AB58-BF38CFE8388F}" sibTransId="{642364D5-7584-45B7-9C82-A6929773CD2E}"/>
    <dgm:cxn modelId="{BAE0E5C2-D142-4D12-9124-5BB72E2A2543}" type="presParOf" srcId="{9C57E2F8-B20F-44DC-84D4-33AA2240B2CC}" destId="{E9D8FBE6-6F48-4DC3-B51B-77E88EF25B15}" srcOrd="0" destOrd="0" presId="urn:microsoft.com/office/officeart/2005/8/layout/vList2"/>
    <dgm:cxn modelId="{3723AC55-7186-45B3-BB3A-E981FFAF0EE3}" type="presParOf" srcId="{9C57E2F8-B20F-44DC-84D4-33AA2240B2CC}" destId="{0290F6AA-4775-425B-9371-1AA143CE82FE}" srcOrd="1" destOrd="0" presId="urn:microsoft.com/office/officeart/2005/8/layout/vList2"/>
    <dgm:cxn modelId="{B3708E35-CE32-46FA-8584-41C0FC283AA8}" type="presParOf" srcId="{9C57E2F8-B20F-44DC-84D4-33AA2240B2CC}" destId="{A4036F8D-465D-4E2B-BF42-0029F860D989}" srcOrd="2" destOrd="0" presId="urn:microsoft.com/office/officeart/2005/8/layout/vList2"/>
    <dgm:cxn modelId="{B9CD90B1-22B8-4997-9229-C3AB38C13041}" type="presParOf" srcId="{9C57E2F8-B20F-44DC-84D4-33AA2240B2CC}" destId="{481F99C9-3373-4FB4-8943-3A4AFE2447D8}" srcOrd="3" destOrd="0" presId="urn:microsoft.com/office/officeart/2005/8/layout/vList2"/>
    <dgm:cxn modelId="{4CD2F73F-55C7-4A83-8EFF-52E570081213}" type="presParOf" srcId="{9C57E2F8-B20F-44DC-84D4-33AA2240B2CC}" destId="{45DF8753-D23E-4EF6-AEA0-725D884EBE5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FFF4A6-1B11-4A15-B140-18FC6BC12A8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B45CFDD-04CD-4C27-A660-F236473D7C70}">
      <dgm:prSet/>
      <dgm:spPr/>
      <dgm:t>
        <a:bodyPr/>
        <a:lstStyle/>
        <a:p>
          <a:r>
            <a:rPr lang="en-US"/>
            <a:t>How to do you start a conversation with your practice about allyship? </a:t>
          </a:r>
        </a:p>
      </dgm:t>
    </dgm:pt>
    <dgm:pt modelId="{CD6CEB2A-25B8-40B2-A041-245F83D0C29A}" type="parTrans" cxnId="{1F458503-6CA8-41F2-A729-863C454CD3E4}">
      <dgm:prSet/>
      <dgm:spPr/>
      <dgm:t>
        <a:bodyPr/>
        <a:lstStyle/>
        <a:p>
          <a:endParaRPr lang="en-US"/>
        </a:p>
      </dgm:t>
    </dgm:pt>
    <dgm:pt modelId="{7D42E05F-9E6D-4586-A0C2-C9F44014B24C}" type="sibTrans" cxnId="{1F458503-6CA8-41F2-A729-863C454CD3E4}">
      <dgm:prSet/>
      <dgm:spPr/>
      <dgm:t>
        <a:bodyPr/>
        <a:lstStyle/>
        <a:p>
          <a:endParaRPr lang="en-US"/>
        </a:p>
      </dgm:t>
    </dgm:pt>
    <dgm:pt modelId="{47B66572-2F0A-4492-943C-6B841A55859E}">
      <dgm:prSet/>
      <dgm:spPr/>
      <dgm:t>
        <a:bodyPr/>
        <a:lstStyle/>
        <a:p>
          <a:r>
            <a:rPr lang="en-US"/>
            <a:t>How do you move forward with engagement in these equality/allyship discussions? </a:t>
          </a:r>
        </a:p>
      </dgm:t>
    </dgm:pt>
    <dgm:pt modelId="{E3CE313A-DC3A-4C26-A446-6F8EE0264D3F}" type="parTrans" cxnId="{09EEB2F5-5293-4EBE-A121-81744FE24234}">
      <dgm:prSet/>
      <dgm:spPr/>
      <dgm:t>
        <a:bodyPr/>
        <a:lstStyle/>
        <a:p>
          <a:endParaRPr lang="en-US"/>
        </a:p>
      </dgm:t>
    </dgm:pt>
    <dgm:pt modelId="{1B40F4BD-B5F1-4C88-839D-1E26F3C39859}" type="sibTrans" cxnId="{09EEB2F5-5293-4EBE-A121-81744FE24234}">
      <dgm:prSet/>
      <dgm:spPr/>
      <dgm:t>
        <a:bodyPr/>
        <a:lstStyle/>
        <a:p>
          <a:endParaRPr lang="en-US"/>
        </a:p>
      </dgm:t>
    </dgm:pt>
    <dgm:pt modelId="{D42EE60A-7D28-49B3-9543-96356BE16D14}">
      <dgm:prSet/>
      <dgm:spPr/>
      <dgm:t>
        <a:bodyPr/>
        <a:lstStyle/>
        <a:p>
          <a:r>
            <a:rPr lang="en-US"/>
            <a:t>How do we know we’re prioritizing this, how are we working toward health equity, what are our goals, intent as we go forward?  </a:t>
          </a:r>
        </a:p>
      </dgm:t>
    </dgm:pt>
    <dgm:pt modelId="{A326022E-F6F3-4FA4-8D43-AA43258F0C7F}" type="parTrans" cxnId="{96947029-80E4-4D3F-80B3-87E6301BF97F}">
      <dgm:prSet/>
      <dgm:spPr/>
      <dgm:t>
        <a:bodyPr/>
        <a:lstStyle/>
        <a:p>
          <a:endParaRPr lang="en-US"/>
        </a:p>
      </dgm:t>
    </dgm:pt>
    <dgm:pt modelId="{F189828C-8C52-4C49-929D-D4789AFF4EBD}" type="sibTrans" cxnId="{96947029-80E4-4D3F-80B3-87E6301BF97F}">
      <dgm:prSet/>
      <dgm:spPr/>
      <dgm:t>
        <a:bodyPr/>
        <a:lstStyle/>
        <a:p>
          <a:endParaRPr lang="en-US"/>
        </a:p>
      </dgm:t>
    </dgm:pt>
    <dgm:pt modelId="{7AB03B2E-1036-4E2B-8E37-6146048F4A2B}">
      <dgm:prSet/>
      <dgm:spPr/>
      <dgm:t>
        <a:bodyPr/>
        <a:lstStyle/>
        <a:p>
          <a:r>
            <a:rPr lang="en-US"/>
            <a:t>Including health equity in everything we’re doing – how can we make this less vague, what goals can we meet?  </a:t>
          </a:r>
        </a:p>
      </dgm:t>
    </dgm:pt>
    <dgm:pt modelId="{179D58A0-64E2-4306-84AF-98A87EC974B5}" type="parTrans" cxnId="{2925B0E2-070B-4DBF-8692-DA4732009E45}">
      <dgm:prSet/>
      <dgm:spPr/>
      <dgm:t>
        <a:bodyPr/>
        <a:lstStyle/>
        <a:p>
          <a:endParaRPr lang="en-US"/>
        </a:p>
      </dgm:t>
    </dgm:pt>
    <dgm:pt modelId="{6B46BB16-AD3D-4F9C-BC16-F0A02CA0BCE8}" type="sibTrans" cxnId="{2925B0E2-070B-4DBF-8692-DA4732009E45}">
      <dgm:prSet/>
      <dgm:spPr/>
      <dgm:t>
        <a:bodyPr/>
        <a:lstStyle/>
        <a:p>
          <a:endParaRPr lang="en-US"/>
        </a:p>
      </dgm:t>
    </dgm:pt>
    <dgm:pt modelId="{B17084E3-32FA-4E2E-9972-C145602A30B8}" type="pres">
      <dgm:prSet presAssocID="{50FFF4A6-1B11-4A15-B140-18FC6BC12A8E}" presName="linear" presStyleCnt="0">
        <dgm:presLayoutVars>
          <dgm:animLvl val="lvl"/>
          <dgm:resizeHandles val="exact"/>
        </dgm:presLayoutVars>
      </dgm:prSet>
      <dgm:spPr/>
    </dgm:pt>
    <dgm:pt modelId="{DD06400E-5F14-4032-AF9C-41CD2996D2B8}" type="pres">
      <dgm:prSet presAssocID="{9B45CFDD-04CD-4C27-A660-F236473D7C70}" presName="parentText" presStyleLbl="node1" presStyleIdx="0" presStyleCnt="4">
        <dgm:presLayoutVars>
          <dgm:chMax val="0"/>
          <dgm:bulletEnabled val="1"/>
        </dgm:presLayoutVars>
      </dgm:prSet>
      <dgm:spPr/>
    </dgm:pt>
    <dgm:pt modelId="{D025ED2D-E782-49B3-8EDC-86FDDB2CC812}" type="pres">
      <dgm:prSet presAssocID="{7D42E05F-9E6D-4586-A0C2-C9F44014B24C}" presName="spacer" presStyleCnt="0"/>
      <dgm:spPr/>
    </dgm:pt>
    <dgm:pt modelId="{9CC9E6C1-36D0-4B12-BBB3-8EE24FA44CBE}" type="pres">
      <dgm:prSet presAssocID="{47B66572-2F0A-4492-943C-6B841A55859E}" presName="parentText" presStyleLbl="node1" presStyleIdx="1" presStyleCnt="4">
        <dgm:presLayoutVars>
          <dgm:chMax val="0"/>
          <dgm:bulletEnabled val="1"/>
        </dgm:presLayoutVars>
      </dgm:prSet>
      <dgm:spPr/>
    </dgm:pt>
    <dgm:pt modelId="{A3C62719-E538-4B50-8FAB-9A2D2602DAF7}" type="pres">
      <dgm:prSet presAssocID="{1B40F4BD-B5F1-4C88-839D-1E26F3C39859}" presName="spacer" presStyleCnt="0"/>
      <dgm:spPr/>
    </dgm:pt>
    <dgm:pt modelId="{B0360C43-614F-4BB3-8B48-B1E49512267B}" type="pres">
      <dgm:prSet presAssocID="{D42EE60A-7D28-49B3-9543-96356BE16D14}" presName="parentText" presStyleLbl="node1" presStyleIdx="2" presStyleCnt="4">
        <dgm:presLayoutVars>
          <dgm:chMax val="0"/>
          <dgm:bulletEnabled val="1"/>
        </dgm:presLayoutVars>
      </dgm:prSet>
      <dgm:spPr/>
    </dgm:pt>
    <dgm:pt modelId="{9324DDE2-9EDC-4D28-A548-6166DC6E5FEC}" type="pres">
      <dgm:prSet presAssocID="{F189828C-8C52-4C49-929D-D4789AFF4EBD}" presName="spacer" presStyleCnt="0"/>
      <dgm:spPr/>
    </dgm:pt>
    <dgm:pt modelId="{759C7CED-C448-46E8-8B2E-9093A82700BB}" type="pres">
      <dgm:prSet presAssocID="{7AB03B2E-1036-4E2B-8E37-6146048F4A2B}" presName="parentText" presStyleLbl="node1" presStyleIdx="3" presStyleCnt="4">
        <dgm:presLayoutVars>
          <dgm:chMax val="0"/>
          <dgm:bulletEnabled val="1"/>
        </dgm:presLayoutVars>
      </dgm:prSet>
      <dgm:spPr/>
    </dgm:pt>
  </dgm:ptLst>
  <dgm:cxnLst>
    <dgm:cxn modelId="{C1791202-D61A-4BE7-B43F-DEE8EE4BBAE4}" type="presOf" srcId="{7AB03B2E-1036-4E2B-8E37-6146048F4A2B}" destId="{759C7CED-C448-46E8-8B2E-9093A82700BB}" srcOrd="0" destOrd="0" presId="urn:microsoft.com/office/officeart/2005/8/layout/vList2"/>
    <dgm:cxn modelId="{1F458503-6CA8-41F2-A729-863C454CD3E4}" srcId="{50FFF4A6-1B11-4A15-B140-18FC6BC12A8E}" destId="{9B45CFDD-04CD-4C27-A660-F236473D7C70}" srcOrd="0" destOrd="0" parTransId="{CD6CEB2A-25B8-40B2-A041-245F83D0C29A}" sibTransId="{7D42E05F-9E6D-4586-A0C2-C9F44014B24C}"/>
    <dgm:cxn modelId="{FE50A21B-EFE3-4F4C-9A7F-CB9C88754A11}" type="presOf" srcId="{47B66572-2F0A-4492-943C-6B841A55859E}" destId="{9CC9E6C1-36D0-4B12-BBB3-8EE24FA44CBE}" srcOrd="0" destOrd="0" presId="urn:microsoft.com/office/officeart/2005/8/layout/vList2"/>
    <dgm:cxn modelId="{96947029-80E4-4D3F-80B3-87E6301BF97F}" srcId="{50FFF4A6-1B11-4A15-B140-18FC6BC12A8E}" destId="{D42EE60A-7D28-49B3-9543-96356BE16D14}" srcOrd="2" destOrd="0" parTransId="{A326022E-F6F3-4FA4-8D43-AA43258F0C7F}" sibTransId="{F189828C-8C52-4C49-929D-D4789AFF4EBD}"/>
    <dgm:cxn modelId="{22EC258D-691B-445D-9AF1-65ABD2EFDE98}" type="presOf" srcId="{50FFF4A6-1B11-4A15-B140-18FC6BC12A8E}" destId="{B17084E3-32FA-4E2E-9972-C145602A30B8}" srcOrd="0" destOrd="0" presId="urn:microsoft.com/office/officeart/2005/8/layout/vList2"/>
    <dgm:cxn modelId="{AD6A7ABD-F044-4DD7-A91D-8A15055A8E13}" type="presOf" srcId="{9B45CFDD-04CD-4C27-A660-F236473D7C70}" destId="{DD06400E-5F14-4032-AF9C-41CD2996D2B8}" srcOrd="0" destOrd="0" presId="urn:microsoft.com/office/officeart/2005/8/layout/vList2"/>
    <dgm:cxn modelId="{45DFA5E2-0160-4AB1-9C3F-E383979D8E32}" type="presOf" srcId="{D42EE60A-7D28-49B3-9543-96356BE16D14}" destId="{B0360C43-614F-4BB3-8B48-B1E49512267B}" srcOrd="0" destOrd="0" presId="urn:microsoft.com/office/officeart/2005/8/layout/vList2"/>
    <dgm:cxn modelId="{2925B0E2-070B-4DBF-8692-DA4732009E45}" srcId="{50FFF4A6-1B11-4A15-B140-18FC6BC12A8E}" destId="{7AB03B2E-1036-4E2B-8E37-6146048F4A2B}" srcOrd="3" destOrd="0" parTransId="{179D58A0-64E2-4306-84AF-98A87EC974B5}" sibTransId="{6B46BB16-AD3D-4F9C-BC16-F0A02CA0BCE8}"/>
    <dgm:cxn modelId="{09EEB2F5-5293-4EBE-A121-81744FE24234}" srcId="{50FFF4A6-1B11-4A15-B140-18FC6BC12A8E}" destId="{47B66572-2F0A-4492-943C-6B841A55859E}" srcOrd="1" destOrd="0" parTransId="{E3CE313A-DC3A-4C26-A446-6F8EE0264D3F}" sibTransId="{1B40F4BD-B5F1-4C88-839D-1E26F3C39859}"/>
    <dgm:cxn modelId="{DABD03B5-EB97-440E-B5FB-5EEF3E0EB9A3}" type="presParOf" srcId="{B17084E3-32FA-4E2E-9972-C145602A30B8}" destId="{DD06400E-5F14-4032-AF9C-41CD2996D2B8}" srcOrd="0" destOrd="0" presId="urn:microsoft.com/office/officeart/2005/8/layout/vList2"/>
    <dgm:cxn modelId="{D618A540-BC4E-41C0-8D27-67AFD196AA65}" type="presParOf" srcId="{B17084E3-32FA-4E2E-9972-C145602A30B8}" destId="{D025ED2D-E782-49B3-8EDC-86FDDB2CC812}" srcOrd="1" destOrd="0" presId="urn:microsoft.com/office/officeart/2005/8/layout/vList2"/>
    <dgm:cxn modelId="{B89E05F1-DE29-4797-AAC1-0BC9DF527769}" type="presParOf" srcId="{B17084E3-32FA-4E2E-9972-C145602A30B8}" destId="{9CC9E6C1-36D0-4B12-BBB3-8EE24FA44CBE}" srcOrd="2" destOrd="0" presId="urn:microsoft.com/office/officeart/2005/8/layout/vList2"/>
    <dgm:cxn modelId="{087CA7EB-3495-418D-898C-2C1DDE53E7C4}" type="presParOf" srcId="{B17084E3-32FA-4E2E-9972-C145602A30B8}" destId="{A3C62719-E538-4B50-8FAB-9A2D2602DAF7}" srcOrd="3" destOrd="0" presId="urn:microsoft.com/office/officeart/2005/8/layout/vList2"/>
    <dgm:cxn modelId="{E2316FFE-10A6-4E67-A335-65FA6C87D07D}" type="presParOf" srcId="{B17084E3-32FA-4E2E-9972-C145602A30B8}" destId="{B0360C43-614F-4BB3-8B48-B1E49512267B}" srcOrd="4" destOrd="0" presId="urn:microsoft.com/office/officeart/2005/8/layout/vList2"/>
    <dgm:cxn modelId="{F06A7A33-1B1A-411D-A68D-CA2B8C6DC5C4}" type="presParOf" srcId="{B17084E3-32FA-4E2E-9972-C145602A30B8}" destId="{9324DDE2-9EDC-4D28-A548-6166DC6E5FEC}" srcOrd="5" destOrd="0" presId="urn:microsoft.com/office/officeart/2005/8/layout/vList2"/>
    <dgm:cxn modelId="{881B2883-00E5-4460-9EA3-A911EBC4460F}" type="presParOf" srcId="{B17084E3-32FA-4E2E-9972-C145602A30B8}" destId="{759C7CED-C448-46E8-8B2E-9093A82700B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BDDCB-3708-4684-9F52-A59234E28754}">
      <dsp:nvSpPr>
        <dsp:cNvPr id="0" name=""/>
        <dsp:cNvSpPr/>
      </dsp:nvSpPr>
      <dsp:spPr>
        <a:xfrm>
          <a:off x="1236371" y="272328"/>
          <a:ext cx="2024437" cy="2024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82158-6D58-41DF-A1A4-D8DD6CDCF206}">
      <dsp:nvSpPr>
        <dsp:cNvPr id="0" name=""/>
        <dsp:cNvSpPr/>
      </dsp:nvSpPr>
      <dsp:spPr>
        <a:xfrm>
          <a:off x="1667808" y="703765"/>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228D0B-E8FE-40DB-BF44-D8AB71691D69}">
      <dsp:nvSpPr>
        <dsp:cNvPr id="0" name=""/>
        <dsp:cNvSpPr/>
      </dsp:nvSpPr>
      <dsp:spPr>
        <a:xfrm>
          <a:off x="31830" y="2927328"/>
          <a:ext cx="4433518" cy="74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What is “colorblindness” and why is it a problem?</a:t>
          </a:r>
        </a:p>
      </dsp:txBody>
      <dsp:txXfrm>
        <a:off x="31830" y="2927328"/>
        <a:ext cx="4433518" cy="749219"/>
      </dsp:txXfrm>
    </dsp:sp>
    <dsp:sp modelId="{EC3D3BD0-906D-4961-9FBF-3A44CEEAD5E7}">
      <dsp:nvSpPr>
        <dsp:cNvPr id="0" name=""/>
        <dsp:cNvSpPr/>
      </dsp:nvSpPr>
      <dsp:spPr>
        <a:xfrm>
          <a:off x="6752730" y="272328"/>
          <a:ext cx="2024437" cy="2024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E19FD-9C5E-4626-8EC1-435487159685}">
      <dsp:nvSpPr>
        <dsp:cNvPr id="0" name=""/>
        <dsp:cNvSpPr/>
      </dsp:nvSpPr>
      <dsp:spPr>
        <a:xfrm>
          <a:off x="7184168" y="703765"/>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7F03A2-A60D-477E-834F-F47EB7DB12CB}">
      <dsp:nvSpPr>
        <dsp:cNvPr id="0" name=""/>
        <dsp:cNvSpPr/>
      </dsp:nvSpPr>
      <dsp:spPr>
        <a:xfrm>
          <a:off x="5046130" y="2927328"/>
          <a:ext cx="5437639" cy="749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ts val="0"/>
            </a:spcAft>
            <a:buNone/>
            <a:defRPr cap="all"/>
          </a:pPr>
          <a:r>
            <a:rPr lang="en-US" sz="2400" kern="1200" dirty="0"/>
            <a:t>Practical tool: </a:t>
          </a:r>
        </a:p>
        <a:p>
          <a:pPr marL="0" lvl="0" indent="0" algn="ctr" defTabSz="1066800">
            <a:lnSpc>
              <a:spcPct val="100000"/>
            </a:lnSpc>
            <a:spcBef>
              <a:spcPct val="0"/>
            </a:spcBef>
            <a:spcAft>
              <a:spcPts val="0"/>
            </a:spcAft>
            <a:buNone/>
            <a:defRPr cap="all"/>
          </a:pPr>
          <a:r>
            <a:rPr lang="en-US" sz="2400" kern="1200" dirty="0"/>
            <a:t>Health equity impact assessment</a:t>
          </a:r>
        </a:p>
      </dsp:txBody>
      <dsp:txXfrm>
        <a:off x="5046130" y="2927328"/>
        <a:ext cx="5437639" cy="749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FBE6-6F48-4DC3-B51B-77E88EF25B15}">
      <dsp:nvSpPr>
        <dsp:cNvPr id="0" name=""/>
        <dsp:cNvSpPr/>
      </dsp:nvSpPr>
      <dsp:spPr>
        <a:xfrm>
          <a:off x="0" y="52478"/>
          <a:ext cx="5314543" cy="105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We are going into breakout rooms</a:t>
          </a:r>
        </a:p>
      </dsp:txBody>
      <dsp:txXfrm>
        <a:off x="51444" y="103922"/>
        <a:ext cx="5211655" cy="950952"/>
      </dsp:txXfrm>
    </dsp:sp>
    <dsp:sp modelId="{A4036F8D-465D-4E2B-BF42-0029F860D989}">
      <dsp:nvSpPr>
        <dsp:cNvPr id="0" name=""/>
        <dsp:cNvSpPr/>
      </dsp:nvSpPr>
      <dsp:spPr>
        <a:xfrm>
          <a:off x="0" y="1161039"/>
          <a:ext cx="5314543" cy="105384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Please stay for these sessions, they are NOT recorded and we want hear from everyone (PFs, RHCs, other staff)</a:t>
          </a:r>
        </a:p>
      </dsp:txBody>
      <dsp:txXfrm>
        <a:off x="51444" y="1212483"/>
        <a:ext cx="5211655" cy="950952"/>
      </dsp:txXfrm>
    </dsp:sp>
    <dsp:sp modelId="{45DF8753-D23E-4EF6-AEA0-725D884EBE58}">
      <dsp:nvSpPr>
        <dsp:cNvPr id="0" name=""/>
        <dsp:cNvSpPr/>
      </dsp:nvSpPr>
      <dsp:spPr>
        <a:xfrm>
          <a:off x="0" y="2269600"/>
          <a:ext cx="5314543" cy="105384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There is no pressure for this breakout – this an informal opportunity to catch up and learn from your peer</a:t>
          </a:r>
        </a:p>
      </dsp:txBody>
      <dsp:txXfrm>
        <a:off x="51444" y="2321044"/>
        <a:ext cx="5211655" cy="950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6400E-5F14-4032-AF9C-41CD2996D2B8}">
      <dsp:nvSpPr>
        <dsp:cNvPr id="0" name=""/>
        <dsp:cNvSpPr/>
      </dsp:nvSpPr>
      <dsp:spPr>
        <a:xfrm>
          <a:off x="0" y="79715"/>
          <a:ext cx="6263640" cy="128663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How to do you start a conversation with your practice about allyship? </a:t>
          </a:r>
        </a:p>
      </dsp:txBody>
      <dsp:txXfrm>
        <a:off x="62808" y="142523"/>
        <a:ext cx="6138024" cy="1161018"/>
      </dsp:txXfrm>
    </dsp:sp>
    <dsp:sp modelId="{9CC9E6C1-36D0-4B12-BBB3-8EE24FA44CBE}">
      <dsp:nvSpPr>
        <dsp:cNvPr id="0" name=""/>
        <dsp:cNvSpPr/>
      </dsp:nvSpPr>
      <dsp:spPr>
        <a:xfrm>
          <a:off x="0" y="1432589"/>
          <a:ext cx="6263640" cy="128663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How do you move forward with engagement in these equality/allyship discussions? </a:t>
          </a:r>
        </a:p>
      </dsp:txBody>
      <dsp:txXfrm>
        <a:off x="62808" y="1495397"/>
        <a:ext cx="6138024" cy="1161018"/>
      </dsp:txXfrm>
    </dsp:sp>
    <dsp:sp modelId="{B0360C43-614F-4BB3-8B48-B1E49512267B}">
      <dsp:nvSpPr>
        <dsp:cNvPr id="0" name=""/>
        <dsp:cNvSpPr/>
      </dsp:nvSpPr>
      <dsp:spPr>
        <a:xfrm>
          <a:off x="0" y="2785464"/>
          <a:ext cx="6263640" cy="128663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How do we know we’re prioritizing this, how are we working toward health equity, what are our goals, intent as we go forward?  </a:t>
          </a:r>
        </a:p>
      </dsp:txBody>
      <dsp:txXfrm>
        <a:off x="62808" y="2848272"/>
        <a:ext cx="6138024" cy="1161018"/>
      </dsp:txXfrm>
    </dsp:sp>
    <dsp:sp modelId="{759C7CED-C448-46E8-8B2E-9093A82700BB}">
      <dsp:nvSpPr>
        <dsp:cNvPr id="0" name=""/>
        <dsp:cNvSpPr/>
      </dsp:nvSpPr>
      <dsp:spPr>
        <a:xfrm>
          <a:off x="0" y="4138338"/>
          <a:ext cx="6263640" cy="128663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Including health equity in everything we’re doing – how can we make this less vague, what goals can we meet?  </a:t>
          </a:r>
        </a:p>
      </dsp:txBody>
      <dsp:txXfrm>
        <a:off x="62808" y="4201146"/>
        <a:ext cx="6138024" cy="11610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95316-F3E1-45F3-93EE-904F2B0EB30E}" type="datetimeFigureOut">
              <a:rPr lang="en-US" smtClean="0"/>
              <a:t>6/14/2022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62CBE-7C68-4AA3-A578-E4032B9B5A1A}" type="slidenum">
              <a:rPr lang="en-US" smtClean="0"/>
              <a:t>‹#›</a:t>
            </a:fld>
            <a:endParaRPr lang="en-US"/>
          </a:p>
        </p:txBody>
      </p:sp>
    </p:spTree>
    <p:extLst>
      <p:ext uri="{BB962C8B-B14F-4D97-AF65-F5344CB8AC3E}">
        <p14:creationId xmlns:p14="http://schemas.microsoft.com/office/powerpoint/2010/main" val="4875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it.ly/3zgRxk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E3E54-3F2D-480A-AF88-F8D5E430E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55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Kathy – this is my note - </a:t>
            </a:r>
            <a:r>
              <a:rPr lang="en-US" sz="1800" dirty="0">
                <a:effectLst/>
                <a:latin typeface="Calibri" panose="020F0502020204030204" pitchFamily="34" charset="0"/>
                <a:ea typeface="Times New Roman" panose="02020603050405020304" pitchFamily="18" charset="0"/>
              </a:rPr>
              <a:t>Set Expectations for Breakout Rooms – </a:t>
            </a:r>
            <a:r>
              <a:rPr lang="en-US" sz="1800" i="1" dirty="0">
                <a:effectLst/>
                <a:latin typeface="Calibri" panose="020F0502020204030204" pitchFamily="34" charset="0"/>
                <a:ea typeface="Times New Roman" panose="02020603050405020304" pitchFamily="18" charset="0"/>
              </a:rPr>
              <a:t>Kathy can speak to this when we’re going into breakout rooms</a:t>
            </a: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r>
              <a:rPr lang="en-US" dirty="0"/>
              <a:t>Please add/delete if you just want to say these things – not exactly sure what you wanted to say, I was just trying to make it a relaxed place to talk – I think sometimes people feel pressure to say something inspirational or have an ah-ha moment.  </a:t>
            </a:r>
          </a:p>
        </p:txBody>
      </p:sp>
      <p:sp>
        <p:nvSpPr>
          <p:cNvPr id="4" name="Slide Number Placeholder 3"/>
          <p:cNvSpPr>
            <a:spLocks noGrp="1"/>
          </p:cNvSpPr>
          <p:nvPr>
            <p:ph type="sldNum" sz="quarter" idx="5"/>
          </p:nvPr>
        </p:nvSpPr>
        <p:spPr/>
        <p:txBody>
          <a:bodyPr/>
          <a:lstStyle/>
          <a:p>
            <a:fld id="{CC062CBE-7C68-4AA3-A578-E4032B9B5A1A}" type="slidenum">
              <a:rPr lang="en-US" smtClean="0"/>
              <a:t>31</a:t>
            </a:fld>
            <a:endParaRPr lang="en-US"/>
          </a:p>
        </p:txBody>
      </p:sp>
    </p:spTree>
    <p:extLst>
      <p:ext uri="{BB962C8B-B14F-4D97-AF65-F5344CB8AC3E}">
        <p14:creationId xmlns:p14="http://schemas.microsoft.com/office/powerpoint/2010/main" val="3573134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into chat – </a:t>
            </a:r>
          </a:p>
          <a:p>
            <a:r>
              <a:rPr lang="en-US" sz="1800" u="sng" dirty="0">
                <a:solidFill>
                  <a:srgbClr val="0563C1"/>
                </a:solidFill>
                <a:effectLst/>
                <a:latin typeface="Calibri" panose="020F0502020204030204" pitchFamily="34" charset="0"/>
                <a:ea typeface="Calibri" panose="020F0502020204030204" pitchFamily="34" charset="0"/>
                <a:hlinkClick r:id="rId3"/>
              </a:rPr>
              <a:t>https://bit.ly/3zgRxkm</a:t>
            </a:r>
            <a:endParaRPr lang="en-US" sz="1800" u="sng" dirty="0">
              <a:solidFill>
                <a:srgbClr val="0563C1"/>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33</a:t>
            </a:fld>
            <a:endParaRPr lang="en-US"/>
          </a:p>
        </p:txBody>
      </p:sp>
    </p:spTree>
    <p:extLst>
      <p:ext uri="{BB962C8B-B14F-4D97-AF65-F5344CB8AC3E}">
        <p14:creationId xmlns:p14="http://schemas.microsoft.com/office/powerpoint/2010/main" val="94915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 </a:t>
            </a:r>
          </a:p>
        </p:txBody>
      </p:sp>
      <p:sp>
        <p:nvSpPr>
          <p:cNvPr id="4" name="Slide Number Placeholder 3"/>
          <p:cNvSpPr>
            <a:spLocks noGrp="1"/>
          </p:cNvSpPr>
          <p:nvPr>
            <p:ph type="sldNum" sz="quarter" idx="5"/>
          </p:nvPr>
        </p:nvSpPr>
        <p:spPr/>
        <p:txBody>
          <a:bodyPr/>
          <a:lstStyle/>
          <a:p>
            <a:fld id="{AD752661-7593-4718-92BB-AFA3E318F123}" type="slidenum">
              <a:rPr lang="en-US" smtClean="0"/>
              <a:t>34</a:t>
            </a:fld>
            <a:endParaRPr lang="en-US"/>
          </a:p>
        </p:txBody>
      </p:sp>
    </p:spTree>
    <p:extLst>
      <p:ext uri="{BB962C8B-B14F-4D97-AF65-F5344CB8AC3E}">
        <p14:creationId xmlns:p14="http://schemas.microsoft.com/office/powerpoint/2010/main" val="267585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2</a:t>
            </a:fld>
            <a:endParaRPr lang="en-US"/>
          </a:p>
        </p:txBody>
      </p:sp>
    </p:spTree>
    <p:extLst>
      <p:ext uri="{BB962C8B-B14F-4D97-AF65-F5344CB8AC3E}">
        <p14:creationId xmlns:p14="http://schemas.microsoft.com/office/powerpoint/2010/main" val="201553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https://ready.web.unc.edu/section-1-foundations/module-11-2/</a:t>
            </a:r>
          </a:p>
        </p:txBody>
      </p:sp>
      <p:sp>
        <p:nvSpPr>
          <p:cNvPr id="4" name="Slide Number Placeholder 3"/>
          <p:cNvSpPr>
            <a:spLocks noGrp="1"/>
          </p:cNvSpPr>
          <p:nvPr>
            <p:ph type="sldNum" sz="quarter" idx="10"/>
          </p:nvPr>
        </p:nvSpPr>
        <p:spPr/>
        <p:txBody>
          <a:bodyPr/>
          <a:lstStyle/>
          <a:p>
            <a:fld id="{CC062CBE-7C68-4AA3-A578-E4032B9B5A1A}" type="slidenum">
              <a:rPr lang="en-US" smtClean="0"/>
              <a:t>4</a:t>
            </a:fld>
            <a:endParaRPr lang="en-US"/>
          </a:p>
        </p:txBody>
      </p:sp>
    </p:spTree>
    <p:extLst>
      <p:ext uri="{BB962C8B-B14F-4D97-AF65-F5344CB8AC3E}">
        <p14:creationId xmlns:p14="http://schemas.microsoft.com/office/powerpoint/2010/main" val="75804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5</a:t>
            </a:fld>
            <a:endParaRPr lang="en-US"/>
          </a:p>
        </p:txBody>
      </p:sp>
    </p:spTree>
    <p:extLst>
      <p:ext uri="{BB962C8B-B14F-4D97-AF65-F5344CB8AC3E}">
        <p14:creationId xmlns:p14="http://schemas.microsoft.com/office/powerpoint/2010/main" val="103867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p>
        </p:txBody>
      </p:sp>
      <p:sp>
        <p:nvSpPr>
          <p:cNvPr id="4" name="Slide Number Placeholder 3"/>
          <p:cNvSpPr>
            <a:spLocks noGrp="1"/>
          </p:cNvSpPr>
          <p:nvPr>
            <p:ph type="sldNum" sz="quarter" idx="5"/>
          </p:nvPr>
        </p:nvSpPr>
        <p:spPr/>
        <p:txBody>
          <a:bodyPr/>
          <a:lstStyle/>
          <a:p>
            <a:fld id="{CC062CBE-7C68-4AA3-A578-E4032B9B5A1A}" type="slidenum">
              <a:rPr lang="en-US" smtClean="0"/>
              <a:t>11</a:t>
            </a:fld>
            <a:endParaRPr lang="en-US"/>
          </a:p>
        </p:txBody>
      </p:sp>
    </p:spTree>
    <p:extLst>
      <p:ext uri="{BB962C8B-B14F-4D97-AF65-F5344CB8AC3E}">
        <p14:creationId xmlns:p14="http://schemas.microsoft.com/office/powerpoint/2010/main" val="63578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Even IF practices treat every patient exactly the same, patients belonging to groups that have been historically disadvantaged will face more challenges to completing their health-related tasks </a:t>
            </a:r>
          </a:p>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12</a:t>
            </a:fld>
            <a:endParaRPr lang="en-US"/>
          </a:p>
        </p:txBody>
      </p:sp>
    </p:spTree>
    <p:extLst>
      <p:ext uri="{BB962C8B-B14F-4D97-AF65-F5344CB8AC3E}">
        <p14:creationId xmlns:p14="http://schemas.microsoft.com/office/powerpoint/2010/main" val="218285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Even IF practices treat every patient exactly the same, patients belonging to groups that have been historically disadvantaged will face more challenges to completing their health-related tasks </a:t>
            </a:r>
          </a:p>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13</a:t>
            </a:fld>
            <a:endParaRPr lang="en-US"/>
          </a:p>
        </p:txBody>
      </p:sp>
    </p:spTree>
    <p:extLst>
      <p:ext uri="{BB962C8B-B14F-4D97-AF65-F5344CB8AC3E}">
        <p14:creationId xmlns:p14="http://schemas.microsoft.com/office/powerpoint/2010/main" val="368533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17</a:t>
            </a:fld>
            <a:endParaRPr lang="en-US"/>
          </a:p>
        </p:txBody>
      </p:sp>
    </p:spTree>
    <p:extLst>
      <p:ext uri="{BB962C8B-B14F-4D97-AF65-F5344CB8AC3E}">
        <p14:creationId xmlns:p14="http://schemas.microsoft.com/office/powerpoint/2010/main" val="250351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62CBE-7C68-4AA3-A578-E4032B9B5A1A}" type="slidenum">
              <a:rPr lang="en-US" smtClean="0"/>
              <a:t>29</a:t>
            </a:fld>
            <a:endParaRPr lang="en-US"/>
          </a:p>
        </p:txBody>
      </p:sp>
    </p:spTree>
    <p:extLst>
      <p:ext uri="{BB962C8B-B14F-4D97-AF65-F5344CB8AC3E}">
        <p14:creationId xmlns:p14="http://schemas.microsoft.com/office/powerpoint/2010/main" val="125725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0426A7-3540-4A5E-AEBC-FAB9E06A039E}" type="datetimeFigureOut">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243603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426A7-3540-4A5E-AEBC-FAB9E06A039E}" type="datetimeFigureOut">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416633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426A7-3540-4A5E-AEBC-FAB9E06A039E}" type="datetimeFigureOut">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32387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1283833"/>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2286000"/>
            <a:ext cx="5711810" cy="3630168"/>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30936"/>
            <a:ext cx="4589130" cy="5586984"/>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3059456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44433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426A7-3540-4A5E-AEBC-FAB9E06A039E}" type="datetimeFigureOut">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108208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0426A7-3540-4A5E-AEBC-FAB9E06A039E}" type="datetimeFigureOut">
              <a:rPr lang="en-US" smtClean="0"/>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271624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0426A7-3540-4A5E-AEBC-FAB9E06A039E}" type="datetimeFigureOut">
              <a:rPr lang="en-US" smtClean="0"/>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63453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0426A7-3540-4A5E-AEBC-FAB9E06A039E}" type="datetimeFigureOut">
              <a:rPr lang="en-US" smtClean="0"/>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343587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0426A7-3540-4A5E-AEBC-FAB9E06A039E}" type="datetimeFigureOut">
              <a:rPr lang="en-US" smtClean="0"/>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319175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426A7-3540-4A5E-AEBC-FAB9E06A039E}" type="datetimeFigureOut">
              <a:rPr lang="en-US" smtClean="0"/>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278552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426A7-3540-4A5E-AEBC-FAB9E06A039E}" type="datetimeFigureOut">
              <a:rPr lang="en-US" smtClean="0"/>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238620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0426A7-3540-4A5E-AEBC-FAB9E06A039E}" type="datetimeFigureOut">
              <a:rPr lang="en-US" smtClean="0"/>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653B1-7123-4218-81BD-9EADBA078067}" type="slidenum">
              <a:rPr lang="en-US" smtClean="0"/>
              <a:t>‹#›</a:t>
            </a:fld>
            <a:endParaRPr lang="en-US"/>
          </a:p>
        </p:txBody>
      </p:sp>
    </p:spTree>
    <p:extLst>
      <p:ext uri="{BB962C8B-B14F-4D97-AF65-F5344CB8AC3E}">
        <p14:creationId xmlns:p14="http://schemas.microsoft.com/office/powerpoint/2010/main" val="154863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426A7-3540-4A5E-AEBC-FAB9E06A039E}" type="datetimeFigureOut">
              <a:rPr lang="en-US" smtClean="0"/>
              <a:t>6/14/2022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653B1-7123-4218-81BD-9EADBA078067}" type="slidenum">
              <a:rPr lang="en-US" smtClean="0"/>
              <a:t>‹#›</a:t>
            </a:fld>
            <a:endParaRPr lang="en-US"/>
          </a:p>
        </p:txBody>
      </p:sp>
    </p:spTree>
    <p:extLst>
      <p:ext uri="{BB962C8B-B14F-4D97-AF65-F5344CB8AC3E}">
        <p14:creationId xmlns:p14="http://schemas.microsoft.com/office/powerpoint/2010/main" val="1023772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eattlechildrens.org/globalassets/documents/clinics/diversity/equity-impact-assessment.pdf" TargetMode="External"/><Relationship Id="rId2" Type="http://schemas.openxmlformats.org/officeDocument/2006/relationships/hyperlink" Target="http://www.raceforward.org/sites/default/files/RacialJusticeImpactAssessment_v5.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raceforward.org/sites/default/files/RacialJusticeImpactAssessment_v5.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eattlechildrens.org/globalassets/documents/clinics/diversity/equity-impact-assessment.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www.seattlechildrens.org/globalassets/documents/clinics/diversity/equity-impact-assessment.pdf" TargetMode="External"/><Relationship Id="rId2" Type="http://schemas.openxmlformats.org/officeDocument/2006/relationships/hyperlink" Target="http://www.raceforward.org/sites/default/files/RacialJusticeImpactAssessment_v5.pdf" TargetMode="External"/><Relationship Id="rId1" Type="http://schemas.openxmlformats.org/officeDocument/2006/relationships/slideLayout" Target="../slideLayouts/slideLayout2.xml"/><Relationship Id="rId5" Type="http://schemas.openxmlformats.org/officeDocument/2006/relationships/hyperlink" Target="https://www.health.gov.on.ca/en/pro/programs/heia/tool.aspx" TargetMode="External"/><Relationship Id="rId4" Type="http://schemas.openxmlformats.org/officeDocument/2006/relationships/hyperlink" Target="https://www.healthierhere.org/wp-content/uploads/2018/07/equity-tool.pdf" TargetMode="Externa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bit.ly/3zgRxkm" TargetMode="Externa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zDJcjasFzBI?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0A935-84DA-459C-9B4F-209B02E7CBCF}"/>
              </a:ext>
            </a:extLst>
          </p:cNvPr>
          <p:cNvSpPr>
            <a:spLocks noGrp="1"/>
          </p:cNvSpPr>
          <p:nvPr>
            <p:ph sz="half" idx="2"/>
          </p:nvPr>
        </p:nvSpPr>
        <p:spPr>
          <a:xfrm>
            <a:off x="5443870" y="1239520"/>
            <a:ext cx="5711810" cy="4676648"/>
          </a:xfrm>
        </p:spPr>
        <p:txBody>
          <a:bodyPr vert="horz" lIns="91440" tIns="45720" rIns="91440" bIns="45720" rtlCol="0">
            <a:normAutofit fontScale="92500" lnSpcReduction="10000"/>
          </a:bodyPr>
          <a:lstStyle/>
          <a:p>
            <a:pPr marL="0" indent="0" rtl="0" fontAlgn="base">
              <a:lnSpc>
                <a:spcPct val="90000"/>
              </a:lnSpc>
              <a:buNone/>
            </a:pPr>
            <a:r>
              <a:rPr lang="en-US" sz="2000" b="1" i="0" u="none" strike="noStrike">
                <a:effectLst/>
              </a:rPr>
              <a:t>Call Instructions:</a:t>
            </a:r>
            <a:r>
              <a:rPr lang="en-US" sz="2000" b="0" i="0" u="none" strike="noStrike">
                <a:effectLst/>
              </a:rPr>
              <a:t>​</a:t>
            </a:r>
            <a:r>
              <a:rPr lang="en-US" sz="2000" b="0" i="0">
                <a:effectLst/>
              </a:rPr>
              <a:t>​</a:t>
            </a:r>
          </a:p>
          <a:p>
            <a:pPr marL="0" indent="0" rtl="0" fontAlgn="base">
              <a:lnSpc>
                <a:spcPct val="90000"/>
              </a:lnSpc>
              <a:buNone/>
            </a:pPr>
            <a:r>
              <a:rPr lang="en-US" sz="2000" b="1" i="1" u="none" strike="noStrike">
                <a:effectLst/>
              </a:rPr>
              <a:t>Please </a:t>
            </a:r>
            <a:r>
              <a:rPr lang="en-US" sz="2000" b="0" i="0" u="none" strike="noStrike">
                <a:effectLst/>
              </a:rPr>
              <a:t>​</a:t>
            </a:r>
            <a:r>
              <a:rPr lang="en-US" sz="2000" b="0" i="0">
                <a:effectLst/>
              </a:rPr>
              <a:t>​</a:t>
            </a:r>
          </a:p>
          <a:p>
            <a:pPr rtl="0" fontAlgn="base">
              <a:lnSpc>
                <a:spcPct val="90000"/>
              </a:lnSpc>
              <a:buFont typeface="Arial" panose="020B0604020202020204" pitchFamily="34" charset="0"/>
              <a:buChar char="•"/>
            </a:pPr>
            <a:r>
              <a:rPr lang="en-US" sz="2000" b="1" i="0" u="none" strike="noStrike">
                <a:effectLst/>
              </a:rPr>
              <a:t>Mute your phone, microphone, and speakers on your computer/device</a:t>
            </a:r>
            <a:r>
              <a:rPr lang="en-US" sz="2000" b="0" i="0" u="none" strike="noStrike">
                <a:effectLst/>
              </a:rPr>
              <a:t>​</a:t>
            </a:r>
            <a:r>
              <a:rPr lang="en-US" sz="2000" b="0" i="0">
                <a:effectLst/>
              </a:rPr>
              <a:t>​</a:t>
            </a:r>
          </a:p>
          <a:p>
            <a:pPr fontAlgn="base">
              <a:lnSpc>
                <a:spcPct val="90000"/>
              </a:lnSpc>
            </a:pPr>
            <a:r>
              <a:rPr lang="en-US" sz="2000" b="1" i="1" u="none" strike="noStrike">
                <a:effectLst/>
              </a:rPr>
              <a:t>Enter your name</a:t>
            </a:r>
            <a:r>
              <a:rPr lang="en-US" sz="2000" b="1" i="1"/>
              <a:t>, pronouns and organization</a:t>
            </a:r>
            <a:r>
              <a:rPr lang="en-US" sz="2000" b="1" i="1" u="none" strike="noStrike">
                <a:effectLst/>
              </a:rPr>
              <a:t> in the chat box feature</a:t>
            </a:r>
            <a:r>
              <a:rPr lang="en-US" sz="2000" b="1" i="1"/>
              <a:t> </a:t>
            </a:r>
            <a:endParaRPr lang="en-US" sz="2000" b="0" i="0">
              <a:effectLst/>
            </a:endParaRPr>
          </a:p>
          <a:p>
            <a:pPr rtl="0" fontAlgn="base">
              <a:lnSpc>
                <a:spcPct val="90000"/>
              </a:lnSpc>
              <a:buFont typeface="Arial" panose="020B0604020202020204" pitchFamily="34" charset="0"/>
              <a:buChar char="•"/>
            </a:pPr>
            <a:r>
              <a:rPr lang="en-US" sz="2000" b="1" i="1" u="none" strike="noStrike">
                <a:effectLst/>
              </a:rPr>
              <a:t>We encourage active participation via Chat or audio</a:t>
            </a:r>
            <a:r>
              <a:rPr lang="en-US" sz="2000" b="0" i="0" u="none" strike="noStrike">
                <a:effectLst/>
              </a:rPr>
              <a:t>​</a:t>
            </a:r>
            <a:r>
              <a:rPr lang="en-US" sz="2000" b="0" i="0">
                <a:effectLst/>
              </a:rPr>
              <a:t>​</a:t>
            </a:r>
          </a:p>
          <a:p>
            <a:pPr lvl="1" fontAlgn="base">
              <a:lnSpc>
                <a:spcPct val="90000"/>
              </a:lnSpc>
            </a:pPr>
            <a:r>
              <a:rPr lang="en-US" sz="2000" b="1" i="0" u="none" strike="noStrike">
                <a:effectLst/>
              </a:rPr>
              <a:t>Submit questions via the chat box feature</a:t>
            </a:r>
            <a:r>
              <a:rPr lang="en-US" sz="2000" b="0" i="0" u="none" strike="noStrike">
                <a:effectLst/>
              </a:rPr>
              <a:t>​</a:t>
            </a:r>
            <a:r>
              <a:rPr lang="en-US" sz="2000" b="0" i="0">
                <a:effectLst/>
              </a:rPr>
              <a:t>​</a:t>
            </a:r>
          </a:p>
          <a:p>
            <a:pPr lvl="2" fontAlgn="base">
              <a:lnSpc>
                <a:spcPct val="90000"/>
              </a:lnSpc>
            </a:pPr>
            <a:r>
              <a:rPr lang="en-US" sz="2000" b="1" i="1" u="none" strike="noStrike">
                <a:effectLst/>
              </a:rPr>
              <a:t>Questions will be answered as submitted</a:t>
            </a:r>
            <a:r>
              <a:rPr lang="en-US" sz="2000" b="0" i="0" u="none" strike="noStrike">
                <a:effectLst/>
              </a:rPr>
              <a:t>​</a:t>
            </a:r>
            <a:r>
              <a:rPr lang="en-US" sz="2000" b="0" i="0">
                <a:effectLst/>
              </a:rPr>
              <a:t>​</a:t>
            </a:r>
          </a:p>
          <a:p>
            <a:pPr lvl="1" fontAlgn="base">
              <a:lnSpc>
                <a:spcPct val="90000"/>
              </a:lnSpc>
            </a:pPr>
            <a:r>
              <a:rPr lang="en-US" sz="2000" b="1" i="1" u="none" strike="noStrike">
                <a:effectLst/>
              </a:rPr>
              <a:t>Unmute yourself to ask question and participate in discussions</a:t>
            </a:r>
            <a:r>
              <a:rPr lang="en-US" sz="2000" b="0" i="0" u="none" strike="noStrike">
                <a:effectLst/>
              </a:rPr>
              <a:t>​</a:t>
            </a:r>
            <a:r>
              <a:rPr lang="en-US" sz="2000" b="0" i="0">
                <a:effectLst/>
              </a:rPr>
              <a:t>​</a:t>
            </a:r>
          </a:p>
          <a:p>
            <a:pPr marL="0" indent="0" rtl="0" fontAlgn="base">
              <a:lnSpc>
                <a:spcPct val="90000"/>
              </a:lnSpc>
              <a:buNone/>
            </a:pPr>
            <a:r>
              <a:rPr lang="en-US" sz="2000" b="1" i="1" u="none" strike="noStrike">
                <a:effectLst/>
              </a:rPr>
              <a:t>Time to ask questions via audio will be offered for those on the phone</a:t>
            </a:r>
            <a:r>
              <a:rPr lang="en-US" sz="2000" b="0" i="0" u="none" strike="noStrike">
                <a:effectLst/>
              </a:rPr>
              <a:t>​</a:t>
            </a:r>
            <a:r>
              <a:rPr lang="en-US" sz="2000" b="0" i="0">
                <a:effectLst/>
              </a:rPr>
              <a:t>​</a:t>
            </a:r>
          </a:p>
          <a:p>
            <a:pPr rtl="0" fontAlgn="base">
              <a:lnSpc>
                <a:spcPct val="90000"/>
              </a:lnSpc>
              <a:buFont typeface="Arial" panose="020B0604020202020204" pitchFamily="34" charset="0"/>
              <a:buChar char="•"/>
            </a:pPr>
            <a:r>
              <a:rPr lang="en-US" sz="2000" b="0" i="0" u="none" strike="noStrike">
                <a:effectLst/>
              </a:rPr>
              <a:t>*6 - Toggle mute/un-mute​</a:t>
            </a:r>
            <a:r>
              <a:rPr lang="en-US" sz="2000" b="0" i="0">
                <a:effectLst/>
              </a:rPr>
              <a:t>​</a:t>
            </a:r>
          </a:p>
          <a:p>
            <a:pPr rtl="0" fontAlgn="base">
              <a:lnSpc>
                <a:spcPct val="90000"/>
              </a:lnSpc>
              <a:buFont typeface="Arial" panose="020B0604020202020204" pitchFamily="34" charset="0"/>
              <a:buChar char="•"/>
            </a:pPr>
            <a:r>
              <a:rPr lang="en-US" sz="2000"/>
              <a:t>*9 - Toggle raise/lower hand  </a:t>
            </a:r>
          </a:p>
          <a:p>
            <a:pPr>
              <a:lnSpc>
                <a:spcPct val="90000"/>
              </a:lnSpc>
            </a:pPr>
            <a:endParaRPr lang="en-US" sz="1200"/>
          </a:p>
        </p:txBody>
      </p:sp>
      <p:pic>
        <p:nvPicPr>
          <p:cNvPr id="44" name="Picture 43" descr="Empty speech bubbles">
            <a:extLst>
              <a:ext uri="{FF2B5EF4-FFF2-40B4-BE49-F238E27FC236}">
                <a16:creationId xmlns:a16="http://schemas.microsoft.com/office/drawing/2014/main" id="{3F86C104-667A-489A-9B65-3378A7D21365}"/>
              </a:ext>
            </a:extLst>
          </p:cNvPr>
          <p:cNvPicPr>
            <a:picLocks noChangeAspect="1"/>
          </p:cNvPicPr>
          <p:nvPr/>
        </p:nvPicPr>
        <p:blipFill rotWithShape="1">
          <a:blip r:embed="rId3"/>
          <a:srcRect l="26866" r="18305"/>
          <a:stretch/>
        </p:blipFill>
        <p:spPr>
          <a:xfrm>
            <a:off x="605170" y="630936"/>
            <a:ext cx="4589130" cy="5586984"/>
          </a:xfrm>
          <a:prstGeom prst="rect">
            <a:avLst/>
          </a:prstGeom>
          <a:noFill/>
        </p:spPr>
      </p:pic>
    </p:spTree>
    <p:extLst>
      <p:ext uri="{BB962C8B-B14F-4D97-AF65-F5344CB8AC3E}">
        <p14:creationId xmlns:p14="http://schemas.microsoft.com/office/powerpoint/2010/main" val="2286334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12B1AC-D217-BC48-3A0E-1CE022CD283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Resources for Practices</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Chart&#10;&#10;Description automatically generated with medium confidence">
            <a:extLst>
              <a:ext uri="{FF2B5EF4-FFF2-40B4-BE49-F238E27FC236}">
                <a16:creationId xmlns:a16="http://schemas.microsoft.com/office/drawing/2014/main" id="{119B07C6-458B-FBBD-957D-2514B93DA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1205" y="61534"/>
            <a:ext cx="6388873" cy="6655078"/>
          </a:xfrm>
          <a:prstGeom prst="rect">
            <a:avLst/>
          </a:prstGeom>
        </p:spPr>
      </p:pic>
    </p:spTree>
    <p:extLst>
      <p:ext uri="{BB962C8B-B14F-4D97-AF65-F5344CB8AC3E}">
        <p14:creationId xmlns:p14="http://schemas.microsoft.com/office/powerpoint/2010/main" val="264456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6A81C-A77A-ACAD-FFB0-B9DB7F509487}"/>
              </a:ext>
            </a:extLst>
          </p:cNvPr>
          <p:cNvSpPr>
            <a:spLocks noGrp="1"/>
          </p:cNvSpPr>
          <p:nvPr>
            <p:ph type="title"/>
          </p:nvPr>
        </p:nvSpPr>
        <p:spPr>
          <a:xfrm>
            <a:off x="630936" y="639520"/>
            <a:ext cx="3429000" cy="1719072"/>
          </a:xfrm>
        </p:spPr>
        <p:txBody>
          <a:bodyPr anchor="b">
            <a:normAutofit/>
          </a:bodyPr>
          <a:lstStyle/>
          <a:p>
            <a:r>
              <a:rPr lang="en-US" sz="3000" dirty="0"/>
              <a:t>How to Respond to “I treat everyone the same”…</a:t>
            </a:r>
          </a:p>
        </p:txBody>
      </p:sp>
      <p:sp>
        <p:nvSpPr>
          <p:cNvPr id="3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70C3E3-0614-FA20-0512-115E3DD5C6AF}"/>
              </a:ext>
            </a:extLst>
          </p:cNvPr>
          <p:cNvSpPr>
            <a:spLocks noGrp="1"/>
          </p:cNvSpPr>
          <p:nvPr>
            <p:ph idx="1"/>
          </p:nvPr>
        </p:nvSpPr>
        <p:spPr>
          <a:xfrm>
            <a:off x="630936" y="2807208"/>
            <a:ext cx="3429000" cy="3410712"/>
          </a:xfrm>
        </p:spPr>
        <p:txBody>
          <a:bodyPr anchor="t">
            <a:normAutofit/>
          </a:bodyPr>
          <a:lstStyle/>
          <a:p>
            <a:pPr marL="0" indent="0">
              <a:buNone/>
            </a:pPr>
            <a:r>
              <a:rPr lang="en-US" dirty="0"/>
              <a:t>Option 3: Discuss equity vs equality</a:t>
            </a:r>
          </a:p>
          <a:p>
            <a:pPr marL="0" indent="0">
              <a:buNone/>
            </a:pPr>
            <a:endParaRPr lang="en-US" dirty="0"/>
          </a:p>
        </p:txBody>
      </p:sp>
      <p:pic>
        <p:nvPicPr>
          <p:cNvPr id="7" name="Content Placeholder 3" descr="A picture containing grass, holding, person, room&#10;&#10;Description automatically generated">
            <a:extLst>
              <a:ext uri="{FF2B5EF4-FFF2-40B4-BE49-F238E27FC236}">
                <a16:creationId xmlns:a16="http://schemas.microsoft.com/office/drawing/2014/main" id="{C193A1A4-584B-D149-9E72-6165B267F2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7848"/>
          <a:stretch/>
        </p:blipFill>
        <p:spPr>
          <a:xfrm>
            <a:off x="4654296" y="1065487"/>
            <a:ext cx="6903720" cy="4727026"/>
          </a:xfrm>
          <a:prstGeom prst="rect">
            <a:avLst/>
          </a:prstGeom>
        </p:spPr>
      </p:pic>
    </p:spTree>
    <p:extLst>
      <p:ext uri="{BB962C8B-B14F-4D97-AF65-F5344CB8AC3E}">
        <p14:creationId xmlns:p14="http://schemas.microsoft.com/office/powerpoint/2010/main" val="2323598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1D70C7CD-B79C-D167-28BE-62D4966A1CEC}"/>
              </a:ext>
            </a:extLst>
          </p:cNvPr>
          <p:cNvPicPr>
            <a:picLocks noChangeAspect="1"/>
          </p:cNvPicPr>
          <p:nvPr/>
        </p:nvPicPr>
        <p:blipFill rotWithShape="1">
          <a:blip r:embed="rId3">
            <a:extLst>
              <a:ext uri="{28A0092B-C50C-407E-A947-70E740481C1C}">
                <a14:useLocalDpi xmlns:a14="http://schemas.microsoft.com/office/drawing/2010/main" val="0"/>
              </a:ext>
            </a:extLst>
          </a:blip>
          <a:srcRect r="3792" b="-3"/>
          <a:stretch/>
        </p:blipFill>
        <p:spPr>
          <a:xfrm>
            <a:off x="482565" y="87925"/>
            <a:ext cx="6351143" cy="6601652"/>
          </a:xfrm>
          <a:prstGeom prst="rect">
            <a:avLst/>
          </a:prstGeom>
        </p:spPr>
      </p:pic>
    </p:spTree>
    <p:extLst>
      <p:ext uri="{BB962C8B-B14F-4D97-AF65-F5344CB8AC3E}">
        <p14:creationId xmlns:p14="http://schemas.microsoft.com/office/powerpoint/2010/main" val="2328817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1D70C7CD-B79C-D167-28BE-62D4966A1CEC}"/>
              </a:ext>
            </a:extLst>
          </p:cNvPr>
          <p:cNvPicPr>
            <a:picLocks noChangeAspect="1"/>
          </p:cNvPicPr>
          <p:nvPr/>
        </p:nvPicPr>
        <p:blipFill rotWithShape="1">
          <a:blip r:embed="rId3">
            <a:extLst>
              <a:ext uri="{28A0092B-C50C-407E-A947-70E740481C1C}">
                <a14:useLocalDpi xmlns:a14="http://schemas.microsoft.com/office/drawing/2010/main" val="0"/>
              </a:ext>
            </a:extLst>
          </a:blip>
          <a:srcRect r="3792" b="-3"/>
          <a:stretch/>
        </p:blipFill>
        <p:spPr>
          <a:xfrm>
            <a:off x="482565" y="87925"/>
            <a:ext cx="6351143" cy="6601652"/>
          </a:xfrm>
          <a:prstGeom prst="rect">
            <a:avLst/>
          </a:prstGeom>
        </p:spPr>
      </p:pic>
      <p:sp>
        <p:nvSpPr>
          <p:cNvPr id="10" name="TextBox 9">
            <a:extLst>
              <a:ext uri="{FF2B5EF4-FFF2-40B4-BE49-F238E27FC236}">
                <a16:creationId xmlns:a16="http://schemas.microsoft.com/office/drawing/2014/main" id="{8BAF6CCB-9DD3-493F-632F-E1405EB94507}"/>
              </a:ext>
            </a:extLst>
          </p:cNvPr>
          <p:cNvSpPr txBox="1"/>
          <p:nvPr/>
        </p:nvSpPr>
        <p:spPr>
          <a:xfrm>
            <a:off x="4399055" y="443942"/>
            <a:ext cx="2826952" cy="461665"/>
          </a:xfrm>
          <a:prstGeom prst="rect">
            <a:avLst/>
          </a:prstGeom>
          <a:solidFill>
            <a:schemeClr val="accent5">
              <a:lumMod val="75000"/>
            </a:schemeClr>
          </a:solidFill>
        </p:spPr>
        <p:txBody>
          <a:bodyPr wrap="square" rtlCol="0">
            <a:spAutoFit/>
          </a:bodyPr>
          <a:lstStyle/>
          <a:p>
            <a:pPr algn="ctr"/>
            <a:r>
              <a:rPr lang="en-US" sz="2400" dirty="0">
                <a:solidFill>
                  <a:schemeClr val="bg1"/>
                </a:solidFill>
                <a:latin typeface="Avenir Book" panose="02000503020000020003" pitchFamily="2" charset="0"/>
              </a:rPr>
              <a:t>COLONOSCOPY!</a:t>
            </a:r>
          </a:p>
        </p:txBody>
      </p:sp>
      <p:sp>
        <p:nvSpPr>
          <p:cNvPr id="2" name="Left Arrow Callout 1">
            <a:extLst>
              <a:ext uri="{FF2B5EF4-FFF2-40B4-BE49-F238E27FC236}">
                <a16:creationId xmlns:a16="http://schemas.microsoft.com/office/drawing/2014/main" id="{783E87F3-4346-AE74-53BF-4C225330AD96}"/>
              </a:ext>
            </a:extLst>
          </p:cNvPr>
          <p:cNvSpPr/>
          <p:nvPr/>
        </p:nvSpPr>
        <p:spPr>
          <a:xfrm>
            <a:off x="6827002" y="1402304"/>
            <a:ext cx="3378268" cy="476042"/>
          </a:xfrm>
          <a:prstGeom prst="leftArrowCallout">
            <a:avLst>
              <a:gd name="adj1" fmla="val 9364"/>
              <a:gd name="adj2" fmla="val 31015"/>
              <a:gd name="adj3" fmla="val 26303"/>
              <a:gd name="adj4" fmla="val 81921"/>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MICROAGGRESSIONS</a:t>
            </a:r>
          </a:p>
        </p:txBody>
      </p:sp>
      <p:sp>
        <p:nvSpPr>
          <p:cNvPr id="6" name="Left Arrow Callout 5">
            <a:extLst>
              <a:ext uri="{FF2B5EF4-FFF2-40B4-BE49-F238E27FC236}">
                <a16:creationId xmlns:a16="http://schemas.microsoft.com/office/drawing/2014/main" id="{882474B6-8591-0DC4-71DD-8E48DFD576A4}"/>
              </a:ext>
            </a:extLst>
          </p:cNvPr>
          <p:cNvSpPr/>
          <p:nvPr/>
        </p:nvSpPr>
        <p:spPr>
          <a:xfrm>
            <a:off x="6544800" y="3477903"/>
            <a:ext cx="3448275" cy="461665"/>
          </a:xfrm>
          <a:prstGeom prst="leftArrowCallout">
            <a:avLst>
              <a:gd name="adj1" fmla="val 9364"/>
              <a:gd name="adj2" fmla="val 31015"/>
              <a:gd name="adj3" fmla="val 26303"/>
              <a:gd name="adj4" fmla="val 81921"/>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TIME OFF FROM WORK</a:t>
            </a:r>
          </a:p>
        </p:txBody>
      </p:sp>
      <p:sp>
        <p:nvSpPr>
          <p:cNvPr id="7" name="Left Arrow Callout 6">
            <a:extLst>
              <a:ext uri="{FF2B5EF4-FFF2-40B4-BE49-F238E27FC236}">
                <a16:creationId xmlns:a16="http://schemas.microsoft.com/office/drawing/2014/main" id="{656572DC-523A-3232-B86F-3A92064E632A}"/>
              </a:ext>
            </a:extLst>
          </p:cNvPr>
          <p:cNvSpPr/>
          <p:nvPr/>
        </p:nvSpPr>
        <p:spPr>
          <a:xfrm>
            <a:off x="6440141" y="2837313"/>
            <a:ext cx="4696360" cy="461665"/>
          </a:xfrm>
          <a:prstGeom prst="leftArrowCallout">
            <a:avLst>
              <a:gd name="adj1" fmla="val 9364"/>
              <a:gd name="adj2" fmla="val 31015"/>
              <a:gd name="adj3" fmla="val 26303"/>
              <a:gd name="adj4" fmla="val 53935"/>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TRANSPORTATION</a:t>
            </a:r>
          </a:p>
        </p:txBody>
      </p:sp>
      <p:sp>
        <p:nvSpPr>
          <p:cNvPr id="8" name="Left Arrow Callout 7">
            <a:extLst>
              <a:ext uri="{FF2B5EF4-FFF2-40B4-BE49-F238E27FC236}">
                <a16:creationId xmlns:a16="http://schemas.microsoft.com/office/drawing/2014/main" id="{F52AAE82-9E0A-1B63-53C8-A8DEEEFD56ED}"/>
              </a:ext>
            </a:extLst>
          </p:cNvPr>
          <p:cNvSpPr/>
          <p:nvPr/>
        </p:nvSpPr>
        <p:spPr>
          <a:xfrm>
            <a:off x="6446557" y="1947447"/>
            <a:ext cx="5686829" cy="591062"/>
          </a:xfrm>
          <a:prstGeom prst="leftArrowCallout">
            <a:avLst>
              <a:gd name="adj1" fmla="val 9364"/>
              <a:gd name="adj2" fmla="val 31015"/>
              <a:gd name="adj3" fmla="val 26303"/>
              <a:gd name="adj4" fmla="val 85714"/>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TRUSTWORTHINESS OF MEDICAL SYSTEM</a:t>
            </a:r>
          </a:p>
        </p:txBody>
      </p:sp>
      <p:sp>
        <p:nvSpPr>
          <p:cNvPr id="9" name="Left Arrow Callout 8">
            <a:extLst>
              <a:ext uri="{FF2B5EF4-FFF2-40B4-BE49-F238E27FC236}">
                <a16:creationId xmlns:a16="http://schemas.microsoft.com/office/drawing/2014/main" id="{E9968A75-C22B-1076-035C-5E91808A558B}"/>
              </a:ext>
            </a:extLst>
          </p:cNvPr>
          <p:cNvSpPr/>
          <p:nvPr/>
        </p:nvSpPr>
        <p:spPr>
          <a:xfrm>
            <a:off x="5973724" y="4323746"/>
            <a:ext cx="3448275" cy="461665"/>
          </a:xfrm>
          <a:prstGeom prst="leftArrowCallout">
            <a:avLst>
              <a:gd name="adj1" fmla="val 9364"/>
              <a:gd name="adj2" fmla="val 31015"/>
              <a:gd name="adj3" fmla="val 26303"/>
              <a:gd name="adj4" fmla="val 81921"/>
            </a:avLst>
          </a:prstGeom>
          <a:solidFill>
            <a:srgbClr val="009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venir Book" panose="02000503020000020003" pitchFamily="2" charset="0"/>
              </a:rPr>
              <a:t>INSURANCE STATUS</a:t>
            </a:r>
          </a:p>
        </p:txBody>
      </p:sp>
    </p:spTree>
    <p:extLst>
      <p:ext uri="{BB962C8B-B14F-4D97-AF65-F5344CB8AC3E}">
        <p14:creationId xmlns:p14="http://schemas.microsoft.com/office/powerpoint/2010/main" val="3244525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descr="A picture containing microphone&#10;&#10;Description automatically generated">
            <a:extLst>
              <a:ext uri="{FF2B5EF4-FFF2-40B4-BE49-F238E27FC236}">
                <a16:creationId xmlns:a16="http://schemas.microsoft.com/office/drawing/2014/main" id="{20E5C78B-8A0B-EEDB-3EAF-B88A9ADF026A}"/>
              </a:ext>
            </a:extLst>
          </p:cNvPr>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l="25"/>
          <a:stretch/>
        </p:blipFill>
        <p:spPr>
          <a:xfrm>
            <a:off x="20" y="10"/>
            <a:ext cx="12188930" cy="6857990"/>
          </a:xfrm>
          <a:prstGeom prst="rect">
            <a:avLst/>
          </a:prstGeom>
        </p:spPr>
      </p:pic>
      <p:sp>
        <p:nvSpPr>
          <p:cNvPr id="2" name="Title 1"/>
          <p:cNvSpPr>
            <a:spLocks noGrp="1"/>
          </p:cNvSpPr>
          <p:nvPr>
            <p:ph type="title"/>
          </p:nvPr>
        </p:nvSpPr>
        <p:spPr>
          <a:xfrm>
            <a:off x="1266093" y="1108098"/>
            <a:ext cx="10474569" cy="3063240"/>
          </a:xfrm>
        </p:spPr>
        <p:txBody>
          <a:bodyPr vert="horz" lIns="91440" tIns="45720" rIns="91440" bIns="45720" rtlCol="0" anchor="b">
            <a:normAutofit/>
          </a:bodyPr>
          <a:lstStyle/>
          <a:p>
            <a:pPr algn="ctr"/>
            <a:r>
              <a:rPr lang="en-US" sz="5400" dirty="0">
                <a:solidFill>
                  <a:srgbClr val="FFFFFF"/>
                </a:solidFill>
              </a:rPr>
              <a:t>How to Respond to </a:t>
            </a:r>
            <a:br>
              <a:rPr lang="en-US" sz="5400" dirty="0">
                <a:solidFill>
                  <a:srgbClr val="FFFFFF"/>
                </a:solidFill>
              </a:rPr>
            </a:br>
            <a:r>
              <a:rPr lang="en-US" sz="5400" dirty="0">
                <a:solidFill>
                  <a:srgbClr val="FFFFFF"/>
                </a:solidFill>
              </a:rPr>
              <a:t>“I treat everyone the same”…</a:t>
            </a:r>
          </a:p>
        </p:txBody>
      </p:sp>
      <p:sp>
        <p:nvSpPr>
          <p:cNvPr id="3" name="Content Placeholder 2"/>
          <p:cNvSpPr>
            <a:spLocks noGrp="1"/>
          </p:cNvSpPr>
          <p:nvPr>
            <p:ph idx="1"/>
          </p:nvPr>
        </p:nvSpPr>
        <p:spPr>
          <a:xfrm>
            <a:off x="0" y="4599432"/>
            <a:ext cx="12192000" cy="1536192"/>
          </a:xfrm>
        </p:spPr>
        <p:txBody>
          <a:bodyPr vert="horz" lIns="91440" tIns="45720" rIns="91440" bIns="45720" rtlCol="0">
            <a:noAutofit/>
          </a:bodyPr>
          <a:lstStyle/>
          <a:p>
            <a:pPr marL="0" indent="0" algn="ctr">
              <a:buNone/>
            </a:pPr>
            <a:r>
              <a:rPr lang="en-US" sz="6600" dirty="0">
                <a:solidFill>
                  <a:srgbClr val="FFFFFF"/>
                </a:solidFill>
              </a:rPr>
              <a:t>How have YOU addressed this?</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29145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079A9-01A7-82C7-9372-3317D81D4EFE}"/>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Health Equity Impact Assessment</a:t>
            </a:r>
          </a:p>
        </p:txBody>
      </p:sp>
      <p:sp>
        <p:nvSpPr>
          <p:cNvPr id="17"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43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079A9-01A7-82C7-9372-3317D81D4EFE}"/>
              </a:ext>
            </a:extLst>
          </p:cNvPr>
          <p:cNvSpPr>
            <a:spLocks noGrp="1"/>
          </p:cNvSpPr>
          <p:nvPr>
            <p:ph type="title"/>
          </p:nvPr>
        </p:nvSpPr>
        <p:spPr>
          <a:xfrm>
            <a:off x="838200" y="365125"/>
            <a:ext cx="10515600" cy="1325563"/>
          </a:xfrm>
        </p:spPr>
        <p:txBody>
          <a:bodyPr>
            <a:normAutofit/>
          </a:bodyPr>
          <a:lstStyle/>
          <a:p>
            <a:r>
              <a:rPr lang="en-US" sz="5400"/>
              <a:t>Health Equity Impact Assessment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BD19ABA-67F4-D32C-87C7-20E22B68329A}"/>
              </a:ext>
            </a:extLst>
          </p:cNvPr>
          <p:cNvSpPr txBox="1">
            <a:spLocks/>
          </p:cNvSpPr>
          <p:nvPr/>
        </p:nvSpPr>
        <p:spPr>
          <a:xfrm>
            <a:off x="838200" y="2124565"/>
            <a:ext cx="5181600" cy="3221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What is it?</a:t>
            </a:r>
          </a:p>
          <a:p>
            <a:pPr marL="0" indent="0">
              <a:buFont typeface="Arial" panose="020B0604020202020204" pitchFamily="34" charset="0"/>
              <a:buNone/>
            </a:pPr>
            <a:r>
              <a:rPr lang="en-US" dirty="0"/>
              <a:t>A tool to systematically examine how groups that have been, and continue to be, disenfranchised and discriminated against will likely be affected by a proposed action or decision. </a:t>
            </a:r>
          </a:p>
        </p:txBody>
      </p:sp>
      <p:sp>
        <p:nvSpPr>
          <p:cNvPr id="7" name="Content Placeholder 3">
            <a:extLst>
              <a:ext uri="{FF2B5EF4-FFF2-40B4-BE49-F238E27FC236}">
                <a16:creationId xmlns:a16="http://schemas.microsoft.com/office/drawing/2014/main" id="{53D64CF4-3A61-120D-FBFB-7B50A27FFAAC}"/>
              </a:ext>
            </a:extLst>
          </p:cNvPr>
          <p:cNvSpPr txBox="1">
            <a:spLocks/>
          </p:cNvSpPr>
          <p:nvPr/>
        </p:nvSpPr>
        <p:spPr>
          <a:xfrm>
            <a:off x="6172200" y="2124565"/>
            <a:ext cx="5433646" cy="3221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When should it be used?</a:t>
            </a:r>
          </a:p>
          <a:p>
            <a:pPr marL="0" indent="0">
              <a:buFont typeface="Arial" panose="020B0604020202020204" pitchFamily="34" charset="0"/>
              <a:buNone/>
            </a:pPr>
            <a:r>
              <a:rPr lang="en-US" dirty="0"/>
              <a:t>Ideally, during the decision-making process, prior to enacting new proposals.</a:t>
            </a:r>
          </a:p>
        </p:txBody>
      </p:sp>
      <p:sp>
        <p:nvSpPr>
          <p:cNvPr id="9" name="TextBox 8">
            <a:extLst>
              <a:ext uri="{FF2B5EF4-FFF2-40B4-BE49-F238E27FC236}">
                <a16:creationId xmlns:a16="http://schemas.microsoft.com/office/drawing/2014/main" id="{03A98EA0-3F6F-5AC5-2092-3CEE6295CAED}"/>
              </a:ext>
            </a:extLst>
          </p:cNvPr>
          <p:cNvSpPr txBox="1"/>
          <p:nvPr/>
        </p:nvSpPr>
        <p:spPr>
          <a:xfrm>
            <a:off x="1717430" y="6169709"/>
            <a:ext cx="10316191" cy="646331"/>
          </a:xfrm>
          <a:prstGeom prst="rect">
            <a:avLst/>
          </a:prstGeom>
          <a:noFill/>
        </p:spPr>
        <p:txBody>
          <a:bodyPr wrap="square">
            <a:spAutoFit/>
          </a:bodyPr>
          <a:lstStyle/>
          <a:p>
            <a:pPr algn="r"/>
            <a:r>
              <a:rPr lang="en-US" dirty="0">
                <a:hlinkClick r:id="rId2"/>
              </a:rPr>
              <a:t>www.raceforward.org/sites/default/files/RacialJusticeImpactAssessment_v5.pdf</a:t>
            </a:r>
            <a:endParaRPr lang="en-US" dirty="0"/>
          </a:p>
          <a:p>
            <a:pPr algn="r"/>
            <a:r>
              <a:rPr lang="en-US" dirty="0">
                <a:hlinkClick r:id="rId3"/>
              </a:rPr>
              <a:t>https://www.seattlechildrens.org/globalassets/documents/clinics/diversity/equity-impact-assessment.pdf</a:t>
            </a:r>
            <a:endParaRPr lang="en-US" dirty="0"/>
          </a:p>
        </p:txBody>
      </p:sp>
    </p:spTree>
    <p:extLst>
      <p:ext uri="{BB962C8B-B14F-4D97-AF65-F5344CB8AC3E}">
        <p14:creationId xmlns:p14="http://schemas.microsoft.com/office/powerpoint/2010/main" val="102158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4079A9-01A7-82C7-9372-3317D81D4EFE}"/>
              </a:ext>
            </a:extLst>
          </p:cNvPr>
          <p:cNvSpPr>
            <a:spLocks noGrp="1"/>
          </p:cNvSpPr>
          <p:nvPr>
            <p:ph type="title"/>
          </p:nvPr>
        </p:nvSpPr>
        <p:spPr>
          <a:xfrm>
            <a:off x="838200" y="365125"/>
            <a:ext cx="10515600" cy="1325563"/>
          </a:xfrm>
        </p:spPr>
        <p:txBody>
          <a:bodyPr>
            <a:normAutofit/>
          </a:bodyPr>
          <a:lstStyle/>
          <a:p>
            <a:r>
              <a:rPr lang="en-US" sz="5400" dirty="0"/>
              <a:t>Health Equity Impact Assessment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B4223AF-4848-8848-019A-0E38535585C8}"/>
              </a:ext>
            </a:extLst>
          </p:cNvPr>
          <p:cNvSpPr>
            <a:spLocks noGrp="1"/>
          </p:cNvSpPr>
          <p:nvPr>
            <p:ph idx="1"/>
          </p:nvPr>
        </p:nvSpPr>
        <p:spPr>
          <a:xfrm>
            <a:off x="211015" y="2509674"/>
            <a:ext cx="11746523" cy="2001131"/>
          </a:xfrm>
        </p:spPr>
        <p:txBody>
          <a:bodyPr>
            <a:noAutofit/>
          </a:bodyPr>
          <a:lstStyle/>
          <a:p>
            <a:pPr marL="0" indent="0" algn="ctr">
              <a:buNone/>
            </a:pPr>
            <a:r>
              <a:rPr lang="en-US" sz="4400" dirty="0"/>
              <a:t>“The HEIA can be a vital tool for preventing institutional racism/bias and for identifying new options to remedy long-standing inequities.”</a:t>
            </a:r>
          </a:p>
        </p:txBody>
      </p:sp>
      <p:sp>
        <p:nvSpPr>
          <p:cNvPr id="7" name="TextBox 6">
            <a:extLst>
              <a:ext uri="{FF2B5EF4-FFF2-40B4-BE49-F238E27FC236}">
                <a16:creationId xmlns:a16="http://schemas.microsoft.com/office/drawing/2014/main" id="{373D3089-6CBB-F728-DE9D-ACBAD76F2E93}"/>
              </a:ext>
            </a:extLst>
          </p:cNvPr>
          <p:cNvSpPr txBox="1"/>
          <p:nvPr/>
        </p:nvSpPr>
        <p:spPr>
          <a:xfrm>
            <a:off x="1717430" y="6169709"/>
            <a:ext cx="10316191" cy="646331"/>
          </a:xfrm>
          <a:prstGeom prst="rect">
            <a:avLst/>
          </a:prstGeom>
          <a:noFill/>
        </p:spPr>
        <p:txBody>
          <a:bodyPr wrap="square">
            <a:spAutoFit/>
          </a:bodyPr>
          <a:lstStyle/>
          <a:p>
            <a:pPr algn="r"/>
            <a:r>
              <a:rPr lang="en-US" dirty="0">
                <a:hlinkClick r:id="rId3"/>
              </a:rPr>
              <a:t>www.raceforward.org/sites/default/files/RacialJusticeImpactAssessment_v5.pdf</a:t>
            </a:r>
            <a:endParaRPr lang="en-US" dirty="0"/>
          </a:p>
          <a:p>
            <a:pPr algn="r"/>
            <a:r>
              <a:rPr lang="en-US" dirty="0">
                <a:hlinkClick r:id="rId4"/>
              </a:rPr>
              <a:t>https://www.seattlechildrens.org/globalassets/documents/clinics/diversity/equity-impact-assessment.pdf</a:t>
            </a:r>
            <a:endParaRPr lang="en-US" dirty="0"/>
          </a:p>
        </p:txBody>
      </p:sp>
    </p:spTree>
    <p:extLst>
      <p:ext uri="{BB962C8B-B14F-4D97-AF65-F5344CB8AC3E}">
        <p14:creationId xmlns:p14="http://schemas.microsoft.com/office/powerpoint/2010/main" val="4294335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descr="Graphical user interface, application&#10;&#10;Description automatically generated">
            <a:extLst>
              <a:ext uri="{FF2B5EF4-FFF2-40B4-BE49-F238E27FC236}">
                <a16:creationId xmlns:a16="http://schemas.microsoft.com/office/drawing/2014/main" id="{441D4C2D-B5A9-48D4-DBA5-E1F5A4331B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243" y="4401871"/>
            <a:ext cx="4389245" cy="1876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 name="Picture 33" descr="A picture containing logo&#10;&#10;Description automatically generated">
            <a:extLst>
              <a:ext uri="{FF2B5EF4-FFF2-40B4-BE49-F238E27FC236}">
                <a16:creationId xmlns:a16="http://schemas.microsoft.com/office/drawing/2014/main" id="{F640FD70-A58C-2C5D-FA4E-05CB7E631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420" y="440106"/>
            <a:ext cx="6350654" cy="12860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36" name="Group 35">
            <a:extLst>
              <a:ext uri="{FF2B5EF4-FFF2-40B4-BE49-F238E27FC236}">
                <a16:creationId xmlns:a16="http://schemas.microsoft.com/office/drawing/2014/main" id="{D866B366-463B-17EB-65B8-C07737B53233}"/>
              </a:ext>
            </a:extLst>
          </p:cNvPr>
          <p:cNvGrpSpPr/>
          <p:nvPr/>
        </p:nvGrpSpPr>
        <p:grpSpPr>
          <a:xfrm>
            <a:off x="5648420" y="2572038"/>
            <a:ext cx="6525995" cy="3965495"/>
            <a:chOff x="6843366" y="3193792"/>
            <a:chExt cx="5209895" cy="3165772"/>
          </a:xfrm>
        </p:grpSpPr>
        <p:pic>
          <p:nvPicPr>
            <p:cNvPr id="25" name="Picture 24" descr="Graphical user interface, application&#10;&#10;Description automatically generated">
              <a:extLst>
                <a:ext uri="{FF2B5EF4-FFF2-40B4-BE49-F238E27FC236}">
                  <a16:creationId xmlns:a16="http://schemas.microsoft.com/office/drawing/2014/main" id="{FB6C2A71-27DD-E956-A0B1-2F3A689FD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366" y="3429000"/>
              <a:ext cx="5209895" cy="2930564"/>
            </a:xfrm>
            <a:prstGeom prst="rect">
              <a:avLst/>
            </a:prstGeom>
          </p:spPr>
        </p:pic>
        <p:pic>
          <p:nvPicPr>
            <p:cNvPr id="21" name="Picture 20" descr="Text&#10;&#10;Description automatically generated with low confidence">
              <a:extLst>
                <a:ext uri="{FF2B5EF4-FFF2-40B4-BE49-F238E27FC236}">
                  <a16:creationId xmlns:a16="http://schemas.microsoft.com/office/drawing/2014/main" id="{0EB16E17-899D-E8EF-3D7C-024F34B6F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9019" y="3193792"/>
              <a:ext cx="2774748" cy="1026656"/>
            </a:xfrm>
            <a:prstGeom prst="rect">
              <a:avLst/>
            </a:prstGeom>
          </p:spPr>
        </p:pic>
      </p:grpSp>
      <p:grpSp>
        <p:nvGrpSpPr>
          <p:cNvPr id="35" name="Group 34">
            <a:extLst>
              <a:ext uri="{FF2B5EF4-FFF2-40B4-BE49-F238E27FC236}">
                <a16:creationId xmlns:a16="http://schemas.microsoft.com/office/drawing/2014/main" id="{F9D4A110-2AEC-9BF4-4A7E-BF89A645E1B0}"/>
              </a:ext>
            </a:extLst>
          </p:cNvPr>
          <p:cNvGrpSpPr/>
          <p:nvPr/>
        </p:nvGrpSpPr>
        <p:grpSpPr>
          <a:xfrm>
            <a:off x="17585" y="49198"/>
            <a:ext cx="5054562" cy="3825358"/>
            <a:chOff x="4264302" y="2482010"/>
            <a:chExt cx="5054562" cy="3825358"/>
          </a:xfrm>
        </p:grpSpPr>
        <p:pic>
          <p:nvPicPr>
            <p:cNvPr id="28" name="Picture 27" descr="Logo, company name&#10;&#10;Description automatically generated">
              <a:extLst>
                <a:ext uri="{FF2B5EF4-FFF2-40B4-BE49-F238E27FC236}">
                  <a16:creationId xmlns:a16="http://schemas.microsoft.com/office/drawing/2014/main" id="{C231588E-649A-9DE1-2E6B-2F9C4D207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613" y="2482010"/>
              <a:ext cx="3052264" cy="769941"/>
            </a:xfrm>
            <a:prstGeom prst="rect">
              <a:avLst/>
            </a:prstGeom>
          </p:spPr>
        </p:pic>
        <p:pic>
          <p:nvPicPr>
            <p:cNvPr id="30" name="Picture 29" descr="Graphical user interface, text, application, email&#10;&#10;Description automatically generated">
              <a:extLst>
                <a:ext uri="{FF2B5EF4-FFF2-40B4-BE49-F238E27FC236}">
                  <a16:creationId xmlns:a16="http://schemas.microsoft.com/office/drawing/2014/main" id="{47F8FA39-3DD5-5967-897E-7D30B6B111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02" y="3135632"/>
              <a:ext cx="5054562" cy="3171736"/>
            </a:xfrm>
            <a:prstGeom prst="rect">
              <a:avLst/>
            </a:prstGeom>
          </p:spPr>
        </p:pic>
      </p:grpSp>
    </p:spTree>
    <p:extLst>
      <p:ext uri="{BB962C8B-B14F-4D97-AF65-F5344CB8AC3E}">
        <p14:creationId xmlns:p14="http://schemas.microsoft.com/office/powerpoint/2010/main" val="1755265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4079A9-01A7-82C7-9372-3317D81D4EFE}"/>
              </a:ext>
            </a:extLst>
          </p:cNvPr>
          <p:cNvSpPr>
            <a:spLocks noGrp="1"/>
          </p:cNvSpPr>
          <p:nvPr>
            <p:ph type="title"/>
          </p:nvPr>
        </p:nvSpPr>
        <p:spPr>
          <a:xfrm>
            <a:off x="841248" y="548640"/>
            <a:ext cx="3600860" cy="5431536"/>
          </a:xfrm>
        </p:spPr>
        <p:txBody>
          <a:bodyPr>
            <a:normAutofit/>
          </a:bodyPr>
          <a:lstStyle/>
          <a:p>
            <a:r>
              <a:rPr lang="en-US" sz="5400" dirty="0"/>
              <a:t>Health Equity Impact Assessment</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4223AF-4848-8848-019A-0E38535585C8}"/>
              </a:ext>
            </a:extLst>
          </p:cNvPr>
          <p:cNvSpPr>
            <a:spLocks noGrp="1"/>
          </p:cNvSpPr>
          <p:nvPr>
            <p:ph idx="1"/>
          </p:nvPr>
        </p:nvSpPr>
        <p:spPr>
          <a:xfrm>
            <a:off x="5126418" y="552091"/>
            <a:ext cx="6224335" cy="5431536"/>
          </a:xfrm>
        </p:spPr>
        <p:txBody>
          <a:bodyPr anchor="ctr">
            <a:normAutofit/>
          </a:bodyPr>
          <a:lstStyle/>
          <a:p>
            <a:pPr marL="0" indent="0">
              <a:buNone/>
            </a:pPr>
            <a:r>
              <a:rPr lang="en-US" sz="4400" dirty="0"/>
              <a:t>Six Steps</a:t>
            </a:r>
          </a:p>
          <a:p>
            <a:pPr marL="457200" indent="-457200">
              <a:buFont typeface="+mj-lt"/>
              <a:buAutoNum type="arabicPeriod"/>
            </a:pPr>
            <a:r>
              <a:rPr lang="en-US" dirty="0"/>
              <a:t>Define the proposal</a:t>
            </a:r>
          </a:p>
          <a:p>
            <a:pPr marL="457200" indent="-457200">
              <a:buFont typeface="+mj-lt"/>
              <a:buAutoNum type="arabicPeriod"/>
            </a:pPr>
            <a:r>
              <a:rPr lang="en-US" dirty="0"/>
              <a:t>Identify groups that may be inequitably impacted</a:t>
            </a:r>
          </a:p>
          <a:p>
            <a:pPr marL="457200" indent="-457200">
              <a:buFont typeface="+mj-lt"/>
              <a:buAutoNum type="arabicPeriod"/>
            </a:pPr>
            <a:r>
              <a:rPr lang="en-US" dirty="0"/>
              <a:t>Define the current state</a:t>
            </a:r>
          </a:p>
          <a:p>
            <a:pPr marL="457200" indent="-457200">
              <a:buFont typeface="+mj-lt"/>
              <a:buAutoNum type="arabicPeriod"/>
            </a:pPr>
            <a:r>
              <a:rPr lang="en-US" dirty="0"/>
              <a:t>Evaluate inequitable impacts</a:t>
            </a:r>
          </a:p>
          <a:p>
            <a:pPr marL="457200" indent="-457200">
              <a:buFont typeface="+mj-lt"/>
              <a:buAutoNum type="arabicPeriod"/>
            </a:pPr>
            <a:r>
              <a:rPr lang="en-US" dirty="0"/>
              <a:t>Examine alternatives or improvements</a:t>
            </a:r>
          </a:p>
          <a:p>
            <a:pPr marL="457200" indent="-457200">
              <a:buFont typeface="+mj-lt"/>
              <a:buAutoNum type="arabicPeriod"/>
            </a:pPr>
            <a:r>
              <a:rPr lang="en-US" dirty="0"/>
              <a:t>Monitoring and accountability</a:t>
            </a:r>
          </a:p>
        </p:txBody>
      </p:sp>
    </p:spTree>
    <p:extLst>
      <p:ext uri="{BB962C8B-B14F-4D97-AF65-F5344CB8AC3E}">
        <p14:creationId xmlns:p14="http://schemas.microsoft.com/office/powerpoint/2010/main" val="285387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Video 17">
            <a:extLst>
              <a:ext uri="{FF2B5EF4-FFF2-40B4-BE49-F238E27FC236}">
                <a16:creationId xmlns:a16="http://schemas.microsoft.com/office/drawing/2014/main" id="{82B81A01-6CF9-AF0F-09C1-40039671D6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24" name="Rectangle 2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3812" y="0"/>
            <a:ext cx="10654639"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Health Equity in ISP: </a:t>
            </a:r>
            <a:br>
              <a:rPr lang="en-US" sz="5200" dirty="0">
                <a:solidFill>
                  <a:srgbClr val="FFFFFF"/>
                </a:solidFill>
              </a:rPr>
            </a:br>
            <a:r>
              <a:rPr lang="en-US" sz="5200" dirty="0">
                <a:solidFill>
                  <a:srgbClr val="FFFFFF"/>
                </a:solidFill>
              </a:rPr>
              <a:t>Addressing “I treat everyone the same” &amp; Health Equity Impact Assessment </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Heather Bleacher, MD MPH</a:t>
            </a:r>
          </a:p>
          <a:p>
            <a:r>
              <a:rPr lang="en-US">
                <a:solidFill>
                  <a:srgbClr val="FFFFFF"/>
                </a:solidFill>
              </a:rPr>
              <a:t>June 8, 2022</a:t>
            </a:r>
          </a:p>
        </p:txBody>
      </p:sp>
    </p:spTree>
    <p:extLst>
      <p:ext uri="{BB962C8B-B14F-4D97-AF65-F5344CB8AC3E}">
        <p14:creationId xmlns:p14="http://schemas.microsoft.com/office/powerpoint/2010/main" val="368266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1: Define the proposal</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224335" cy="6858000"/>
          </a:xfrm>
        </p:spPr>
        <p:txBody>
          <a:bodyPr anchor="ctr">
            <a:noAutofit/>
          </a:bodyPr>
          <a:lstStyle/>
          <a:p>
            <a:pPr marL="0" indent="0">
              <a:spcAft>
                <a:spcPts val="2400"/>
              </a:spcAft>
              <a:buNone/>
            </a:pPr>
            <a:r>
              <a:rPr lang="en-US" sz="4000" dirty="0"/>
              <a:t>What change is being proposed?</a:t>
            </a:r>
          </a:p>
          <a:p>
            <a:pPr marL="0" indent="0">
              <a:spcAft>
                <a:spcPts val="2400"/>
              </a:spcAft>
              <a:buNone/>
            </a:pPr>
            <a:r>
              <a:rPr lang="en-US" sz="4000" dirty="0"/>
              <a:t>What does the change seek to accomplish?</a:t>
            </a:r>
          </a:p>
          <a:p>
            <a:pPr marL="0" indent="0">
              <a:spcAft>
                <a:spcPts val="2400"/>
              </a:spcAft>
              <a:buNone/>
            </a:pPr>
            <a:r>
              <a:rPr lang="en-US" sz="4000" dirty="0"/>
              <a:t>Who is this change explicitly intended to benefit?</a:t>
            </a:r>
          </a:p>
        </p:txBody>
      </p:sp>
    </p:spTree>
    <p:extLst>
      <p:ext uri="{BB962C8B-B14F-4D97-AF65-F5344CB8AC3E}">
        <p14:creationId xmlns:p14="http://schemas.microsoft.com/office/powerpoint/2010/main" val="3060721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2: Identify groups that may be inequitably impacted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224335" cy="6858000"/>
          </a:xfrm>
        </p:spPr>
        <p:txBody>
          <a:bodyPr anchor="ctr">
            <a:noAutofit/>
          </a:bodyPr>
          <a:lstStyle/>
          <a:p>
            <a:pPr marL="0" indent="0">
              <a:buNone/>
            </a:pPr>
            <a:r>
              <a:rPr lang="en-US" sz="2000" dirty="0"/>
              <a:t>Which populations may be burdened or advantaged by this change? Consider: </a:t>
            </a:r>
          </a:p>
          <a:p>
            <a:pPr marL="0" indent="0">
              <a:buNone/>
            </a:pPr>
            <a:r>
              <a:rPr lang="en-US" sz="2000" dirty="0"/>
              <a:t>• Black, Indigenous, and People of Color</a:t>
            </a:r>
          </a:p>
          <a:p>
            <a:pPr marL="0" indent="0">
              <a:buNone/>
            </a:pPr>
            <a:r>
              <a:rPr lang="en-US" sz="2000" dirty="0"/>
              <a:t>• LGBTQ+ groups</a:t>
            </a:r>
          </a:p>
          <a:p>
            <a:pPr marL="0" indent="0">
              <a:buNone/>
            </a:pPr>
            <a:r>
              <a:rPr lang="en-US" sz="2000" dirty="0"/>
              <a:t>• People who speak languages other than English</a:t>
            </a:r>
          </a:p>
          <a:p>
            <a:pPr marL="0" indent="0">
              <a:buNone/>
            </a:pPr>
            <a:r>
              <a:rPr lang="en-US" sz="2000" dirty="0"/>
              <a:t>• People with disabilities</a:t>
            </a:r>
          </a:p>
          <a:p>
            <a:pPr marL="0" indent="0">
              <a:buNone/>
            </a:pPr>
            <a:r>
              <a:rPr lang="en-US" sz="2000" dirty="0"/>
              <a:t>• Low-income people</a:t>
            </a:r>
          </a:p>
          <a:p>
            <a:pPr marL="0" indent="0">
              <a:buNone/>
            </a:pPr>
            <a:r>
              <a:rPr lang="en-US" sz="2000" dirty="0"/>
              <a:t>• People with mental illness or substance abuse</a:t>
            </a:r>
          </a:p>
          <a:p>
            <a:pPr marL="0" indent="0">
              <a:buNone/>
            </a:pPr>
            <a:r>
              <a:rPr lang="en-US" sz="2000" dirty="0"/>
              <a:t>• Immigrants/refugees</a:t>
            </a:r>
          </a:p>
          <a:p>
            <a:pPr marL="0" indent="0">
              <a:buNone/>
            </a:pPr>
            <a:r>
              <a:rPr lang="en-US" sz="2000" dirty="0"/>
              <a:t>• People experiencing homelessness</a:t>
            </a:r>
          </a:p>
          <a:p>
            <a:pPr marL="0" indent="0">
              <a:buNone/>
            </a:pPr>
            <a:r>
              <a:rPr lang="en-US" sz="2000" dirty="0"/>
              <a:t>• Religious/faith communities</a:t>
            </a:r>
          </a:p>
          <a:p>
            <a:pPr marL="0" indent="0">
              <a:buNone/>
            </a:pPr>
            <a:r>
              <a:rPr lang="en-US" sz="2000" dirty="0"/>
              <a:t>• Age-related groups</a:t>
            </a:r>
          </a:p>
          <a:p>
            <a:pPr marL="0" indent="0">
              <a:buNone/>
            </a:pPr>
            <a:r>
              <a:rPr lang="en-US" sz="2000" dirty="0"/>
              <a:t>• Military/veteran status</a:t>
            </a:r>
          </a:p>
          <a:p>
            <a:pPr marL="0" indent="0">
              <a:buNone/>
            </a:pPr>
            <a:r>
              <a:rPr lang="en-US" sz="2000" dirty="0"/>
              <a:t>• Other</a:t>
            </a:r>
          </a:p>
          <a:p>
            <a:pPr marL="0" indent="0">
              <a:buNone/>
            </a:pPr>
            <a:endParaRPr lang="en-US" sz="2000" dirty="0"/>
          </a:p>
        </p:txBody>
      </p:sp>
    </p:spTree>
    <p:extLst>
      <p:ext uri="{BB962C8B-B14F-4D97-AF65-F5344CB8AC3E}">
        <p14:creationId xmlns:p14="http://schemas.microsoft.com/office/powerpoint/2010/main" val="297627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3: Define the current state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224335" cy="6858000"/>
          </a:xfrm>
        </p:spPr>
        <p:txBody>
          <a:bodyPr anchor="ctr">
            <a:noAutofit/>
          </a:bodyPr>
          <a:lstStyle/>
          <a:p>
            <a:pPr marL="0" indent="0">
              <a:spcAft>
                <a:spcPts val="2400"/>
              </a:spcAft>
              <a:buNone/>
            </a:pPr>
            <a:r>
              <a:rPr lang="en-US" dirty="0"/>
              <a:t>Who are stakeholders or representatives of groups impacted by the change?</a:t>
            </a:r>
          </a:p>
          <a:p>
            <a:pPr marL="0" indent="0">
              <a:spcAft>
                <a:spcPts val="2400"/>
              </a:spcAft>
              <a:buNone/>
            </a:pPr>
            <a:r>
              <a:rPr lang="en-US" dirty="0"/>
              <a:t>How will they be engaged in the process?</a:t>
            </a:r>
          </a:p>
          <a:p>
            <a:pPr marL="0" indent="0">
              <a:spcAft>
                <a:spcPts val="2400"/>
              </a:spcAft>
              <a:buNone/>
            </a:pPr>
            <a:r>
              <a:rPr lang="en-US" dirty="0"/>
              <a:t>What process will be used for decision-making and communication of results? </a:t>
            </a:r>
            <a:r>
              <a:rPr lang="en-US" i="1" dirty="0"/>
              <a:t>When possible, prioritize input from those who have or are at risk of experiencing a disproportionate burden due to the change.</a:t>
            </a:r>
          </a:p>
        </p:txBody>
      </p:sp>
    </p:spTree>
    <p:extLst>
      <p:ext uri="{BB962C8B-B14F-4D97-AF65-F5344CB8AC3E}">
        <p14:creationId xmlns:p14="http://schemas.microsoft.com/office/powerpoint/2010/main" val="1993760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3: Define the current state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193431"/>
            <a:ext cx="6224335" cy="6858000"/>
          </a:xfrm>
        </p:spPr>
        <p:txBody>
          <a:bodyPr anchor="ctr">
            <a:noAutofit/>
          </a:bodyPr>
          <a:lstStyle/>
          <a:p>
            <a:pPr marL="0" indent="0">
              <a:spcAft>
                <a:spcPts val="2400"/>
              </a:spcAft>
              <a:buNone/>
            </a:pPr>
            <a:endParaRPr lang="en-US" dirty="0"/>
          </a:p>
          <a:p>
            <a:pPr marL="0" indent="0">
              <a:spcAft>
                <a:spcPts val="2400"/>
              </a:spcAft>
              <a:buNone/>
            </a:pPr>
            <a:r>
              <a:rPr lang="en-US" dirty="0"/>
              <a:t>What is known about the identified groups’ (step 2) current experience of the issue under discussion? Are they experiencing advantages, burdens, or other inequities in the current state? Sources of this information may include:</a:t>
            </a:r>
          </a:p>
          <a:p>
            <a:pPr marL="0" indent="0">
              <a:buNone/>
            </a:pPr>
            <a:r>
              <a:rPr lang="en-US" dirty="0"/>
              <a:t>• Stakeholder input	</a:t>
            </a:r>
          </a:p>
          <a:p>
            <a:pPr marL="0" indent="0">
              <a:buNone/>
            </a:pPr>
            <a:r>
              <a:rPr lang="en-US" dirty="0"/>
              <a:t>• Medical records data</a:t>
            </a:r>
          </a:p>
          <a:p>
            <a:pPr marL="0" indent="0">
              <a:buNone/>
            </a:pPr>
            <a:r>
              <a:rPr lang="en-US" dirty="0"/>
              <a:t>• Patient satisfaction surveys</a:t>
            </a:r>
          </a:p>
          <a:p>
            <a:pPr marL="0" indent="0">
              <a:buNone/>
            </a:pPr>
            <a:r>
              <a:rPr lang="en-US" dirty="0"/>
              <a:t>• Staff and clinician input</a:t>
            </a:r>
          </a:p>
          <a:p>
            <a:pPr marL="0" indent="0">
              <a:buNone/>
            </a:pPr>
            <a:r>
              <a:rPr lang="en-US" dirty="0"/>
              <a:t>• Patient/family advisory councils</a:t>
            </a:r>
          </a:p>
          <a:p>
            <a:pPr marL="0" indent="0">
              <a:buNone/>
            </a:pPr>
            <a:r>
              <a:rPr lang="en-US" dirty="0"/>
              <a:t>• Other avenues for patient input</a:t>
            </a:r>
          </a:p>
          <a:p>
            <a:pPr marL="0" indent="0">
              <a:buNone/>
            </a:pPr>
            <a:r>
              <a:rPr lang="en-US" dirty="0"/>
              <a:t>• Local or regional public health data</a:t>
            </a:r>
          </a:p>
          <a:p>
            <a:pPr marL="0" indent="0">
              <a:spcAft>
                <a:spcPts val="2400"/>
              </a:spcAft>
              <a:buNone/>
            </a:pPr>
            <a:endParaRPr lang="en-US" dirty="0"/>
          </a:p>
        </p:txBody>
      </p:sp>
    </p:spTree>
    <p:extLst>
      <p:ext uri="{BB962C8B-B14F-4D97-AF65-F5344CB8AC3E}">
        <p14:creationId xmlns:p14="http://schemas.microsoft.com/office/powerpoint/2010/main" val="328275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3: Define the current state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369277"/>
            <a:ext cx="6806030" cy="5750169"/>
          </a:xfrm>
        </p:spPr>
        <p:txBody>
          <a:bodyPr anchor="ctr">
            <a:noAutofit/>
          </a:bodyPr>
          <a:lstStyle/>
          <a:p>
            <a:pPr marL="0" indent="0">
              <a:spcAft>
                <a:spcPts val="2400"/>
              </a:spcAft>
              <a:buNone/>
            </a:pPr>
            <a:r>
              <a:rPr lang="en-US" sz="4000" dirty="0"/>
              <a:t>How did these inequities arise? </a:t>
            </a:r>
          </a:p>
          <a:p>
            <a:pPr marL="0" indent="0">
              <a:spcAft>
                <a:spcPts val="2400"/>
              </a:spcAft>
              <a:buNone/>
            </a:pPr>
            <a:r>
              <a:rPr lang="en-US" sz="4000" dirty="0"/>
              <a:t>Does the proposed change impact the root causes?</a:t>
            </a:r>
          </a:p>
        </p:txBody>
      </p:sp>
    </p:spTree>
    <p:extLst>
      <p:ext uri="{BB962C8B-B14F-4D97-AF65-F5344CB8AC3E}">
        <p14:creationId xmlns:p14="http://schemas.microsoft.com/office/powerpoint/2010/main" val="1655801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4: Evaluate inequitable impacts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841199" cy="6858000"/>
          </a:xfrm>
        </p:spPr>
        <p:txBody>
          <a:bodyPr anchor="ctr">
            <a:noAutofit/>
          </a:bodyPr>
          <a:lstStyle/>
          <a:p>
            <a:pPr marL="0" indent="0">
              <a:spcAft>
                <a:spcPts val="2400"/>
              </a:spcAft>
              <a:buNone/>
            </a:pPr>
            <a:r>
              <a:rPr lang="en-US" sz="3200" dirty="0"/>
              <a:t>Considering the groups identified in step 2, what equity-related adverse impacts or unintended consequences could result from this initiative?</a:t>
            </a:r>
          </a:p>
          <a:p>
            <a:pPr marL="0" indent="0">
              <a:spcAft>
                <a:spcPts val="2400"/>
              </a:spcAft>
              <a:buNone/>
            </a:pPr>
            <a:r>
              <a:rPr lang="en-US" sz="3200" dirty="0"/>
              <a:t>What positive impacts on equity and inclusion, if any, could result from this initiative?</a:t>
            </a:r>
          </a:p>
          <a:p>
            <a:pPr marL="0" indent="0">
              <a:spcAft>
                <a:spcPts val="2400"/>
              </a:spcAft>
              <a:buNone/>
            </a:pPr>
            <a:endParaRPr lang="en-US" sz="3200" dirty="0"/>
          </a:p>
        </p:txBody>
      </p:sp>
    </p:spTree>
    <p:extLst>
      <p:ext uri="{BB962C8B-B14F-4D97-AF65-F5344CB8AC3E}">
        <p14:creationId xmlns:p14="http://schemas.microsoft.com/office/powerpoint/2010/main" val="4204038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5: Examine alternatives or improvements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224335" cy="6858000"/>
          </a:xfrm>
        </p:spPr>
        <p:txBody>
          <a:bodyPr anchor="ctr">
            <a:noAutofit/>
          </a:bodyPr>
          <a:lstStyle/>
          <a:p>
            <a:pPr marL="0" indent="0">
              <a:spcAft>
                <a:spcPts val="2400"/>
              </a:spcAft>
              <a:buNone/>
            </a:pPr>
            <a:r>
              <a:rPr lang="en-US" dirty="0"/>
              <a:t>How could adverse impacts be prevented or minimized?</a:t>
            </a:r>
          </a:p>
          <a:p>
            <a:pPr marL="0" indent="0">
              <a:spcAft>
                <a:spcPts val="2400"/>
              </a:spcAft>
              <a:buNone/>
            </a:pPr>
            <a:r>
              <a:rPr lang="en-US" dirty="0"/>
              <a:t>What provisions could be changed or added to ensure positive impacts on equity and inclusion?</a:t>
            </a:r>
          </a:p>
          <a:p>
            <a:pPr marL="0" indent="0">
              <a:spcAft>
                <a:spcPts val="2400"/>
              </a:spcAft>
              <a:buNone/>
            </a:pPr>
            <a:r>
              <a:rPr lang="en-US" dirty="0"/>
              <a:t>How can the most equitable options be reconciled with functional and fiscal drivers?</a:t>
            </a:r>
          </a:p>
          <a:p>
            <a:pPr marL="0" indent="0">
              <a:spcAft>
                <a:spcPts val="2400"/>
              </a:spcAft>
              <a:buNone/>
            </a:pPr>
            <a:r>
              <a:rPr lang="en-US" dirty="0"/>
              <a:t>What is the final decision about the proposed change?</a:t>
            </a:r>
          </a:p>
        </p:txBody>
      </p:sp>
    </p:spTree>
    <p:extLst>
      <p:ext uri="{BB962C8B-B14F-4D97-AF65-F5344CB8AC3E}">
        <p14:creationId xmlns:p14="http://schemas.microsoft.com/office/powerpoint/2010/main" val="281224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DAFAD-D10B-03EB-1E0E-706F04C50427}"/>
              </a:ext>
            </a:extLst>
          </p:cNvPr>
          <p:cNvSpPr>
            <a:spLocks noGrp="1"/>
          </p:cNvSpPr>
          <p:nvPr>
            <p:ph type="title"/>
          </p:nvPr>
        </p:nvSpPr>
        <p:spPr>
          <a:xfrm>
            <a:off x="841248" y="548640"/>
            <a:ext cx="3600860" cy="5431536"/>
          </a:xfrm>
        </p:spPr>
        <p:txBody>
          <a:bodyPr>
            <a:normAutofit/>
          </a:bodyPr>
          <a:lstStyle/>
          <a:p>
            <a:r>
              <a:rPr lang="en-US" dirty="0"/>
              <a:t>Step 6: Monitoring &amp; accountability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68112-01B5-DECF-39D2-43CE633E242D}"/>
              </a:ext>
            </a:extLst>
          </p:cNvPr>
          <p:cNvSpPr>
            <a:spLocks noGrp="1"/>
          </p:cNvSpPr>
          <p:nvPr>
            <p:ph idx="1"/>
          </p:nvPr>
        </p:nvSpPr>
        <p:spPr>
          <a:xfrm>
            <a:off x="5027713" y="0"/>
            <a:ext cx="6224335" cy="6858000"/>
          </a:xfrm>
        </p:spPr>
        <p:txBody>
          <a:bodyPr anchor="ctr">
            <a:noAutofit/>
          </a:bodyPr>
          <a:lstStyle/>
          <a:p>
            <a:pPr marL="0" indent="0">
              <a:spcAft>
                <a:spcPts val="2400"/>
              </a:spcAft>
              <a:buNone/>
            </a:pPr>
            <a:r>
              <a:rPr lang="en-US" dirty="0"/>
              <a:t>How will you know this change has been successful?</a:t>
            </a:r>
          </a:p>
          <a:p>
            <a:pPr marL="0" indent="0">
              <a:spcAft>
                <a:spcPts val="2400"/>
              </a:spcAft>
              <a:buNone/>
            </a:pPr>
            <a:r>
              <a:rPr lang="en-US" dirty="0"/>
              <a:t>How will you monitor the impact of the change on equity?</a:t>
            </a:r>
          </a:p>
          <a:p>
            <a:pPr marL="0" indent="0">
              <a:spcAft>
                <a:spcPts val="2400"/>
              </a:spcAft>
              <a:buNone/>
            </a:pPr>
            <a:r>
              <a:rPr lang="en-US" dirty="0"/>
              <a:t>What steps will be taken if inequities are maintained or increased because of this change?</a:t>
            </a:r>
          </a:p>
          <a:p>
            <a:pPr marL="0" indent="0">
              <a:spcAft>
                <a:spcPts val="2400"/>
              </a:spcAft>
              <a:buNone/>
            </a:pPr>
            <a:r>
              <a:rPr lang="en-US" dirty="0"/>
              <a:t>How will you communicate the effects of this change to stakeholders who were engaged in the process?</a:t>
            </a:r>
          </a:p>
        </p:txBody>
      </p:sp>
    </p:spTree>
    <p:extLst>
      <p:ext uri="{BB962C8B-B14F-4D97-AF65-F5344CB8AC3E}">
        <p14:creationId xmlns:p14="http://schemas.microsoft.com/office/powerpoint/2010/main" val="3448096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A3BC244-1C24-D7C2-2BD5-F4B4A69C2BBB}"/>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100" kern="1200">
                <a:solidFill>
                  <a:schemeClr val="tx1"/>
                </a:solidFill>
                <a:latin typeface="+mj-lt"/>
                <a:ea typeface="+mj-ea"/>
                <a:cs typeface="+mj-cs"/>
              </a:rPr>
              <a:t>For smaller decisions, or when time is limited</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lendar&#10;&#10;Description automatically generated">
            <a:extLst>
              <a:ext uri="{FF2B5EF4-FFF2-40B4-BE49-F238E27FC236}">
                <a16:creationId xmlns:a16="http://schemas.microsoft.com/office/drawing/2014/main" id="{ECCAE70C-A40C-F2C5-E0EF-6CD585C9E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052497"/>
            <a:ext cx="7214616" cy="4725574"/>
          </a:xfrm>
          <a:prstGeom prst="rect">
            <a:avLst/>
          </a:prstGeom>
        </p:spPr>
      </p:pic>
    </p:spTree>
    <p:extLst>
      <p:ext uri="{BB962C8B-B14F-4D97-AF65-F5344CB8AC3E}">
        <p14:creationId xmlns:p14="http://schemas.microsoft.com/office/powerpoint/2010/main" val="3561235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3" descr="A picture containing microphone&#10;&#10;Description automatically generated">
            <a:extLst>
              <a:ext uri="{FF2B5EF4-FFF2-40B4-BE49-F238E27FC236}">
                <a16:creationId xmlns:a16="http://schemas.microsoft.com/office/drawing/2014/main" id="{20E5C78B-8A0B-EEDB-3EAF-B88A9ADF026A}"/>
              </a:ext>
            </a:extLst>
          </p:cNvPr>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l="25"/>
          <a:stretch/>
        </p:blipFill>
        <p:spPr>
          <a:xfrm>
            <a:off x="20" y="10"/>
            <a:ext cx="12188930" cy="6857990"/>
          </a:xfrm>
          <a:prstGeom prst="rect">
            <a:avLst/>
          </a:prstGeom>
        </p:spPr>
      </p:pic>
      <p:sp>
        <p:nvSpPr>
          <p:cNvPr id="2" name="Title 1"/>
          <p:cNvSpPr>
            <a:spLocks noGrp="1"/>
          </p:cNvSpPr>
          <p:nvPr>
            <p:ph type="title"/>
          </p:nvPr>
        </p:nvSpPr>
        <p:spPr>
          <a:xfrm>
            <a:off x="0" y="2403784"/>
            <a:ext cx="12188929" cy="3063240"/>
          </a:xfrm>
        </p:spPr>
        <p:txBody>
          <a:bodyPr vert="horz" lIns="91440" tIns="45720" rIns="91440" bIns="45720" rtlCol="0" anchor="b">
            <a:normAutofit/>
          </a:bodyPr>
          <a:lstStyle/>
          <a:p>
            <a:pPr algn="ctr"/>
            <a:r>
              <a:rPr lang="en-US" sz="5400" dirty="0">
                <a:solidFill>
                  <a:srgbClr val="FFFFFF"/>
                </a:solidFill>
              </a:rPr>
              <a:t>Health Equity Impact Assessment</a:t>
            </a:r>
          </a:p>
        </p:txBody>
      </p:sp>
      <p:sp>
        <p:nvSpPr>
          <p:cNvPr id="3" name="Content Placeholder 2"/>
          <p:cNvSpPr>
            <a:spLocks noGrp="1"/>
          </p:cNvSpPr>
          <p:nvPr>
            <p:ph idx="1"/>
          </p:nvPr>
        </p:nvSpPr>
        <p:spPr>
          <a:xfrm>
            <a:off x="1035956" y="1851779"/>
            <a:ext cx="10539046" cy="2050126"/>
          </a:xfrm>
        </p:spPr>
        <p:txBody>
          <a:bodyPr vert="horz" lIns="91440" tIns="45720" rIns="91440" bIns="45720" rtlCol="0">
            <a:noAutofit/>
          </a:bodyPr>
          <a:lstStyle/>
          <a:p>
            <a:pPr marL="0" indent="0" algn="ctr">
              <a:buNone/>
            </a:pPr>
            <a:r>
              <a:rPr lang="en-US" sz="4800" dirty="0">
                <a:solidFill>
                  <a:srgbClr val="FFFFFF"/>
                </a:solidFill>
              </a:rPr>
              <a:t>What is a decision one of your practices has made that would have benefitted from some or all of this process?</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81635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dirty="0"/>
              <a:t>What we’ll be talking about today</a:t>
            </a:r>
          </a:p>
        </p:txBody>
      </p:sp>
      <p:sp>
        <p:nvSpPr>
          <p:cNvPr id="2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F3DF5A54-2088-4F03-8004-8CF7267219FA}"/>
              </a:ext>
            </a:extLst>
          </p:cNvPr>
          <p:cNvGraphicFramePr>
            <a:graphicFrameLocks noGrp="1"/>
          </p:cNvGraphicFramePr>
          <p:nvPr>
            <p:ph idx="1"/>
            <p:extLst>
              <p:ext uri="{D42A27DB-BD31-4B8C-83A1-F6EECF244321}">
                <p14:modId xmlns:p14="http://schemas.microsoft.com/office/powerpoint/2010/main" val="171033157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243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References/Resources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Cunningham BA, </a:t>
            </a:r>
            <a:r>
              <a:rPr lang="en-US" dirty="0" err="1"/>
              <a:t>Scarlato</a:t>
            </a:r>
            <a:r>
              <a:rPr lang="en-US" dirty="0"/>
              <a:t> ASM. Ensnared by Colorblindness: Discourse on Health Care Disparities. </a:t>
            </a:r>
            <a:r>
              <a:rPr lang="en-US" dirty="0" err="1"/>
              <a:t>Ethn</a:t>
            </a:r>
            <a:r>
              <a:rPr lang="en-US" dirty="0"/>
              <a:t> Dis. 2018;28(Suppl 1):235-240. Published 2018 Aug 9.</a:t>
            </a:r>
          </a:p>
          <a:p>
            <a:pPr marL="0" indent="0">
              <a:buNone/>
            </a:pPr>
            <a:r>
              <a:rPr lang="en-US" dirty="0" err="1"/>
              <a:t>Edgoose</a:t>
            </a:r>
            <a:r>
              <a:rPr lang="en-US" dirty="0"/>
              <a:t> JYC, </a:t>
            </a:r>
            <a:r>
              <a:rPr lang="en-US" dirty="0" err="1"/>
              <a:t>Quiogue</a:t>
            </a:r>
            <a:r>
              <a:rPr lang="en-US" dirty="0"/>
              <a:t> M, </a:t>
            </a:r>
            <a:r>
              <a:rPr lang="en-US" dirty="0" err="1"/>
              <a:t>Sidhar</a:t>
            </a:r>
            <a:r>
              <a:rPr lang="en-US" dirty="0"/>
              <a:t> K. How to Identify, Understand, and Unlearn Implicit Bias in Patient Care. Fam </a:t>
            </a:r>
            <a:r>
              <a:rPr lang="en-US" dirty="0" err="1"/>
              <a:t>Pract</a:t>
            </a:r>
            <a:r>
              <a:rPr lang="en-US" dirty="0"/>
              <a:t> </a:t>
            </a:r>
            <a:r>
              <a:rPr lang="en-US" dirty="0" err="1"/>
              <a:t>Manag</a:t>
            </a:r>
            <a:r>
              <a:rPr lang="en-US" dirty="0"/>
              <a:t>. 2019;26(4):29-33.</a:t>
            </a:r>
          </a:p>
          <a:p>
            <a:pPr marL="0" indent="0">
              <a:buNone/>
            </a:pPr>
            <a:r>
              <a:rPr lang="en-US" dirty="0">
                <a:hlinkClick r:id="rId2"/>
              </a:rPr>
              <a:t>www.raceforward.org/sites/default/files/RacialJusticeImpactAssessment_v5.pdf</a:t>
            </a:r>
            <a:endParaRPr lang="en-US" dirty="0"/>
          </a:p>
          <a:p>
            <a:pPr marL="0" indent="0">
              <a:buNone/>
            </a:pPr>
            <a:r>
              <a:rPr lang="en-US" dirty="0">
                <a:hlinkClick r:id="rId3"/>
              </a:rPr>
              <a:t>https://www.seattlechildrens.org/globalassets/documents/clinics/diversity/equity-impact-assessment.pdf</a:t>
            </a:r>
            <a:endParaRPr lang="en-US" dirty="0"/>
          </a:p>
          <a:p>
            <a:pPr marL="0" indent="0">
              <a:buNone/>
            </a:pPr>
            <a:r>
              <a:rPr lang="en-US" dirty="0">
                <a:hlinkClick r:id="rId4"/>
              </a:rPr>
              <a:t>https://www.healthierhere.org/wp-content/uploads/2018/07/equity-tool.pdf</a:t>
            </a:r>
            <a:endParaRPr lang="en-US" dirty="0"/>
          </a:p>
          <a:p>
            <a:pPr marL="0" indent="0">
              <a:buNone/>
            </a:pPr>
            <a:r>
              <a:rPr lang="en-US" dirty="0">
                <a:hlinkClick r:id="rId5"/>
              </a:rPr>
              <a:t>https://www.health.gov.on.ca/en/pro/programs/heia/tool.aspx</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1667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A15E-F751-45F0-B1CC-003E93863C43}"/>
              </a:ext>
            </a:extLst>
          </p:cNvPr>
          <p:cNvSpPr>
            <a:spLocks noGrp="1"/>
          </p:cNvSpPr>
          <p:nvPr>
            <p:ph type="title"/>
          </p:nvPr>
        </p:nvSpPr>
        <p:spPr>
          <a:xfrm>
            <a:off x="762001" y="803325"/>
            <a:ext cx="5314536" cy="1325563"/>
          </a:xfrm>
        </p:spPr>
        <p:txBody>
          <a:bodyPr>
            <a:normAutofit/>
          </a:bodyPr>
          <a:lstStyle/>
          <a:p>
            <a:r>
              <a:rPr lang="en-US" dirty="0"/>
              <a:t>Breakout Rooms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C3EF95-117B-F242-E63D-1022223F6346}"/>
              </a:ext>
            </a:extLst>
          </p:cNvPr>
          <p:cNvPicPr>
            <a:picLocks noChangeAspect="1"/>
          </p:cNvPicPr>
          <p:nvPr/>
        </p:nvPicPr>
        <p:blipFill rotWithShape="1">
          <a:blip r:embed="rId3"/>
          <a:srcRect l="17261" r="2066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EFDC3D07-5662-325D-8944-3CE907C76688}"/>
              </a:ext>
            </a:extLst>
          </p:cNvPr>
          <p:cNvGraphicFramePr>
            <a:graphicFrameLocks noGrp="1"/>
          </p:cNvGraphicFramePr>
          <p:nvPr>
            <p:ph idx="1"/>
            <p:extLst>
              <p:ext uri="{D42A27DB-BD31-4B8C-83A1-F6EECF244321}">
                <p14:modId xmlns:p14="http://schemas.microsoft.com/office/powerpoint/2010/main" val="2288572245"/>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143358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1D582E-6BE8-46CB-922B-CA814DD84ECE}"/>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Breakout Room discussions </a:t>
            </a:r>
          </a:p>
        </p:txBody>
      </p:sp>
      <p:graphicFrame>
        <p:nvGraphicFramePr>
          <p:cNvPr id="5" name="Content Placeholder 2">
            <a:extLst>
              <a:ext uri="{FF2B5EF4-FFF2-40B4-BE49-F238E27FC236}">
                <a16:creationId xmlns:a16="http://schemas.microsoft.com/office/drawing/2014/main" id="{9EF9C944-DEAB-B499-361F-5723616878AB}"/>
              </a:ext>
            </a:extLst>
          </p:cNvPr>
          <p:cNvGraphicFramePr>
            <a:graphicFrameLocks noGrp="1"/>
          </p:cNvGraphicFramePr>
          <p:nvPr>
            <p:ph idx="1"/>
            <p:extLst>
              <p:ext uri="{D42A27DB-BD31-4B8C-83A1-F6EECF244321}">
                <p14:modId xmlns:p14="http://schemas.microsoft.com/office/powerpoint/2010/main" val="388228932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8094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hite cut out stars in blue background">
            <a:extLst>
              <a:ext uri="{FF2B5EF4-FFF2-40B4-BE49-F238E27FC236}">
                <a16:creationId xmlns:a16="http://schemas.microsoft.com/office/drawing/2014/main" id="{76C18A92-5DD4-19BE-46CC-8974F0AAAF90}"/>
              </a:ext>
            </a:extLst>
          </p:cNvPr>
          <p:cNvPicPr>
            <a:picLocks noChangeAspect="1"/>
          </p:cNvPicPr>
          <p:nvPr/>
        </p:nvPicPr>
        <p:blipFill rotWithShape="1">
          <a:blip r:embed="rId3"/>
          <a:srcRect t="8023" b="1977"/>
          <a:stretch/>
        </p:blipFill>
        <p:spPr>
          <a:xfrm>
            <a:off x="838200" y="684213"/>
            <a:ext cx="7162800" cy="3997325"/>
          </a:xfrm>
          <a:prstGeom prst="rect">
            <a:avLst/>
          </a:prstGeom>
        </p:spPr>
      </p:pic>
      <p:pic>
        <p:nvPicPr>
          <p:cNvPr id="6" name="Picture 5">
            <a:extLst>
              <a:ext uri="{FF2B5EF4-FFF2-40B4-BE49-F238E27FC236}">
                <a16:creationId xmlns:a16="http://schemas.microsoft.com/office/drawing/2014/main" id="{B56B4148-2F31-4707-A0D3-A5620A1F5415}"/>
              </a:ext>
            </a:extLst>
          </p:cNvPr>
          <p:cNvPicPr>
            <a:picLocks noChangeAspect="1"/>
          </p:cNvPicPr>
          <p:nvPr/>
        </p:nvPicPr>
        <p:blipFill>
          <a:blip r:embed="rId4"/>
          <a:stretch>
            <a:fillRect/>
          </a:stretch>
        </p:blipFill>
        <p:spPr>
          <a:xfrm>
            <a:off x="8072438" y="684213"/>
            <a:ext cx="3281363" cy="3997325"/>
          </a:xfrm>
          <a:prstGeom prst="rect">
            <a:avLst/>
          </a:prstGeom>
        </p:spPr>
      </p:pic>
      <p:sp>
        <p:nvSpPr>
          <p:cNvPr id="2" name="Title 1">
            <a:extLst>
              <a:ext uri="{FF2B5EF4-FFF2-40B4-BE49-F238E27FC236}">
                <a16:creationId xmlns:a16="http://schemas.microsoft.com/office/drawing/2014/main" id="{20420359-15DC-46D0-843E-3C0B5DB0FCA2}"/>
              </a:ext>
            </a:extLst>
          </p:cNvPr>
          <p:cNvSpPr>
            <a:spLocks noGrp="1"/>
          </p:cNvSpPr>
          <p:nvPr>
            <p:ph type="title"/>
          </p:nvPr>
        </p:nvSpPr>
        <p:spPr>
          <a:xfrm>
            <a:off x="9522278" y="5589697"/>
            <a:ext cx="2443843" cy="1096331"/>
          </a:xfrm>
        </p:spPr>
        <p:txBody>
          <a:bodyPr vert="horz" lIns="91440" tIns="45720" rIns="91440" bIns="45720" rtlCol="0">
            <a:normAutofit/>
          </a:bodyPr>
          <a:lstStyle/>
          <a:p>
            <a:r>
              <a:rPr lang="en-US" dirty="0">
                <a:solidFill>
                  <a:schemeClr val="bg1"/>
                </a:solidFill>
              </a:rPr>
              <a:t>Feedback</a:t>
            </a:r>
          </a:p>
        </p:txBody>
      </p:sp>
      <p:sp>
        <p:nvSpPr>
          <p:cNvPr id="7" name="TextBox 6">
            <a:extLst>
              <a:ext uri="{FF2B5EF4-FFF2-40B4-BE49-F238E27FC236}">
                <a16:creationId xmlns:a16="http://schemas.microsoft.com/office/drawing/2014/main" id="{A783CBDA-DB44-44F3-9697-562C23999202}"/>
              </a:ext>
            </a:extLst>
          </p:cNvPr>
          <p:cNvSpPr txBox="1"/>
          <p:nvPr/>
        </p:nvSpPr>
        <p:spPr>
          <a:xfrm>
            <a:off x="155085" y="5697455"/>
            <a:ext cx="8246703" cy="1015663"/>
          </a:xfrm>
          <a:prstGeom prst="rect">
            <a:avLst/>
          </a:prstGeom>
          <a:noFill/>
        </p:spPr>
        <p:txBody>
          <a:bodyPr wrap="square" rtlCol="0">
            <a:spAutoFit/>
          </a:bodyPr>
          <a:lstStyle/>
          <a:p>
            <a:r>
              <a:rPr lang="en-US" sz="6000" u="sng" dirty="0">
                <a:solidFill>
                  <a:srgbClr val="0563C1"/>
                </a:solidFill>
                <a:effectLst/>
                <a:latin typeface="Calibri" panose="020F0502020204030204" pitchFamily="34" charset="0"/>
                <a:ea typeface="Calibri" panose="020F0502020204030204" pitchFamily="34" charset="0"/>
                <a:hlinkClick r:id="rId5"/>
              </a:rPr>
              <a:t>https://bit.ly/3zgRxkm</a:t>
            </a:r>
            <a:endParaRPr lang="en-US" sz="6000" dirty="0"/>
          </a:p>
        </p:txBody>
      </p:sp>
    </p:spTree>
    <p:extLst>
      <p:ext uri="{BB962C8B-B14F-4D97-AF65-F5344CB8AC3E}">
        <p14:creationId xmlns:p14="http://schemas.microsoft.com/office/powerpoint/2010/main" val="5647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4B11-361A-44FB-AE22-3CD72537259C}"/>
              </a:ext>
            </a:extLst>
          </p:cNvPr>
          <p:cNvSpPr>
            <a:spLocks noGrp="1"/>
          </p:cNvSpPr>
          <p:nvPr>
            <p:ph type="title"/>
          </p:nvPr>
        </p:nvSpPr>
        <p:spPr>
          <a:xfrm>
            <a:off x="5669087" y="486720"/>
            <a:ext cx="5922279" cy="1272986"/>
          </a:xfrm>
        </p:spPr>
        <p:txBody>
          <a:bodyPr/>
          <a:lstStyle/>
          <a:p>
            <a:r>
              <a:rPr lang="en-US"/>
              <a:t>Upcoming due dates</a:t>
            </a:r>
          </a:p>
        </p:txBody>
      </p:sp>
      <p:pic>
        <p:nvPicPr>
          <p:cNvPr id="9" name="Picture Placeholder 8" descr="Calendar">
            <a:extLst>
              <a:ext uri="{FF2B5EF4-FFF2-40B4-BE49-F238E27FC236}">
                <a16:creationId xmlns:a16="http://schemas.microsoft.com/office/drawing/2014/main" id="{7E5A50D1-73AF-474D-8858-7B4E8A7CC2B2}"/>
              </a:ext>
            </a:extLst>
          </p:cNvPr>
          <p:cNvPicPr>
            <a:picLocks noGrp="1" noChangeAspect="1"/>
          </p:cNvPicPr>
          <p:nvPr>
            <p:ph type="pic" sz="quarter" idx="13"/>
          </p:nvPr>
        </p:nvPicPr>
        <p:blipFill>
          <a:blip r:embed="rId3"/>
          <a:srcRect l="26302" r="26302"/>
          <a:stretch>
            <a:fillRect/>
          </a:stretch>
        </p:blipFill>
        <p:spPr/>
      </p:pic>
      <p:sp>
        <p:nvSpPr>
          <p:cNvPr id="4" name="Content Placeholder 3">
            <a:extLst>
              <a:ext uri="{FF2B5EF4-FFF2-40B4-BE49-F238E27FC236}">
                <a16:creationId xmlns:a16="http://schemas.microsoft.com/office/drawing/2014/main" id="{8334E259-F40B-4E18-81F0-F915D68F1E3C}"/>
              </a:ext>
            </a:extLst>
          </p:cNvPr>
          <p:cNvSpPr>
            <a:spLocks noGrp="1"/>
          </p:cNvSpPr>
          <p:nvPr>
            <p:ph idx="1"/>
          </p:nvPr>
        </p:nvSpPr>
        <p:spPr>
          <a:xfrm>
            <a:off x="5566943" y="1566153"/>
            <a:ext cx="6415507" cy="4644147"/>
          </a:xfrm>
        </p:spPr>
        <p:txBody>
          <a:bodyPr>
            <a:normAutofit/>
          </a:bodyPr>
          <a:lstStyle/>
          <a:p>
            <a:pPr marL="285750" indent="-285750">
              <a:buFont typeface="Arial" panose="020B0604020202020204" pitchFamily="34" charset="0"/>
              <a:buChar char="•"/>
            </a:pPr>
            <a:r>
              <a:rPr lang="en-US" b="1" u="sng" dirty="0"/>
              <a:t>MACs</a:t>
            </a:r>
          </a:p>
          <a:p>
            <a:pPr marL="971550" lvl="1" indent="-285750"/>
            <a:r>
              <a:rPr lang="en-US" dirty="0"/>
              <a:t>Wave 1, 2 &amp; 3 Final – due 05/31/2022</a:t>
            </a:r>
          </a:p>
          <a:p>
            <a:pPr marL="971550" lvl="1" indent="-285750"/>
            <a:r>
              <a:rPr lang="en-US" dirty="0"/>
              <a:t>Wave Final – due 06/15/2022</a:t>
            </a:r>
          </a:p>
          <a:p>
            <a:pPr marL="285750" indent="-285750">
              <a:buFont typeface="Arial" panose="020B0604020202020204" pitchFamily="34" charset="0"/>
              <a:buChar char="•"/>
            </a:pPr>
            <a:r>
              <a:rPr lang="en-US" b="1" u="sng" dirty="0"/>
              <a:t>Data </a:t>
            </a:r>
          </a:p>
          <a:p>
            <a:pPr marL="971550" lvl="1" indent="-285750"/>
            <a:r>
              <a:rPr lang="en-US" dirty="0"/>
              <a:t>No additional data due for this grant year.  </a:t>
            </a:r>
          </a:p>
          <a:p>
            <a:pPr marL="285750" indent="-285750">
              <a:buFont typeface="Arial" panose="020B0604020202020204" pitchFamily="34" charset="0"/>
              <a:buChar char="•"/>
            </a:pPr>
            <a:r>
              <a:rPr lang="en-US" b="1" u="sng" dirty="0"/>
              <a:t>Shared Care Plan </a:t>
            </a:r>
          </a:p>
          <a:p>
            <a:pPr marL="971550" lvl="1" indent="-285750"/>
            <a:r>
              <a:rPr lang="en-US" dirty="0"/>
              <a:t>All Waves – due 06/30/2022</a:t>
            </a:r>
          </a:p>
          <a:p>
            <a:pPr marL="285750" indent="-285750">
              <a:buFont typeface="Arial" panose="020B0604020202020204" pitchFamily="34" charset="0"/>
              <a:buChar char="•"/>
            </a:pPr>
            <a:r>
              <a:rPr lang="en-US" b="1" u="sng" dirty="0"/>
              <a:t>Field Notes</a:t>
            </a:r>
          </a:p>
          <a:p>
            <a:pPr marL="971550" lvl="1" indent="-285750"/>
            <a:r>
              <a:rPr lang="en-US" dirty="0"/>
              <a:t>All Waves – due by the 8</a:t>
            </a:r>
            <a:r>
              <a:rPr lang="en-US" baseline="30000" dirty="0"/>
              <a:t>th</a:t>
            </a:r>
            <a:r>
              <a:rPr lang="en-US" dirty="0"/>
              <a:t> of the month for the prior month (i.e., February field note is due 03/08/2022)</a:t>
            </a:r>
          </a:p>
          <a:p>
            <a:pPr marL="971550" lvl="1" indent="-285750"/>
            <a:r>
              <a:rPr lang="en-US" dirty="0"/>
              <a:t>All Waves Final note – due by 06/30/2022</a:t>
            </a:r>
          </a:p>
          <a:p>
            <a:pPr lvl="1" indent="0">
              <a:buNone/>
            </a:pPr>
            <a:endParaRPr lang="en-US" dirty="0"/>
          </a:p>
        </p:txBody>
      </p:sp>
      <p:sp>
        <p:nvSpPr>
          <p:cNvPr id="7" name="Slide Number Placeholder 6">
            <a:extLst>
              <a:ext uri="{FF2B5EF4-FFF2-40B4-BE49-F238E27FC236}">
                <a16:creationId xmlns:a16="http://schemas.microsoft.com/office/drawing/2014/main" id="{5945F747-6D60-4233-9FF3-5E88B5F861BD}"/>
              </a:ext>
            </a:extLst>
          </p:cNvPr>
          <p:cNvSpPr>
            <a:spLocks noGrp="1"/>
          </p:cNvSpPr>
          <p:nvPr>
            <p:ph type="sldNum" sz="quarter" idx="12"/>
          </p:nvPr>
        </p:nvSpPr>
        <p:spPr/>
        <p:txBody>
          <a:bodyPr/>
          <a:lstStyle/>
          <a:p>
            <a:fld id="{E30AF5A0-43BB-4336-8627-9123B9144D80}" type="slidenum">
              <a:rPr lang="en-US" smtClean="0"/>
              <a:t>34</a:t>
            </a:fld>
            <a:endParaRPr lang="en-US"/>
          </a:p>
        </p:txBody>
      </p:sp>
    </p:spTree>
    <p:extLst>
      <p:ext uri="{BB962C8B-B14F-4D97-AF65-F5344CB8AC3E}">
        <p14:creationId xmlns:p14="http://schemas.microsoft.com/office/powerpoint/2010/main" val="305372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94BB404-60B7-AFD2-42F8-B1A2AAAC5BD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dirty="0" err="1"/>
              <a:t>Raël</a:t>
            </a:r>
            <a:r>
              <a:rPr lang="en-US" dirty="0"/>
              <a:t> Nelson James on why “seeing color” matters</a:t>
            </a:r>
            <a:endParaRPr lang="en-US" sz="66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descr="WATCH: Why 'colorblindness' is not the right approach to race">
            <a:hlinkClick r:id="" action="ppaction://media"/>
            <a:extLst>
              <a:ext uri="{FF2B5EF4-FFF2-40B4-BE49-F238E27FC236}">
                <a16:creationId xmlns:a16="http://schemas.microsoft.com/office/drawing/2014/main" id="{EC2D68C6-B31E-04AA-8E86-4A5CADB65819}"/>
              </a:ext>
            </a:extLst>
          </p:cNvPr>
          <p:cNvPicPr>
            <a:picLocks noGrp="1" noRot="1" noChangeAspect="1"/>
          </p:cNvPicPr>
          <p:nvPr>
            <p:ph idx="1"/>
            <a:videoFile r:link="rId1"/>
          </p:nvPr>
        </p:nvPicPr>
        <p:blipFill>
          <a:blip r:embed="rId4"/>
          <a:stretch>
            <a:fillRect/>
          </a:stretch>
        </p:blipFill>
        <p:spPr>
          <a:xfrm>
            <a:off x="4654296" y="1377155"/>
            <a:ext cx="7214616" cy="4076258"/>
          </a:xfrm>
          <a:prstGeom prst="rect">
            <a:avLst/>
          </a:prstGeom>
        </p:spPr>
      </p:pic>
    </p:spTree>
    <p:extLst>
      <p:ext uri="{BB962C8B-B14F-4D97-AF65-F5344CB8AC3E}">
        <p14:creationId xmlns:p14="http://schemas.microsoft.com/office/powerpoint/2010/main" val="27102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4136" y="320063"/>
            <a:ext cx="7760677" cy="1133499"/>
          </a:xfrm>
        </p:spPr>
        <p:txBody>
          <a:bodyPr>
            <a:normAutofit fontScale="90000"/>
          </a:bodyPr>
          <a:lstStyle/>
          <a:p>
            <a:pPr algn="ctr"/>
            <a:r>
              <a:rPr lang="en-US" sz="5200" dirty="0"/>
              <a:t>Why “Colorblindness” is Harmful in Healthcare</a:t>
            </a:r>
          </a:p>
        </p:txBody>
      </p:sp>
      <p:sp>
        <p:nvSpPr>
          <p:cNvPr id="6" name="Freeform 5">
            <a:extLst>
              <a:ext uri="{FF2B5EF4-FFF2-40B4-BE49-F238E27FC236}">
                <a16:creationId xmlns:a16="http://schemas.microsoft.com/office/drawing/2014/main" id="{7245404D-1589-6C3C-E800-2B5A6321703E}"/>
              </a:ext>
            </a:extLst>
          </p:cNvPr>
          <p:cNvSpPr/>
          <p:nvPr/>
        </p:nvSpPr>
        <p:spPr>
          <a:xfrm>
            <a:off x="1" y="1547447"/>
            <a:ext cx="9385491" cy="930577"/>
          </a:xfrm>
          <a:custGeom>
            <a:avLst/>
            <a:gdLst>
              <a:gd name="connsiteX0" fmla="*/ 0 w 9385491"/>
              <a:gd name="connsiteY0" fmla="*/ 93058 h 930577"/>
              <a:gd name="connsiteX1" fmla="*/ 93058 w 9385491"/>
              <a:gd name="connsiteY1" fmla="*/ 0 h 930577"/>
              <a:gd name="connsiteX2" fmla="*/ 9292433 w 9385491"/>
              <a:gd name="connsiteY2" fmla="*/ 0 h 930577"/>
              <a:gd name="connsiteX3" fmla="*/ 9385491 w 9385491"/>
              <a:gd name="connsiteY3" fmla="*/ 93058 h 930577"/>
              <a:gd name="connsiteX4" fmla="*/ 9385491 w 9385491"/>
              <a:gd name="connsiteY4" fmla="*/ 837519 h 930577"/>
              <a:gd name="connsiteX5" fmla="*/ 9292433 w 9385491"/>
              <a:gd name="connsiteY5" fmla="*/ 930577 h 930577"/>
              <a:gd name="connsiteX6" fmla="*/ 93058 w 9385491"/>
              <a:gd name="connsiteY6" fmla="*/ 930577 h 930577"/>
              <a:gd name="connsiteX7" fmla="*/ 0 w 9385491"/>
              <a:gd name="connsiteY7" fmla="*/ 837519 h 930577"/>
              <a:gd name="connsiteX8" fmla="*/ 0 w 9385491"/>
              <a:gd name="connsiteY8" fmla="*/ 93058 h 9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5491" h="930577">
                <a:moveTo>
                  <a:pt x="0" y="93058"/>
                </a:moveTo>
                <a:cubicBezTo>
                  <a:pt x="0" y="41663"/>
                  <a:pt x="41663" y="0"/>
                  <a:pt x="93058" y="0"/>
                </a:cubicBezTo>
                <a:lnTo>
                  <a:pt x="9292433" y="0"/>
                </a:lnTo>
                <a:cubicBezTo>
                  <a:pt x="9343828" y="0"/>
                  <a:pt x="9385491" y="41663"/>
                  <a:pt x="9385491" y="93058"/>
                </a:cubicBezTo>
                <a:lnTo>
                  <a:pt x="9385491" y="837519"/>
                </a:lnTo>
                <a:cubicBezTo>
                  <a:pt x="9385491" y="888914"/>
                  <a:pt x="9343828" y="930577"/>
                  <a:pt x="9292433" y="930577"/>
                </a:cubicBezTo>
                <a:lnTo>
                  <a:pt x="93058" y="930577"/>
                </a:lnTo>
                <a:cubicBezTo>
                  <a:pt x="41663" y="930577"/>
                  <a:pt x="0" y="888914"/>
                  <a:pt x="0" y="837519"/>
                </a:cubicBezTo>
                <a:lnTo>
                  <a:pt x="0" y="93058"/>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3936" tIns="133936" rIns="1192468" bIns="133936" numCol="1" spcCol="1270" anchor="ctr" anchorCtr="0">
            <a:noAutofit/>
          </a:bodyPr>
          <a:lstStyle/>
          <a:p>
            <a:pPr marL="0" lvl="0" indent="0" algn="l" defTabSz="1244600">
              <a:lnSpc>
                <a:spcPct val="90000"/>
              </a:lnSpc>
              <a:spcBef>
                <a:spcPct val="0"/>
              </a:spcBef>
              <a:spcAft>
                <a:spcPct val="35000"/>
              </a:spcAft>
              <a:buNone/>
            </a:pPr>
            <a:r>
              <a:rPr lang="en-US" sz="2800" kern="1200" dirty="0"/>
              <a:t>Implies that everyone has the same opportunities for health.</a:t>
            </a:r>
          </a:p>
        </p:txBody>
      </p:sp>
      <p:sp>
        <p:nvSpPr>
          <p:cNvPr id="7" name="Freeform 6">
            <a:extLst>
              <a:ext uri="{FF2B5EF4-FFF2-40B4-BE49-F238E27FC236}">
                <a16:creationId xmlns:a16="http://schemas.microsoft.com/office/drawing/2014/main" id="{D8226940-ECB2-BF9E-C1BD-CFBF5116EEE5}"/>
              </a:ext>
            </a:extLst>
          </p:cNvPr>
          <p:cNvSpPr/>
          <p:nvPr/>
        </p:nvSpPr>
        <p:spPr>
          <a:xfrm>
            <a:off x="700865" y="2607271"/>
            <a:ext cx="9385491" cy="930577"/>
          </a:xfrm>
          <a:custGeom>
            <a:avLst/>
            <a:gdLst>
              <a:gd name="connsiteX0" fmla="*/ 0 w 9385491"/>
              <a:gd name="connsiteY0" fmla="*/ 93058 h 930577"/>
              <a:gd name="connsiteX1" fmla="*/ 93058 w 9385491"/>
              <a:gd name="connsiteY1" fmla="*/ 0 h 930577"/>
              <a:gd name="connsiteX2" fmla="*/ 9292433 w 9385491"/>
              <a:gd name="connsiteY2" fmla="*/ 0 h 930577"/>
              <a:gd name="connsiteX3" fmla="*/ 9385491 w 9385491"/>
              <a:gd name="connsiteY3" fmla="*/ 93058 h 930577"/>
              <a:gd name="connsiteX4" fmla="*/ 9385491 w 9385491"/>
              <a:gd name="connsiteY4" fmla="*/ 837519 h 930577"/>
              <a:gd name="connsiteX5" fmla="*/ 9292433 w 9385491"/>
              <a:gd name="connsiteY5" fmla="*/ 930577 h 930577"/>
              <a:gd name="connsiteX6" fmla="*/ 93058 w 9385491"/>
              <a:gd name="connsiteY6" fmla="*/ 930577 h 930577"/>
              <a:gd name="connsiteX7" fmla="*/ 0 w 9385491"/>
              <a:gd name="connsiteY7" fmla="*/ 837519 h 930577"/>
              <a:gd name="connsiteX8" fmla="*/ 0 w 9385491"/>
              <a:gd name="connsiteY8" fmla="*/ 93058 h 9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5491" h="930577">
                <a:moveTo>
                  <a:pt x="0" y="93058"/>
                </a:moveTo>
                <a:cubicBezTo>
                  <a:pt x="0" y="41663"/>
                  <a:pt x="41663" y="0"/>
                  <a:pt x="93058" y="0"/>
                </a:cubicBezTo>
                <a:lnTo>
                  <a:pt x="9292433" y="0"/>
                </a:lnTo>
                <a:cubicBezTo>
                  <a:pt x="9343828" y="0"/>
                  <a:pt x="9385491" y="41663"/>
                  <a:pt x="9385491" y="93058"/>
                </a:cubicBezTo>
                <a:lnTo>
                  <a:pt x="9385491" y="837519"/>
                </a:lnTo>
                <a:cubicBezTo>
                  <a:pt x="9385491" y="888914"/>
                  <a:pt x="9343828" y="930577"/>
                  <a:pt x="9292433" y="930577"/>
                </a:cubicBezTo>
                <a:lnTo>
                  <a:pt x="93058" y="930577"/>
                </a:lnTo>
                <a:cubicBezTo>
                  <a:pt x="41663" y="930577"/>
                  <a:pt x="0" y="888914"/>
                  <a:pt x="0" y="837519"/>
                </a:cubicBezTo>
                <a:lnTo>
                  <a:pt x="0" y="93058"/>
                </a:lnTo>
                <a:close/>
              </a:path>
            </a:pathLst>
          </a:custGeom>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133936" tIns="133936" rIns="1439676" bIns="133936" numCol="1" spcCol="1270" anchor="ctr" anchorCtr="0">
            <a:noAutofit/>
          </a:bodyPr>
          <a:lstStyle/>
          <a:p>
            <a:pPr marL="0" lvl="0" indent="0" algn="l" defTabSz="1244600">
              <a:lnSpc>
                <a:spcPct val="90000"/>
              </a:lnSpc>
              <a:spcBef>
                <a:spcPct val="0"/>
              </a:spcBef>
              <a:spcAft>
                <a:spcPct val="35000"/>
              </a:spcAft>
              <a:buNone/>
            </a:pPr>
            <a:r>
              <a:rPr lang="en-US" sz="2800" kern="1200" dirty="0"/>
              <a:t>Attributes inequitable outcomes to individual/cultural shortcomings, NOT discriminatory social systems.</a:t>
            </a:r>
          </a:p>
        </p:txBody>
      </p:sp>
      <p:sp>
        <p:nvSpPr>
          <p:cNvPr id="8" name="Freeform 7">
            <a:extLst>
              <a:ext uri="{FF2B5EF4-FFF2-40B4-BE49-F238E27FC236}">
                <a16:creationId xmlns:a16="http://schemas.microsoft.com/office/drawing/2014/main" id="{F4350DEC-67E4-A48E-9E66-B7B2C002EE6D}"/>
              </a:ext>
            </a:extLst>
          </p:cNvPr>
          <p:cNvSpPr/>
          <p:nvPr/>
        </p:nvSpPr>
        <p:spPr>
          <a:xfrm>
            <a:off x="1401730" y="3667096"/>
            <a:ext cx="9385491" cy="930577"/>
          </a:xfrm>
          <a:custGeom>
            <a:avLst/>
            <a:gdLst>
              <a:gd name="connsiteX0" fmla="*/ 0 w 9385491"/>
              <a:gd name="connsiteY0" fmla="*/ 93058 h 930577"/>
              <a:gd name="connsiteX1" fmla="*/ 93058 w 9385491"/>
              <a:gd name="connsiteY1" fmla="*/ 0 h 930577"/>
              <a:gd name="connsiteX2" fmla="*/ 9292433 w 9385491"/>
              <a:gd name="connsiteY2" fmla="*/ 0 h 930577"/>
              <a:gd name="connsiteX3" fmla="*/ 9385491 w 9385491"/>
              <a:gd name="connsiteY3" fmla="*/ 93058 h 930577"/>
              <a:gd name="connsiteX4" fmla="*/ 9385491 w 9385491"/>
              <a:gd name="connsiteY4" fmla="*/ 837519 h 930577"/>
              <a:gd name="connsiteX5" fmla="*/ 9292433 w 9385491"/>
              <a:gd name="connsiteY5" fmla="*/ 930577 h 930577"/>
              <a:gd name="connsiteX6" fmla="*/ 93058 w 9385491"/>
              <a:gd name="connsiteY6" fmla="*/ 930577 h 930577"/>
              <a:gd name="connsiteX7" fmla="*/ 0 w 9385491"/>
              <a:gd name="connsiteY7" fmla="*/ 837519 h 930577"/>
              <a:gd name="connsiteX8" fmla="*/ 0 w 9385491"/>
              <a:gd name="connsiteY8" fmla="*/ 93058 h 9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5491" h="930577">
                <a:moveTo>
                  <a:pt x="0" y="93058"/>
                </a:moveTo>
                <a:cubicBezTo>
                  <a:pt x="0" y="41663"/>
                  <a:pt x="41663" y="0"/>
                  <a:pt x="93058" y="0"/>
                </a:cubicBezTo>
                <a:lnTo>
                  <a:pt x="9292433" y="0"/>
                </a:lnTo>
                <a:cubicBezTo>
                  <a:pt x="9343828" y="0"/>
                  <a:pt x="9385491" y="41663"/>
                  <a:pt x="9385491" y="93058"/>
                </a:cubicBezTo>
                <a:lnTo>
                  <a:pt x="9385491" y="837519"/>
                </a:lnTo>
                <a:cubicBezTo>
                  <a:pt x="9385491" y="888914"/>
                  <a:pt x="9343828" y="930577"/>
                  <a:pt x="9292433" y="930577"/>
                </a:cubicBezTo>
                <a:lnTo>
                  <a:pt x="93058" y="930577"/>
                </a:lnTo>
                <a:cubicBezTo>
                  <a:pt x="41663" y="930577"/>
                  <a:pt x="0" y="888914"/>
                  <a:pt x="0" y="837519"/>
                </a:cubicBezTo>
                <a:lnTo>
                  <a:pt x="0" y="93058"/>
                </a:lnTo>
                <a:close/>
              </a:path>
            </a:pathLst>
          </a:cu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33936" tIns="133936" rIns="1439676" bIns="133936" numCol="1" spcCol="1270" anchor="ctr" anchorCtr="0">
            <a:noAutofit/>
          </a:bodyPr>
          <a:lstStyle/>
          <a:p>
            <a:pPr marL="0" lvl="0" indent="0" algn="l" defTabSz="1244600">
              <a:lnSpc>
                <a:spcPct val="90000"/>
              </a:lnSpc>
              <a:spcBef>
                <a:spcPct val="0"/>
              </a:spcBef>
              <a:spcAft>
                <a:spcPct val="35000"/>
              </a:spcAft>
              <a:buNone/>
            </a:pPr>
            <a:r>
              <a:rPr lang="en-US" sz="2800" kern="1200" dirty="0"/>
              <a:t>Invalidates the experiences of people experiencing inequities.</a:t>
            </a:r>
          </a:p>
        </p:txBody>
      </p:sp>
      <p:sp>
        <p:nvSpPr>
          <p:cNvPr id="9" name="Freeform 8">
            <a:extLst>
              <a:ext uri="{FF2B5EF4-FFF2-40B4-BE49-F238E27FC236}">
                <a16:creationId xmlns:a16="http://schemas.microsoft.com/office/drawing/2014/main" id="{D980BFAA-05F1-D904-9039-1C88E1D3B40D}"/>
              </a:ext>
            </a:extLst>
          </p:cNvPr>
          <p:cNvSpPr/>
          <p:nvPr/>
        </p:nvSpPr>
        <p:spPr>
          <a:xfrm>
            <a:off x="2102594" y="4726920"/>
            <a:ext cx="9385491" cy="930577"/>
          </a:xfrm>
          <a:custGeom>
            <a:avLst/>
            <a:gdLst>
              <a:gd name="connsiteX0" fmla="*/ 0 w 9385491"/>
              <a:gd name="connsiteY0" fmla="*/ 93058 h 930577"/>
              <a:gd name="connsiteX1" fmla="*/ 93058 w 9385491"/>
              <a:gd name="connsiteY1" fmla="*/ 0 h 930577"/>
              <a:gd name="connsiteX2" fmla="*/ 9292433 w 9385491"/>
              <a:gd name="connsiteY2" fmla="*/ 0 h 930577"/>
              <a:gd name="connsiteX3" fmla="*/ 9385491 w 9385491"/>
              <a:gd name="connsiteY3" fmla="*/ 93058 h 930577"/>
              <a:gd name="connsiteX4" fmla="*/ 9385491 w 9385491"/>
              <a:gd name="connsiteY4" fmla="*/ 837519 h 930577"/>
              <a:gd name="connsiteX5" fmla="*/ 9292433 w 9385491"/>
              <a:gd name="connsiteY5" fmla="*/ 930577 h 930577"/>
              <a:gd name="connsiteX6" fmla="*/ 93058 w 9385491"/>
              <a:gd name="connsiteY6" fmla="*/ 930577 h 930577"/>
              <a:gd name="connsiteX7" fmla="*/ 0 w 9385491"/>
              <a:gd name="connsiteY7" fmla="*/ 837519 h 930577"/>
              <a:gd name="connsiteX8" fmla="*/ 0 w 9385491"/>
              <a:gd name="connsiteY8" fmla="*/ 93058 h 9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5491" h="930577">
                <a:moveTo>
                  <a:pt x="0" y="93058"/>
                </a:moveTo>
                <a:cubicBezTo>
                  <a:pt x="0" y="41663"/>
                  <a:pt x="41663" y="0"/>
                  <a:pt x="93058" y="0"/>
                </a:cubicBezTo>
                <a:lnTo>
                  <a:pt x="9292433" y="0"/>
                </a:lnTo>
                <a:cubicBezTo>
                  <a:pt x="9343828" y="0"/>
                  <a:pt x="9385491" y="41663"/>
                  <a:pt x="9385491" y="93058"/>
                </a:cubicBezTo>
                <a:lnTo>
                  <a:pt x="9385491" y="837519"/>
                </a:lnTo>
                <a:cubicBezTo>
                  <a:pt x="9385491" y="888914"/>
                  <a:pt x="9343828" y="930577"/>
                  <a:pt x="9292433" y="930577"/>
                </a:cubicBezTo>
                <a:lnTo>
                  <a:pt x="93058" y="930577"/>
                </a:lnTo>
                <a:cubicBezTo>
                  <a:pt x="41663" y="930577"/>
                  <a:pt x="0" y="888914"/>
                  <a:pt x="0" y="837519"/>
                </a:cubicBezTo>
                <a:lnTo>
                  <a:pt x="0" y="93058"/>
                </a:lnTo>
                <a:close/>
              </a:path>
            </a:pathLst>
          </a:custGeom>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133936" tIns="133936" rIns="1439676" bIns="133936" numCol="1" spcCol="1270" anchor="ctr" anchorCtr="0">
            <a:noAutofit/>
          </a:bodyPr>
          <a:lstStyle/>
          <a:p>
            <a:pPr marL="0" lvl="0" indent="0" algn="l" defTabSz="1244600">
              <a:lnSpc>
                <a:spcPct val="90000"/>
              </a:lnSpc>
              <a:spcBef>
                <a:spcPct val="0"/>
              </a:spcBef>
              <a:spcAft>
                <a:spcPct val="35000"/>
              </a:spcAft>
              <a:buNone/>
            </a:pPr>
            <a:r>
              <a:rPr lang="en-US" sz="2800" kern="1200" dirty="0"/>
              <a:t>Allows people and organizations to avoid acknowledging their role in inequities.</a:t>
            </a:r>
          </a:p>
        </p:txBody>
      </p:sp>
      <p:sp>
        <p:nvSpPr>
          <p:cNvPr id="11" name="Freeform 10">
            <a:extLst>
              <a:ext uri="{FF2B5EF4-FFF2-40B4-BE49-F238E27FC236}">
                <a16:creationId xmlns:a16="http://schemas.microsoft.com/office/drawing/2014/main" id="{D1916C43-9EC0-B3DD-7E30-0C75A3D6E7FF}"/>
              </a:ext>
            </a:extLst>
          </p:cNvPr>
          <p:cNvSpPr/>
          <p:nvPr/>
        </p:nvSpPr>
        <p:spPr>
          <a:xfrm>
            <a:off x="2803459" y="5786745"/>
            <a:ext cx="9385491" cy="930577"/>
          </a:xfrm>
          <a:custGeom>
            <a:avLst/>
            <a:gdLst>
              <a:gd name="connsiteX0" fmla="*/ 0 w 9385491"/>
              <a:gd name="connsiteY0" fmla="*/ 93058 h 930577"/>
              <a:gd name="connsiteX1" fmla="*/ 93058 w 9385491"/>
              <a:gd name="connsiteY1" fmla="*/ 0 h 930577"/>
              <a:gd name="connsiteX2" fmla="*/ 9292433 w 9385491"/>
              <a:gd name="connsiteY2" fmla="*/ 0 h 930577"/>
              <a:gd name="connsiteX3" fmla="*/ 9385491 w 9385491"/>
              <a:gd name="connsiteY3" fmla="*/ 93058 h 930577"/>
              <a:gd name="connsiteX4" fmla="*/ 9385491 w 9385491"/>
              <a:gd name="connsiteY4" fmla="*/ 837519 h 930577"/>
              <a:gd name="connsiteX5" fmla="*/ 9292433 w 9385491"/>
              <a:gd name="connsiteY5" fmla="*/ 930577 h 930577"/>
              <a:gd name="connsiteX6" fmla="*/ 93058 w 9385491"/>
              <a:gd name="connsiteY6" fmla="*/ 930577 h 930577"/>
              <a:gd name="connsiteX7" fmla="*/ 0 w 9385491"/>
              <a:gd name="connsiteY7" fmla="*/ 837519 h 930577"/>
              <a:gd name="connsiteX8" fmla="*/ 0 w 9385491"/>
              <a:gd name="connsiteY8" fmla="*/ 93058 h 93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5491" h="930577">
                <a:moveTo>
                  <a:pt x="0" y="93058"/>
                </a:moveTo>
                <a:cubicBezTo>
                  <a:pt x="0" y="41663"/>
                  <a:pt x="41663" y="0"/>
                  <a:pt x="93058" y="0"/>
                </a:cubicBezTo>
                <a:lnTo>
                  <a:pt x="9292433" y="0"/>
                </a:lnTo>
                <a:cubicBezTo>
                  <a:pt x="9343828" y="0"/>
                  <a:pt x="9385491" y="41663"/>
                  <a:pt x="9385491" y="93058"/>
                </a:cubicBezTo>
                <a:lnTo>
                  <a:pt x="9385491" y="837519"/>
                </a:lnTo>
                <a:cubicBezTo>
                  <a:pt x="9385491" y="888914"/>
                  <a:pt x="9343828" y="930577"/>
                  <a:pt x="9292433" y="930577"/>
                </a:cubicBezTo>
                <a:lnTo>
                  <a:pt x="93058" y="930577"/>
                </a:lnTo>
                <a:cubicBezTo>
                  <a:pt x="41663" y="930577"/>
                  <a:pt x="0" y="888914"/>
                  <a:pt x="0" y="837519"/>
                </a:cubicBezTo>
                <a:lnTo>
                  <a:pt x="0" y="93058"/>
                </a:lnTo>
                <a:close/>
              </a:path>
            </a:pathLst>
          </a:cu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33936" tIns="133936" rIns="1439676" bIns="133936" numCol="1" spcCol="1270" anchor="ctr" anchorCtr="0">
            <a:noAutofit/>
          </a:bodyPr>
          <a:lstStyle/>
          <a:p>
            <a:pPr marL="0" lvl="0" indent="0" algn="l" defTabSz="1244600">
              <a:lnSpc>
                <a:spcPct val="90000"/>
              </a:lnSpc>
              <a:spcBef>
                <a:spcPct val="0"/>
              </a:spcBef>
              <a:spcAft>
                <a:spcPct val="35000"/>
              </a:spcAft>
              <a:buNone/>
            </a:pPr>
            <a:r>
              <a:rPr lang="en-US" sz="2800" kern="1200" dirty="0"/>
              <a:t>Prevents action on health inequities.</a:t>
            </a:r>
          </a:p>
        </p:txBody>
      </p:sp>
      <p:sp>
        <p:nvSpPr>
          <p:cNvPr id="12" name="Freeform 11">
            <a:extLst>
              <a:ext uri="{FF2B5EF4-FFF2-40B4-BE49-F238E27FC236}">
                <a16:creationId xmlns:a16="http://schemas.microsoft.com/office/drawing/2014/main" id="{486A424C-EBE7-7AC6-20A7-91FC28147B1F}"/>
              </a:ext>
            </a:extLst>
          </p:cNvPr>
          <p:cNvSpPr/>
          <p:nvPr/>
        </p:nvSpPr>
        <p:spPr>
          <a:xfrm>
            <a:off x="8780617" y="2227285"/>
            <a:ext cx="604875" cy="604875"/>
          </a:xfrm>
          <a:custGeom>
            <a:avLst/>
            <a:gdLst>
              <a:gd name="connsiteX0" fmla="*/ 0 w 604875"/>
              <a:gd name="connsiteY0" fmla="*/ 332681 h 604875"/>
              <a:gd name="connsiteX1" fmla="*/ 136097 w 604875"/>
              <a:gd name="connsiteY1" fmla="*/ 332681 h 604875"/>
              <a:gd name="connsiteX2" fmla="*/ 136097 w 604875"/>
              <a:gd name="connsiteY2" fmla="*/ 0 h 604875"/>
              <a:gd name="connsiteX3" fmla="*/ 468778 w 604875"/>
              <a:gd name="connsiteY3" fmla="*/ 0 h 604875"/>
              <a:gd name="connsiteX4" fmla="*/ 468778 w 604875"/>
              <a:gd name="connsiteY4" fmla="*/ 332681 h 604875"/>
              <a:gd name="connsiteX5" fmla="*/ 604875 w 604875"/>
              <a:gd name="connsiteY5" fmla="*/ 332681 h 604875"/>
              <a:gd name="connsiteX6" fmla="*/ 302438 w 604875"/>
              <a:gd name="connsiteY6" fmla="*/ 604875 h 604875"/>
              <a:gd name="connsiteX7" fmla="*/ 0 w 604875"/>
              <a:gd name="connsiteY7" fmla="*/ 332681 h 6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75" h="604875">
                <a:moveTo>
                  <a:pt x="0" y="332681"/>
                </a:moveTo>
                <a:lnTo>
                  <a:pt x="136097" y="332681"/>
                </a:lnTo>
                <a:lnTo>
                  <a:pt x="136097" y="0"/>
                </a:lnTo>
                <a:lnTo>
                  <a:pt x="468778" y="0"/>
                </a:lnTo>
                <a:lnTo>
                  <a:pt x="468778" y="332681"/>
                </a:lnTo>
                <a:lnTo>
                  <a:pt x="604875" y="332681"/>
                </a:lnTo>
                <a:lnTo>
                  <a:pt x="302438" y="604875"/>
                </a:lnTo>
                <a:lnTo>
                  <a:pt x="0" y="332681"/>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1657" tIns="35560" rIns="171657" bIns="185267"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3" name="Freeform 12">
            <a:extLst>
              <a:ext uri="{FF2B5EF4-FFF2-40B4-BE49-F238E27FC236}">
                <a16:creationId xmlns:a16="http://schemas.microsoft.com/office/drawing/2014/main" id="{5B33E2D8-E456-18D3-BC0F-6653A88C8BAF}"/>
              </a:ext>
            </a:extLst>
          </p:cNvPr>
          <p:cNvSpPr/>
          <p:nvPr/>
        </p:nvSpPr>
        <p:spPr>
          <a:xfrm>
            <a:off x="9481481" y="3287110"/>
            <a:ext cx="604875" cy="604875"/>
          </a:xfrm>
          <a:custGeom>
            <a:avLst/>
            <a:gdLst>
              <a:gd name="connsiteX0" fmla="*/ 0 w 604875"/>
              <a:gd name="connsiteY0" fmla="*/ 332681 h 604875"/>
              <a:gd name="connsiteX1" fmla="*/ 136097 w 604875"/>
              <a:gd name="connsiteY1" fmla="*/ 332681 h 604875"/>
              <a:gd name="connsiteX2" fmla="*/ 136097 w 604875"/>
              <a:gd name="connsiteY2" fmla="*/ 0 h 604875"/>
              <a:gd name="connsiteX3" fmla="*/ 468778 w 604875"/>
              <a:gd name="connsiteY3" fmla="*/ 0 h 604875"/>
              <a:gd name="connsiteX4" fmla="*/ 468778 w 604875"/>
              <a:gd name="connsiteY4" fmla="*/ 332681 h 604875"/>
              <a:gd name="connsiteX5" fmla="*/ 604875 w 604875"/>
              <a:gd name="connsiteY5" fmla="*/ 332681 h 604875"/>
              <a:gd name="connsiteX6" fmla="*/ 302438 w 604875"/>
              <a:gd name="connsiteY6" fmla="*/ 604875 h 604875"/>
              <a:gd name="connsiteX7" fmla="*/ 0 w 604875"/>
              <a:gd name="connsiteY7" fmla="*/ 332681 h 6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75" h="604875">
                <a:moveTo>
                  <a:pt x="0" y="332681"/>
                </a:moveTo>
                <a:lnTo>
                  <a:pt x="136097" y="332681"/>
                </a:lnTo>
                <a:lnTo>
                  <a:pt x="136097" y="0"/>
                </a:lnTo>
                <a:lnTo>
                  <a:pt x="468778" y="0"/>
                </a:lnTo>
                <a:lnTo>
                  <a:pt x="468778" y="332681"/>
                </a:lnTo>
                <a:lnTo>
                  <a:pt x="604875" y="332681"/>
                </a:lnTo>
                <a:lnTo>
                  <a:pt x="302438" y="604875"/>
                </a:lnTo>
                <a:lnTo>
                  <a:pt x="0" y="332681"/>
                </a:lnTo>
                <a:close/>
              </a:path>
            </a:pathLst>
          </a:custGeom>
        </p:spPr>
        <p:style>
          <a:lnRef idx="2">
            <a:schemeClr val="accent5">
              <a:tint val="40000"/>
              <a:alpha val="90000"/>
              <a:hueOff val="0"/>
              <a:satOff val="0"/>
              <a:lumOff val="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txBody>
          <a:bodyPr spcFirstLastPara="0" vert="horz" wrap="square" lIns="171657" tIns="35560" rIns="171657" bIns="185267"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4" name="Freeform 13">
            <a:extLst>
              <a:ext uri="{FF2B5EF4-FFF2-40B4-BE49-F238E27FC236}">
                <a16:creationId xmlns:a16="http://schemas.microsoft.com/office/drawing/2014/main" id="{AFB5ABB3-80AB-1044-B195-9D5D7329907F}"/>
              </a:ext>
            </a:extLst>
          </p:cNvPr>
          <p:cNvSpPr/>
          <p:nvPr/>
        </p:nvSpPr>
        <p:spPr>
          <a:xfrm>
            <a:off x="10182346" y="4331425"/>
            <a:ext cx="604875" cy="604875"/>
          </a:xfrm>
          <a:custGeom>
            <a:avLst/>
            <a:gdLst>
              <a:gd name="connsiteX0" fmla="*/ 0 w 604875"/>
              <a:gd name="connsiteY0" fmla="*/ 332681 h 604875"/>
              <a:gd name="connsiteX1" fmla="*/ 136097 w 604875"/>
              <a:gd name="connsiteY1" fmla="*/ 332681 h 604875"/>
              <a:gd name="connsiteX2" fmla="*/ 136097 w 604875"/>
              <a:gd name="connsiteY2" fmla="*/ 0 h 604875"/>
              <a:gd name="connsiteX3" fmla="*/ 468778 w 604875"/>
              <a:gd name="connsiteY3" fmla="*/ 0 h 604875"/>
              <a:gd name="connsiteX4" fmla="*/ 468778 w 604875"/>
              <a:gd name="connsiteY4" fmla="*/ 332681 h 604875"/>
              <a:gd name="connsiteX5" fmla="*/ 604875 w 604875"/>
              <a:gd name="connsiteY5" fmla="*/ 332681 h 604875"/>
              <a:gd name="connsiteX6" fmla="*/ 302438 w 604875"/>
              <a:gd name="connsiteY6" fmla="*/ 604875 h 604875"/>
              <a:gd name="connsiteX7" fmla="*/ 0 w 604875"/>
              <a:gd name="connsiteY7" fmla="*/ 332681 h 6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75" h="604875">
                <a:moveTo>
                  <a:pt x="0" y="332681"/>
                </a:moveTo>
                <a:lnTo>
                  <a:pt x="136097" y="332681"/>
                </a:lnTo>
                <a:lnTo>
                  <a:pt x="136097" y="0"/>
                </a:lnTo>
                <a:lnTo>
                  <a:pt x="468778" y="0"/>
                </a:lnTo>
                <a:lnTo>
                  <a:pt x="468778" y="332681"/>
                </a:lnTo>
                <a:lnTo>
                  <a:pt x="604875" y="332681"/>
                </a:lnTo>
                <a:lnTo>
                  <a:pt x="302438" y="604875"/>
                </a:lnTo>
                <a:lnTo>
                  <a:pt x="0" y="332681"/>
                </a:lnTo>
                <a:close/>
              </a:path>
            </a:pathLst>
          </a:custGeom>
        </p:spPr>
        <p:style>
          <a:lnRef idx="2">
            <a:schemeClr val="accent5">
              <a:tint val="40000"/>
              <a:alpha val="90000"/>
              <a:hueOff val="0"/>
              <a:satOff val="0"/>
              <a:lumOff val="0"/>
              <a:alphaOff val="0"/>
            </a:schemeClr>
          </a:lnRef>
          <a:fillRef idx="1">
            <a:schemeClr val="accent5">
              <a:tint val="40000"/>
              <a:alpha val="90000"/>
              <a:hueOff val="-4927837"/>
              <a:satOff val="-8544"/>
              <a:lumOff val="-859"/>
              <a:alphaOff val="0"/>
            </a:schemeClr>
          </a:fillRef>
          <a:effectRef idx="0">
            <a:schemeClr val="accent5">
              <a:tint val="40000"/>
              <a:alpha val="90000"/>
              <a:hueOff val="-4927837"/>
              <a:satOff val="-8544"/>
              <a:lumOff val="-859"/>
              <a:alphaOff val="0"/>
            </a:schemeClr>
          </a:effectRef>
          <a:fontRef idx="minor">
            <a:schemeClr val="dk1">
              <a:hueOff val="0"/>
              <a:satOff val="0"/>
              <a:lumOff val="0"/>
              <a:alphaOff val="0"/>
            </a:schemeClr>
          </a:fontRef>
        </p:style>
        <p:txBody>
          <a:bodyPr spcFirstLastPara="0" vert="horz" wrap="square" lIns="171657" tIns="35560" rIns="171657" bIns="185267"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
        <p:nvSpPr>
          <p:cNvPr id="15" name="Freeform 14">
            <a:extLst>
              <a:ext uri="{FF2B5EF4-FFF2-40B4-BE49-F238E27FC236}">
                <a16:creationId xmlns:a16="http://schemas.microsoft.com/office/drawing/2014/main" id="{FF75F049-A83F-B39D-9DE3-A4791865F0E8}"/>
              </a:ext>
            </a:extLst>
          </p:cNvPr>
          <p:cNvSpPr/>
          <p:nvPr/>
        </p:nvSpPr>
        <p:spPr>
          <a:xfrm>
            <a:off x="10883210" y="5401589"/>
            <a:ext cx="604875" cy="604875"/>
          </a:xfrm>
          <a:custGeom>
            <a:avLst/>
            <a:gdLst>
              <a:gd name="connsiteX0" fmla="*/ 0 w 604875"/>
              <a:gd name="connsiteY0" fmla="*/ 332681 h 604875"/>
              <a:gd name="connsiteX1" fmla="*/ 136097 w 604875"/>
              <a:gd name="connsiteY1" fmla="*/ 332681 h 604875"/>
              <a:gd name="connsiteX2" fmla="*/ 136097 w 604875"/>
              <a:gd name="connsiteY2" fmla="*/ 0 h 604875"/>
              <a:gd name="connsiteX3" fmla="*/ 468778 w 604875"/>
              <a:gd name="connsiteY3" fmla="*/ 0 h 604875"/>
              <a:gd name="connsiteX4" fmla="*/ 468778 w 604875"/>
              <a:gd name="connsiteY4" fmla="*/ 332681 h 604875"/>
              <a:gd name="connsiteX5" fmla="*/ 604875 w 604875"/>
              <a:gd name="connsiteY5" fmla="*/ 332681 h 604875"/>
              <a:gd name="connsiteX6" fmla="*/ 302438 w 604875"/>
              <a:gd name="connsiteY6" fmla="*/ 604875 h 604875"/>
              <a:gd name="connsiteX7" fmla="*/ 0 w 604875"/>
              <a:gd name="connsiteY7" fmla="*/ 332681 h 6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75" h="604875">
                <a:moveTo>
                  <a:pt x="0" y="332681"/>
                </a:moveTo>
                <a:lnTo>
                  <a:pt x="136097" y="332681"/>
                </a:lnTo>
                <a:lnTo>
                  <a:pt x="136097" y="0"/>
                </a:lnTo>
                <a:lnTo>
                  <a:pt x="468778" y="0"/>
                </a:lnTo>
                <a:lnTo>
                  <a:pt x="468778" y="332681"/>
                </a:lnTo>
                <a:lnTo>
                  <a:pt x="604875" y="332681"/>
                </a:lnTo>
                <a:lnTo>
                  <a:pt x="302438" y="604875"/>
                </a:lnTo>
                <a:lnTo>
                  <a:pt x="0" y="332681"/>
                </a:lnTo>
                <a:close/>
              </a:path>
            </a:pathLst>
          </a:custGeom>
        </p:spPr>
        <p:style>
          <a:lnRef idx="2">
            <a:schemeClr val="accent5">
              <a:tint val="40000"/>
              <a:alpha val="90000"/>
              <a:hueOff val="0"/>
              <a:satOff val="0"/>
              <a:lumOff val="0"/>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txBody>
          <a:bodyPr spcFirstLastPara="0" vert="horz" wrap="square" lIns="171657" tIns="35560" rIns="171657" bIns="185267" numCol="1" spcCol="1270" anchor="ctr" anchorCtr="0">
            <a:noAutofit/>
          </a:bodyPr>
          <a:lstStyle/>
          <a:p>
            <a:pPr marL="0" lvl="0" indent="0" algn="ctr" defTabSz="1244600">
              <a:lnSpc>
                <a:spcPct val="90000"/>
              </a:lnSpc>
              <a:spcBef>
                <a:spcPct val="0"/>
              </a:spcBef>
              <a:spcAft>
                <a:spcPct val="35000"/>
              </a:spcAft>
              <a:buNone/>
            </a:pPr>
            <a:endParaRPr lang="en-US" sz="2800" kern="1200"/>
          </a:p>
        </p:txBody>
      </p:sp>
    </p:spTree>
    <p:extLst>
      <p:ext uri="{BB962C8B-B14F-4D97-AF65-F5344CB8AC3E}">
        <p14:creationId xmlns:p14="http://schemas.microsoft.com/office/powerpoint/2010/main" val="1900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mph" presetSubtype="2" fill="hold" nodeType="withEffect">
                                  <p:stCondLst>
                                    <p:cond delay="0"/>
                                  </p:stCondLst>
                                  <p:childTnLst>
                                    <p:animClr clrSpc="rgb" dir="cw">
                                      <p:cBhvr>
                                        <p:cTn id="14" dur="500" fill="hold"/>
                                        <p:tgtEl>
                                          <p:spTgt spid="6"/>
                                        </p:tgtEl>
                                        <p:attrNameLst>
                                          <p:attrName>fillcolor</p:attrName>
                                        </p:attrNameLst>
                                      </p:cBhvr>
                                      <p:to>
                                        <a:schemeClr val="bg2"/>
                                      </p:to>
                                    </p:animClr>
                                    <p:set>
                                      <p:cBhvr>
                                        <p:cTn id="15" dur="500" fill="hold"/>
                                        <p:tgtEl>
                                          <p:spTgt spid="6"/>
                                        </p:tgtEl>
                                        <p:attrNameLst>
                                          <p:attrName>fill.type</p:attrName>
                                        </p:attrNameLst>
                                      </p:cBhvr>
                                      <p:to>
                                        <p:strVal val="solid"/>
                                      </p:to>
                                    </p:set>
                                    <p:set>
                                      <p:cBhvr>
                                        <p:cTn id="16" dur="500" fill="hold"/>
                                        <p:tgtEl>
                                          <p:spTgt spid="6"/>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mph" presetSubtype="2" fill="hold" nodeType="withEffect">
                                  <p:stCondLst>
                                    <p:cond delay="0"/>
                                  </p:stCondLst>
                                  <p:childTnLst>
                                    <p:animClr clrSpc="rgb" dir="cw">
                                      <p:cBhvr>
                                        <p:cTn id="24" dur="500" fill="hold"/>
                                        <p:tgtEl>
                                          <p:spTgt spid="7"/>
                                        </p:tgtEl>
                                        <p:attrNameLst>
                                          <p:attrName>fillcolor</p:attrName>
                                        </p:attrNameLst>
                                      </p:cBhvr>
                                      <p:to>
                                        <a:schemeClr val="bg2"/>
                                      </p:to>
                                    </p:animClr>
                                    <p:set>
                                      <p:cBhvr>
                                        <p:cTn id="25" dur="500" fill="hold"/>
                                        <p:tgtEl>
                                          <p:spTgt spid="7"/>
                                        </p:tgtEl>
                                        <p:attrNameLst>
                                          <p:attrName>fill.type</p:attrName>
                                        </p:attrNameLst>
                                      </p:cBhvr>
                                      <p:to>
                                        <p:strVal val="solid"/>
                                      </p:to>
                                    </p:set>
                                    <p:set>
                                      <p:cBhvr>
                                        <p:cTn id="26" dur="500" fill="hold"/>
                                        <p:tgtEl>
                                          <p:spTgt spid="7"/>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500" fill="hold"/>
                                        <p:tgtEl>
                                          <p:spTgt spid="12"/>
                                        </p:tgtEl>
                                        <p:attrNameLst>
                                          <p:attrName>fillcolor</p:attrName>
                                        </p:attrNameLst>
                                      </p:cBhvr>
                                      <p:to>
                                        <a:schemeClr val="bg2"/>
                                      </p:to>
                                    </p:animClr>
                                    <p:set>
                                      <p:cBhvr>
                                        <p:cTn id="29" dur="500" fill="hold"/>
                                        <p:tgtEl>
                                          <p:spTgt spid="12"/>
                                        </p:tgtEl>
                                        <p:attrNameLst>
                                          <p:attrName>fill.type</p:attrName>
                                        </p:attrNameLst>
                                      </p:cBhvr>
                                      <p:to>
                                        <p:strVal val="solid"/>
                                      </p:to>
                                    </p:set>
                                    <p:set>
                                      <p:cBhvr>
                                        <p:cTn id="30" dur="500" fill="hold"/>
                                        <p:tgtEl>
                                          <p:spTgt spid="1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mph" presetSubtype="2" fill="hold" nodeType="withEffect">
                                  <p:stCondLst>
                                    <p:cond delay="0"/>
                                  </p:stCondLst>
                                  <p:childTnLst>
                                    <p:animClr clrSpc="rgb" dir="cw">
                                      <p:cBhvr>
                                        <p:cTn id="38" dur="500" fill="hold"/>
                                        <p:tgtEl>
                                          <p:spTgt spid="13"/>
                                        </p:tgtEl>
                                        <p:attrNameLst>
                                          <p:attrName>fillcolor</p:attrName>
                                        </p:attrNameLst>
                                      </p:cBhvr>
                                      <p:to>
                                        <a:schemeClr val="bg2"/>
                                      </p:to>
                                    </p:animClr>
                                    <p:set>
                                      <p:cBhvr>
                                        <p:cTn id="39" dur="500" fill="hold"/>
                                        <p:tgtEl>
                                          <p:spTgt spid="13"/>
                                        </p:tgtEl>
                                        <p:attrNameLst>
                                          <p:attrName>fill.type</p:attrName>
                                        </p:attrNameLst>
                                      </p:cBhvr>
                                      <p:to>
                                        <p:strVal val="solid"/>
                                      </p:to>
                                    </p:set>
                                    <p:set>
                                      <p:cBhvr>
                                        <p:cTn id="40" dur="500" fill="hold"/>
                                        <p:tgtEl>
                                          <p:spTgt spid="1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8"/>
                                        </p:tgtEl>
                                        <p:attrNameLst>
                                          <p:attrName>fillcolor</p:attrName>
                                        </p:attrNameLst>
                                      </p:cBhvr>
                                      <p:to>
                                        <a:schemeClr val="bg2"/>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mph" presetSubtype="2" fill="hold" nodeType="withEffect">
                                  <p:stCondLst>
                                    <p:cond delay="0"/>
                                  </p:stCondLst>
                                  <p:childTnLst>
                                    <p:animClr clrSpc="rgb" dir="cw">
                                      <p:cBhvr>
                                        <p:cTn id="50" dur="500" fill="hold"/>
                                        <p:tgtEl>
                                          <p:spTgt spid="14"/>
                                        </p:tgtEl>
                                        <p:attrNameLst>
                                          <p:attrName>fillcolor</p:attrName>
                                        </p:attrNameLst>
                                      </p:cBhvr>
                                      <p:to>
                                        <a:schemeClr val="bg2"/>
                                      </p:to>
                                    </p:animClr>
                                    <p:set>
                                      <p:cBhvr>
                                        <p:cTn id="51" dur="500" fill="hold"/>
                                        <p:tgtEl>
                                          <p:spTgt spid="14"/>
                                        </p:tgtEl>
                                        <p:attrNameLst>
                                          <p:attrName>fill.type</p:attrName>
                                        </p:attrNameLst>
                                      </p:cBhvr>
                                      <p:to>
                                        <p:strVal val="solid"/>
                                      </p:to>
                                    </p:set>
                                    <p:set>
                                      <p:cBhvr>
                                        <p:cTn id="52" dur="500" fill="hold"/>
                                        <p:tgtEl>
                                          <p:spTgt spid="14"/>
                                        </p:tgtEl>
                                        <p:attrNameLst>
                                          <p:attrName>fill.on</p:attrName>
                                        </p:attrNameLst>
                                      </p:cBhvr>
                                      <p:to>
                                        <p:strVal val="tru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mph" presetSubtype="2" fill="hold" nodeType="withEffect">
                                  <p:stCondLst>
                                    <p:cond delay="0"/>
                                  </p:stCondLst>
                                  <p:childTnLst>
                                    <p:animClr clrSpc="rgb" dir="cw">
                                      <p:cBhvr>
                                        <p:cTn id="56" dur="500" fill="hold"/>
                                        <p:tgtEl>
                                          <p:spTgt spid="9"/>
                                        </p:tgtEl>
                                        <p:attrNameLst>
                                          <p:attrName>fillcolor</p:attrName>
                                        </p:attrNameLst>
                                      </p:cBhvr>
                                      <p:to>
                                        <a:schemeClr val="bg2"/>
                                      </p:to>
                                    </p:animClr>
                                    <p:set>
                                      <p:cBhvr>
                                        <p:cTn id="57" dur="500" fill="hold"/>
                                        <p:tgtEl>
                                          <p:spTgt spid="9"/>
                                        </p:tgtEl>
                                        <p:attrNameLst>
                                          <p:attrName>fill.type</p:attrName>
                                        </p:attrNameLst>
                                      </p:cBhvr>
                                      <p:to>
                                        <p:strVal val="solid"/>
                                      </p:to>
                                    </p:set>
                                    <p:set>
                                      <p:cBhvr>
                                        <p:cTn id="58" dur="500" fill="hold"/>
                                        <p:tgtEl>
                                          <p:spTgt spid="9"/>
                                        </p:tgtEl>
                                        <p:attrNameLst>
                                          <p:attrName>fill.on</p:attrName>
                                        </p:attrNameLst>
                                      </p:cBhvr>
                                      <p:to>
                                        <p:strVal val="true"/>
                                      </p:to>
                                    </p:set>
                                  </p:childTnLst>
                                </p:cTn>
                              </p:par>
                              <p:par>
                                <p:cTn id="59" presetID="1" presetClass="emph" presetSubtype="2" fill="hold" nodeType="withEffect">
                                  <p:stCondLst>
                                    <p:cond delay="0"/>
                                  </p:stCondLst>
                                  <p:childTnLst>
                                    <p:animClr clrSpc="rgb" dir="cw">
                                      <p:cBhvr>
                                        <p:cTn id="60" dur="500" fill="hold"/>
                                        <p:tgtEl>
                                          <p:spTgt spid="15"/>
                                        </p:tgtEl>
                                        <p:attrNameLst>
                                          <p:attrName>fillcolor</p:attrName>
                                        </p:attrNameLst>
                                      </p:cBhvr>
                                      <p:to>
                                        <a:schemeClr val="bg2"/>
                                      </p:to>
                                    </p:animClr>
                                    <p:set>
                                      <p:cBhvr>
                                        <p:cTn id="61" dur="500" fill="hold"/>
                                        <p:tgtEl>
                                          <p:spTgt spid="15"/>
                                        </p:tgtEl>
                                        <p:attrNameLst>
                                          <p:attrName>fill.type</p:attrName>
                                        </p:attrNameLst>
                                      </p:cBhvr>
                                      <p:to>
                                        <p:strVal val="solid"/>
                                      </p:to>
                                    </p:set>
                                    <p:set>
                                      <p:cBhvr>
                                        <p:cTn id="62"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9036" y="384234"/>
            <a:ext cx="11350752" cy="1325563"/>
          </a:xfrm>
        </p:spPr>
        <p:txBody>
          <a:bodyPr>
            <a:normAutofit/>
          </a:bodyPr>
          <a:lstStyle/>
          <a:p>
            <a:r>
              <a:rPr lang="en-US" sz="4200" dirty="0"/>
              <a:t>How to Respond to “I treat everyone the same”…</a:t>
            </a:r>
          </a:p>
        </p:txBody>
      </p:sp>
      <p:sp>
        <p:nvSpPr>
          <p:cNvPr id="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US" sz="3600" dirty="0"/>
              <a:t>Option 1: Channel your inner </a:t>
            </a:r>
            <a:r>
              <a:rPr lang="en-US" sz="3600" dirty="0" err="1"/>
              <a:t>Raël</a:t>
            </a:r>
            <a:r>
              <a:rPr lang="en-US" sz="3600" dirty="0"/>
              <a:t> Nelson James </a:t>
            </a:r>
            <a:endParaRPr lang="en-US" sz="2200" dirty="0"/>
          </a:p>
          <a:p>
            <a:pPr marL="0" indent="0">
              <a:buNone/>
            </a:pPr>
            <a:r>
              <a:rPr lang="en-US" sz="2200" dirty="0"/>
              <a:t>Embracing patients’ full identity is a way to honor their humanity.</a:t>
            </a:r>
          </a:p>
        </p:txBody>
      </p:sp>
    </p:spTree>
    <p:extLst>
      <p:ext uri="{BB962C8B-B14F-4D97-AF65-F5344CB8AC3E}">
        <p14:creationId xmlns:p14="http://schemas.microsoft.com/office/powerpoint/2010/main" val="3186011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9036" y="384234"/>
            <a:ext cx="11350752" cy="1325563"/>
          </a:xfrm>
        </p:spPr>
        <p:txBody>
          <a:bodyPr>
            <a:normAutofit/>
          </a:bodyPr>
          <a:lstStyle/>
          <a:p>
            <a:r>
              <a:rPr lang="en-US" sz="4200" dirty="0"/>
              <a:t>How to Respond to “I treat everyone the same”…</a:t>
            </a:r>
          </a:p>
        </p:txBody>
      </p:sp>
      <p:sp>
        <p:nvSpPr>
          <p:cNvPr id="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US" sz="3600" dirty="0"/>
              <a:t>Option 2: Discuss implicit bias.</a:t>
            </a:r>
          </a:p>
          <a:p>
            <a:pPr marL="0" indent="0">
              <a:buNone/>
            </a:pPr>
            <a:endParaRPr lang="en-US" sz="2200" dirty="0"/>
          </a:p>
          <a:p>
            <a:pPr marL="0" indent="0">
              <a:buNone/>
            </a:pPr>
            <a:r>
              <a:rPr lang="en-US" sz="2200" dirty="0"/>
              <a:t>Refresher on the definition of implicit bias: “The attitudes or stereotypes that affect our understanding, actions, and decisions in an unconscious manner.” (The Kirwan Institute, 2013)</a:t>
            </a:r>
          </a:p>
          <a:p>
            <a:r>
              <a:rPr lang="en-US" sz="2200" dirty="0"/>
              <a:t>Involuntary</a:t>
            </a:r>
          </a:p>
          <a:p>
            <a:r>
              <a:rPr lang="en-US" sz="2200" dirty="0"/>
              <a:t>Can be in direct conflict with morals and values</a:t>
            </a:r>
          </a:p>
          <a:p>
            <a:r>
              <a:rPr lang="en-US" sz="2200" i="1" dirty="0"/>
              <a:t>Everyone </a:t>
            </a:r>
            <a:r>
              <a:rPr lang="en-US" sz="2200" dirty="0"/>
              <a:t>has implicit bias</a:t>
            </a:r>
          </a:p>
          <a:p>
            <a:r>
              <a:rPr lang="en-US" sz="2200" dirty="0"/>
              <a:t>Can lead to unintentionally giving preferential treatment to some groups over others</a:t>
            </a:r>
          </a:p>
        </p:txBody>
      </p:sp>
    </p:spTree>
    <p:extLst>
      <p:ext uri="{BB962C8B-B14F-4D97-AF65-F5344CB8AC3E}">
        <p14:creationId xmlns:p14="http://schemas.microsoft.com/office/powerpoint/2010/main" val="337275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E9536-EBF3-FC09-7D12-7A69C2C4D309}"/>
              </a:ext>
            </a:extLst>
          </p:cNvPr>
          <p:cNvSpPr>
            <a:spLocks noGrp="1"/>
          </p:cNvSpPr>
          <p:nvPr>
            <p:ph idx="1"/>
          </p:nvPr>
        </p:nvSpPr>
        <p:spPr/>
        <p:txBody>
          <a:bodyPr/>
          <a:lstStyle/>
          <a:p>
            <a:pPr marL="0" indent="0">
              <a:buNone/>
            </a:pPr>
            <a:r>
              <a:rPr lang="en-US" dirty="0"/>
              <a:t>"Because of the prejudice and racism in our environment when we are children, we cannot be blamed for learning what we were taught (intentionally or unintentionally). </a:t>
            </a:r>
          </a:p>
          <a:p>
            <a:pPr marL="0" indent="0">
              <a:buNone/>
            </a:pPr>
            <a:endParaRPr lang="en-US" dirty="0"/>
          </a:p>
          <a:p>
            <a:pPr marL="0" indent="0">
              <a:buNone/>
            </a:pPr>
            <a:r>
              <a:rPr lang="en-US" dirty="0"/>
              <a:t>Yet now that we are grown, we have the responsibility to identify, interrupt, and change the cycle.”</a:t>
            </a:r>
          </a:p>
          <a:p>
            <a:pPr marL="0" indent="0" algn="r">
              <a:buNone/>
            </a:pPr>
            <a:r>
              <a:rPr lang="en-US" dirty="0"/>
              <a:t>- Beverly Daniel Tatum, 1992</a:t>
            </a:r>
          </a:p>
        </p:txBody>
      </p:sp>
    </p:spTree>
    <p:extLst>
      <p:ext uri="{BB962C8B-B14F-4D97-AF65-F5344CB8AC3E}">
        <p14:creationId xmlns:p14="http://schemas.microsoft.com/office/powerpoint/2010/main" val="1322976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69036" y="384234"/>
            <a:ext cx="11350752" cy="1325563"/>
          </a:xfrm>
        </p:spPr>
        <p:txBody>
          <a:bodyPr>
            <a:normAutofit/>
          </a:bodyPr>
          <a:lstStyle/>
          <a:p>
            <a:r>
              <a:rPr lang="en-US" sz="4200" dirty="0"/>
              <a:t>Resources for practices</a:t>
            </a:r>
          </a:p>
        </p:txBody>
      </p:sp>
      <p:sp>
        <p:nvSpPr>
          <p:cNvPr id="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929384"/>
            <a:ext cx="10515600" cy="4251960"/>
          </a:xfrm>
        </p:spPr>
        <p:txBody>
          <a:bodyPr>
            <a:normAutofit/>
          </a:bodyPr>
          <a:lstStyle/>
          <a:p>
            <a:pPr marL="0" indent="0">
              <a:buNone/>
            </a:pPr>
            <a:r>
              <a:rPr lang="en-US" sz="3600" dirty="0"/>
              <a:t>Option 1: Discuss implicit bias.</a:t>
            </a:r>
          </a:p>
          <a:p>
            <a:pPr marL="0" indent="0">
              <a:buNone/>
            </a:pPr>
            <a:endParaRPr lang="en-US" sz="2200" dirty="0"/>
          </a:p>
          <a:p>
            <a:pPr marL="0" indent="0">
              <a:buNone/>
            </a:pPr>
            <a:r>
              <a:rPr lang="en-US" sz="2200" dirty="0"/>
              <a:t>Refresher on the definition of implicit bias: “The attitudes or stereotypes that affect our understanding, actions, and decisions in an unconscious manner.” (The Kirwan Institute, 2013)</a:t>
            </a:r>
          </a:p>
          <a:p>
            <a:r>
              <a:rPr lang="en-US" sz="2200" dirty="0"/>
              <a:t>Involuntary</a:t>
            </a:r>
          </a:p>
          <a:p>
            <a:r>
              <a:rPr lang="en-US" sz="2200" dirty="0"/>
              <a:t>Can be in direct conflict with morals and values</a:t>
            </a:r>
          </a:p>
          <a:p>
            <a:r>
              <a:rPr lang="en-US" sz="2200" i="1" dirty="0"/>
              <a:t>Everyone </a:t>
            </a:r>
            <a:r>
              <a:rPr lang="en-US" sz="2200" dirty="0"/>
              <a:t>has implicit bias</a:t>
            </a:r>
          </a:p>
          <a:p>
            <a:r>
              <a:rPr lang="en-US" sz="2200" dirty="0"/>
              <a:t>Can lead to unintentionally giving preferential treatment to some groups over others</a:t>
            </a:r>
          </a:p>
        </p:txBody>
      </p:sp>
      <p:pic>
        <p:nvPicPr>
          <p:cNvPr id="6" name="Content Placeholder 4" descr="Graphical user interface, text&#10;&#10;Description automatically generated">
            <a:extLst>
              <a:ext uri="{FF2B5EF4-FFF2-40B4-BE49-F238E27FC236}">
                <a16:creationId xmlns:a16="http://schemas.microsoft.com/office/drawing/2014/main" id="{7B564F01-358B-21F1-A7E6-996DB7395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6098"/>
            <a:ext cx="10515600" cy="4110392"/>
          </a:xfrm>
          <a:prstGeom prst="rect">
            <a:avLst/>
          </a:prstGeom>
        </p:spPr>
      </p:pic>
    </p:spTree>
    <p:extLst>
      <p:ext uri="{BB962C8B-B14F-4D97-AF65-F5344CB8AC3E}">
        <p14:creationId xmlns:p14="http://schemas.microsoft.com/office/powerpoint/2010/main" val="2598183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5C844F85F0E54B88CD78979339C55A" ma:contentTypeVersion="12" ma:contentTypeDescription="Create a new document." ma:contentTypeScope="" ma:versionID="303609b60c1d4b305e5af0c56f42c6d6">
  <xsd:schema xmlns:xsd="http://www.w3.org/2001/XMLSchema" xmlns:xs="http://www.w3.org/2001/XMLSchema" xmlns:p="http://schemas.microsoft.com/office/2006/metadata/properties" xmlns:ns2="104c5a36-f424-4d15-9f6d-8e9bd34637e7" xmlns:ns3="cfb91657-3045-4340-8228-57784bec0d7b" targetNamespace="http://schemas.microsoft.com/office/2006/metadata/properties" ma:root="true" ma:fieldsID="711b7dc77f0224abdfad07dd40d9f0b2" ns2:_="" ns3:_="">
    <xsd:import namespace="104c5a36-f424-4d15-9f6d-8e9bd34637e7"/>
    <xsd:import namespace="cfb91657-3045-4340-8228-57784bec0d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c5a36-f424-4d15-9f6d-8e9bd3463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b91657-3045-4340-8228-57784bec0d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A2BCA1-D5EE-429A-9613-EEC889CFDF38}">
  <ds:schemaRefs>
    <ds:schemaRef ds:uri="http://schemas.microsoft.com/sharepoint/v3/contenttype/forms"/>
  </ds:schemaRefs>
</ds:datastoreItem>
</file>

<file path=customXml/itemProps2.xml><?xml version="1.0" encoding="utf-8"?>
<ds:datastoreItem xmlns:ds="http://schemas.openxmlformats.org/officeDocument/2006/customXml" ds:itemID="{9825D237-C0D6-475E-8A3F-45F5C8523E65}">
  <ds:schemaRefs>
    <ds:schemaRef ds:uri="ea99d5d0-6f64-4529-aeda-30da235d5416"/>
    <ds:schemaRef ds:uri="http://purl.org/dc/terms/"/>
    <ds:schemaRef ds:uri="http://schemas.openxmlformats.org/package/2006/metadata/core-properties"/>
    <ds:schemaRef ds:uri="0b1a0d0c-7d91-4c6f-8211-8fe7f8703d34"/>
    <ds:schemaRef ds:uri="http://schemas.microsoft.com/office/infopath/2007/PartnerControls"/>
    <ds:schemaRef ds:uri="http://www.w3.org/XML/1998/namespace"/>
    <ds:schemaRef ds:uri="http://purl.org/dc/dcmitype/"/>
    <ds:schemaRef ds:uri="http://schemas.microsoft.com/office/2006/documentManagement/types"/>
    <ds:schemaRef ds:uri="http://schemas.microsoft.com/sharepoint/v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C9961E0E-2FE8-48F6-9B23-69756C8C7D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c5a36-f424-4d15-9f6d-8e9bd34637e7"/>
    <ds:schemaRef ds:uri="cfb91657-3045-4340-8228-57784bec0d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881</TotalTime>
  <Words>1706</Words>
  <Application>Microsoft Office PowerPoint</Application>
  <PresentationFormat>Widescreen</PresentationFormat>
  <Paragraphs>183</Paragraphs>
  <Slides>34</Slides>
  <Notes>12</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Health Equity in ISP:  Addressing “I treat everyone the same” &amp; Health Equity Impact Assessment </vt:lpstr>
      <vt:lpstr>What we’ll be talking about today</vt:lpstr>
      <vt:lpstr>Raël Nelson James on why “seeing color” matters</vt:lpstr>
      <vt:lpstr>Why “Colorblindness” is Harmful in Healthcare</vt:lpstr>
      <vt:lpstr>How to Respond to “I treat everyone the same”…</vt:lpstr>
      <vt:lpstr>How to Respond to “I treat everyone the same”…</vt:lpstr>
      <vt:lpstr>PowerPoint Presentation</vt:lpstr>
      <vt:lpstr>Resources for practices</vt:lpstr>
      <vt:lpstr>Resources for Practices</vt:lpstr>
      <vt:lpstr>How to Respond to “I treat everyone the same”…</vt:lpstr>
      <vt:lpstr>PowerPoint Presentation</vt:lpstr>
      <vt:lpstr>PowerPoint Presentation</vt:lpstr>
      <vt:lpstr>How to Respond to  “I treat everyone the same”…</vt:lpstr>
      <vt:lpstr>Health Equity Impact Assessment</vt:lpstr>
      <vt:lpstr>Health Equity Impact Assessment</vt:lpstr>
      <vt:lpstr>Health Equity Impact Assessment</vt:lpstr>
      <vt:lpstr>PowerPoint Presentation</vt:lpstr>
      <vt:lpstr>Health Equity Impact Assessment</vt:lpstr>
      <vt:lpstr>Step 1: Define the proposal</vt:lpstr>
      <vt:lpstr>Step 2: Identify groups that may be inequitably impacted</vt:lpstr>
      <vt:lpstr>Step 3: Define the current state</vt:lpstr>
      <vt:lpstr>Step 3: Define the current state</vt:lpstr>
      <vt:lpstr>Step 3: Define the current state</vt:lpstr>
      <vt:lpstr>Step 4: Evaluate inequitable impacts</vt:lpstr>
      <vt:lpstr>Step 5: Examine alternatives or improvements</vt:lpstr>
      <vt:lpstr>Step 6: Monitoring &amp; accountability</vt:lpstr>
      <vt:lpstr>PowerPoint Presentation</vt:lpstr>
      <vt:lpstr>Health Equity Impact Assessment</vt:lpstr>
      <vt:lpstr>References/Resources</vt:lpstr>
      <vt:lpstr>Breakout Rooms </vt:lpstr>
      <vt:lpstr>Breakout Room discussions </vt:lpstr>
      <vt:lpstr>Feedback</vt:lpstr>
      <vt:lpstr>Upcoming due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Bleacher, Heather</dc:creator>
  <cp:lastModifiedBy>Halfacre, Jennifer</cp:lastModifiedBy>
  <cp:revision>4</cp:revision>
  <dcterms:created xsi:type="dcterms:W3CDTF">2022-05-26T19:03:58Z</dcterms:created>
  <dcterms:modified xsi:type="dcterms:W3CDTF">2022-06-14T21:10:25Z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0x010100F05C844F85F0E54B88CD78979339C55A</vt:lpwstr>
  </property>
</Properties>
</file>