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74" r:id="rId5"/>
    <p:sldMasterId id="2147483686" r:id="rId6"/>
  </p:sldMasterIdLst>
  <p:notesMasterIdLst>
    <p:notesMasterId r:id="rId31"/>
  </p:notesMasterIdLst>
  <p:sldIdLst>
    <p:sldId id="256" r:id="rId7"/>
    <p:sldId id="359" r:id="rId8"/>
    <p:sldId id="360" r:id="rId9"/>
    <p:sldId id="361" r:id="rId10"/>
    <p:sldId id="258" r:id="rId11"/>
    <p:sldId id="259" r:id="rId12"/>
    <p:sldId id="260" r:id="rId13"/>
    <p:sldId id="261" r:id="rId14"/>
    <p:sldId id="262" r:id="rId15"/>
    <p:sldId id="263" r:id="rId16"/>
    <p:sldId id="264" r:id="rId17"/>
    <p:sldId id="265" r:id="rId18"/>
    <p:sldId id="266" r:id="rId19"/>
    <p:sldId id="280" r:id="rId20"/>
    <p:sldId id="281" r:id="rId21"/>
    <p:sldId id="349" r:id="rId22"/>
    <p:sldId id="358" r:id="rId23"/>
    <p:sldId id="350" r:id="rId24"/>
    <p:sldId id="348" r:id="rId25"/>
    <p:sldId id="356" r:id="rId26"/>
    <p:sldId id="357" r:id="rId27"/>
    <p:sldId id="355" r:id="rId28"/>
    <p:sldId id="353" r:id="rId29"/>
    <p:sldId id="30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478F6C-B68E-3DB5-214F-4E66FC871509}" v="2" dt="2022-04-13T14:43:28.4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486" autoAdjust="0"/>
  </p:normalViewPr>
  <p:slideViewPr>
    <p:cSldViewPr snapToGrid="0">
      <p:cViewPr varScale="1">
        <p:scale>
          <a:sx n="98" d="100"/>
          <a:sy n="98" d="100"/>
        </p:scale>
        <p:origin x="2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gdewiecz, Taryn" userId="S::taryn.bogdewiecz@cuanschutz.edu::f5a073d1-4616-4156-94eb-48fe036b183b" providerId="AD" clId="Web-{6C478F6C-B68E-3DB5-214F-4E66FC871509}"/>
    <pc:docChg chg="modSld">
      <pc:chgData name="Bogdewiecz, Taryn" userId="S::taryn.bogdewiecz@cuanschutz.edu::f5a073d1-4616-4156-94eb-48fe036b183b" providerId="AD" clId="Web-{6C478F6C-B68E-3DB5-214F-4E66FC871509}" dt="2022-04-13T14:43:28.443" v="1" actId="20577"/>
      <pc:docMkLst>
        <pc:docMk/>
      </pc:docMkLst>
      <pc:sldChg chg="modSp">
        <pc:chgData name="Bogdewiecz, Taryn" userId="S::taryn.bogdewiecz@cuanschutz.edu::f5a073d1-4616-4156-94eb-48fe036b183b" providerId="AD" clId="Web-{6C478F6C-B68E-3DB5-214F-4E66FC871509}" dt="2022-04-13T14:43:28.443" v="1" actId="20577"/>
        <pc:sldMkLst>
          <pc:docMk/>
          <pc:sldMk cId="2846174853" sldId="359"/>
        </pc:sldMkLst>
        <pc:spChg chg="mod">
          <ac:chgData name="Bogdewiecz, Taryn" userId="S::taryn.bogdewiecz@cuanschutz.edu::f5a073d1-4616-4156-94eb-48fe036b183b" providerId="AD" clId="Web-{6C478F6C-B68E-3DB5-214F-4E66FC871509}" dt="2022-04-13T14:43:28.443" v="1" actId="20577"/>
          <ac:spMkLst>
            <pc:docMk/>
            <pc:sldMk cId="2846174853" sldId="359"/>
            <ac:spMk id="3" creationId="{E5E0A935-84DA-459C-9B4F-209B02E7CBC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1D93A-0331-4BDC-B098-06DD8B41C3C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B158D24-FE3D-45BD-AABF-8028038EA18A}">
      <dgm:prSet/>
      <dgm:spPr/>
      <dgm:t>
        <a:bodyPr/>
        <a:lstStyle/>
        <a:p>
          <a:pPr>
            <a:lnSpc>
              <a:spcPct val="100000"/>
            </a:lnSpc>
            <a:defRPr cap="all"/>
          </a:pPr>
          <a:r>
            <a:rPr lang="en-US"/>
            <a:t>YOU Can’t improve what you can’t measure</a:t>
          </a:r>
        </a:p>
      </dgm:t>
    </dgm:pt>
    <dgm:pt modelId="{A9DEA638-A0E6-4C7F-8B70-F136FF13FA9F}" type="parTrans" cxnId="{9B7EC970-5E5E-4B7B-8999-56770450775D}">
      <dgm:prSet/>
      <dgm:spPr/>
      <dgm:t>
        <a:bodyPr/>
        <a:lstStyle/>
        <a:p>
          <a:endParaRPr lang="en-US"/>
        </a:p>
      </dgm:t>
    </dgm:pt>
    <dgm:pt modelId="{C3767922-BDED-4B52-9631-B4924B1A3F69}" type="sibTrans" cxnId="{9B7EC970-5E5E-4B7B-8999-56770450775D}">
      <dgm:prSet/>
      <dgm:spPr/>
      <dgm:t>
        <a:bodyPr/>
        <a:lstStyle/>
        <a:p>
          <a:endParaRPr lang="en-US"/>
        </a:p>
      </dgm:t>
    </dgm:pt>
    <dgm:pt modelId="{37C196F4-93BB-4FFB-B168-D035A5EA6C7D}">
      <dgm:prSet/>
      <dgm:spPr/>
      <dgm:t>
        <a:bodyPr/>
        <a:lstStyle/>
        <a:p>
          <a:pPr>
            <a:lnSpc>
              <a:spcPct val="100000"/>
            </a:lnSpc>
            <a:defRPr cap="all"/>
          </a:pPr>
          <a:r>
            <a:rPr lang="en-US"/>
            <a:t>How do you know what you are doing is working?</a:t>
          </a:r>
        </a:p>
      </dgm:t>
    </dgm:pt>
    <dgm:pt modelId="{7D8A0D00-7F2A-4169-A92B-17E7E71599A2}" type="parTrans" cxnId="{1818A880-0541-490F-A2E3-A0920A334FE8}">
      <dgm:prSet/>
      <dgm:spPr/>
      <dgm:t>
        <a:bodyPr/>
        <a:lstStyle/>
        <a:p>
          <a:endParaRPr lang="en-US"/>
        </a:p>
      </dgm:t>
    </dgm:pt>
    <dgm:pt modelId="{BAC8B294-AE28-4F27-BBEA-C6A197668FD9}" type="sibTrans" cxnId="{1818A880-0541-490F-A2E3-A0920A334FE8}">
      <dgm:prSet/>
      <dgm:spPr/>
      <dgm:t>
        <a:bodyPr/>
        <a:lstStyle/>
        <a:p>
          <a:endParaRPr lang="en-US"/>
        </a:p>
      </dgm:t>
    </dgm:pt>
    <dgm:pt modelId="{EA02BB72-E9A3-4C91-BCAF-99690FC3E74C}">
      <dgm:prSet/>
      <dgm:spPr/>
      <dgm:t>
        <a:bodyPr/>
        <a:lstStyle/>
        <a:p>
          <a:pPr>
            <a:lnSpc>
              <a:spcPct val="100000"/>
            </a:lnSpc>
            <a:defRPr cap="all"/>
          </a:pPr>
          <a:r>
            <a:rPr lang="en-US"/>
            <a:t>Often tied to payment</a:t>
          </a:r>
        </a:p>
      </dgm:t>
    </dgm:pt>
    <dgm:pt modelId="{012B3846-EE16-4170-89ED-1542AA46196E}" type="parTrans" cxnId="{B1BBE699-A778-494C-9ACB-A7E3D11126E6}">
      <dgm:prSet/>
      <dgm:spPr/>
      <dgm:t>
        <a:bodyPr/>
        <a:lstStyle/>
        <a:p>
          <a:endParaRPr lang="en-US"/>
        </a:p>
      </dgm:t>
    </dgm:pt>
    <dgm:pt modelId="{37CB4A56-4618-42E1-A3D2-7A05BBDE815B}" type="sibTrans" cxnId="{B1BBE699-A778-494C-9ACB-A7E3D11126E6}">
      <dgm:prSet/>
      <dgm:spPr/>
      <dgm:t>
        <a:bodyPr/>
        <a:lstStyle/>
        <a:p>
          <a:endParaRPr lang="en-US"/>
        </a:p>
      </dgm:t>
    </dgm:pt>
    <dgm:pt modelId="{7B4F3631-F7F1-42AA-B142-30C1EA89826F}" type="pres">
      <dgm:prSet presAssocID="{51B1D93A-0331-4BDC-B098-06DD8B41C3C3}" presName="root" presStyleCnt="0">
        <dgm:presLayoutVars>
          <dgm:dir/>
          <dgm:resizeHandles val="exact"/>
        </dgm:presLayoutVars>
      </dgm:prSet>
      <dgm:spPr/>
    </dgm:pt>
    <dgm:pt modelId="{2F45EAB0-FABF-4FFA-904E-F96BC95D5F06}" type="pres">
      <dgm:prSet presAssocID="{FB158D24-FE3D-45BD-AABF-8028038EA18A}" presName="compNode" presStyleCnt="0"/>
      <dgm:spPr/>
    </dgm:pt>
    <dgm:pt modelId="{3A16E9C4-506E-49BC-9F4E-E083836151DC}" type="pres">
      <dgm:prSet presAssocID="{FB158D24-FE3D-45BD-AABF-8028038EA18A}" presName="iconBgRect" presStyleLbl="bgShp" presStyleIdx="0" presStyleCnt="3"/>
      <dgm:spPr/>
    </dgm:pt>
    <dgm:pt modelId="{B0606F16-6154-4AE0-A738-236AF12D58AB}" type="pres">
      <dgm:prSet presAssocID="{FB158D24-FE3D-45BD-AABF-8028038EA18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142B06D2-BB53-4E42-A6A1-4E020DDEA278}" type="pres">
      <dgm:prSet presAssocID="{FB158D24-FE3D-45BD-AABF-8028038EA18A}" presName="spaceRect" presStyleCnt="0"/>
      <dgm:spPr/>
    </dgm:pt>
    <dgm:pt modelId="{BF4F9BA3-58A8-4DFB-93B5-A9263263414F}" type="pres">
      <dgm:prSet presAssocID="{FB158D24-FE3D-45BD-AABF-8028038EA18A}" presName="textRect" presStyleLbl="revTx" presStyleIdx="0" presStyleCnt="3">
        <dgm:presLayoutVars>
          <dgm:chMax val="1"/>
          <dgm:chPref val="1"/>
        </dgm:presLayoutVars>
      </dgm:prSet>
      <dgm:spPr/>
    </dgm:pt>
    <dgm:pt modelId="{288CA296-ABB6-4D9D-B449-1C1016A7719E}" type="pres">
      <dgm:prSet presAssocID="{C3767922-BDED-4B52-9631-B4924B1A3F69}" presName="sibTrans" presStyleCnt="0"/>
      <dgm:spPr/>
    </dgm:pt>
    <dgm:pt modelId="{B3F34D3C-0D93-47FA-920B-A5DAD8A7F3C0}" type="pres">
      <dgm:prSet presAssocID="{37C196F4-93BB-4FFB-B168-D035A5EA6C7D}" presName="compNode" presStyleCnt="0"/>
      <dgm:spPr/>
    </dgm:pt>
    <dgm:pt modelId="{05339AF8-CEA4-48F0-B6A4-5FBE76CD71A8}" type="pres">
      <dgm:prSet presAssocID="{37C196F4-93BB-4FFB-B168-D035A5EA6C7D}" presName="iconBgRect" presStyleLbl="bgShp" presStyleIdx="1" presStyleCnt="3"/>
      <dgm:spPr/>
    </dgm:pt>
    <dgm:pt modelId="{002D98A2-D7AB-4161-BD99-A67D7CDC3529}" type="pres">
      <dgm:prSet presAssocID="{37C196F4-93BB-4FFB-B168-D035A5EA6C7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nching Diagram"/>
        </a:ext>
      </dgm:extLst>
    </dgm:pt>
    <dgm:pt modelId="{BBD58AC1-0153-4572-8581-D648FDB244B2}" type="pres">
      <dgm:prSet presAssocID="{37C196F4-93BB-4FFB-B168-D035A5EA6C7D}" presName="spaceRect" presStyleCnt="0"/>
      <dgm:spPr/>
    </dgm:pt>
    <dgm:pt modelId="{DA84F9FB-CE34-4F22-A92B-EDD923479E8F}" type="pres">
      <dgm:prSet presAssocID="{37C196F4-93BB-4FFB-B168-D035A5EA6C7D}" presName="textRect" presStyleLbl="revTx" presStyleIdx="1" presStyleCnt="3">
        <dgm:presLayoutVars>
          <dgm:chMax val="1"/>
          <dgm:chPref val="1"/>
        </dgm:presLayoutVars>
      </dgm:prSet>
      <dgm:spPr/>
    </dgm:pt>
    <dgm:pt modelId="{37995557-39ED-4587-9EE3-A8F06156E851}" type="pres">
      <dgm:prSet presAssocID="{BAC8B294-AE28-4F27-BBEA-C6A197668FD9}" presName="sibTrans" presStyleCnt="0"/>
      <dgm:spPr/>
    </dgm:pt>
    <dgm:pt modelId="{3CA4DAE0-1BA8-4439-A9B5-06FAB232D8D2}" type="pres">
      <dgm:prSet presAssocID="{EA02BB72-E9A3-4C91-BCAF-99690FC3E74C}" presName="compNode" presStyleCnt="0"/>
      <dgm:spPr/>
    </dgm:pt>
    <dgm:pt modelId="{47DC122B-2E5B-4329-BE57-069707C919B2}" type="pres">
      <dgm:prSet presAssocID="{EA02BB72-E9A3-4C91-BCAF-99690FC3E74C}" presName="iconBgRect" presStyleLbl="bgShp" presStyleIdx="2" presStyleCnt="3"/>
      <dgm:spPr/>
    </dgm:pt>
    <dgm:pt modelId="{76E623F2-CFBE-461D-A1B8-2A67EC668666}" type="pres">
      <dgm:prSet presAssocID="{EA02BB72-E9A3-4C91-BCAF-99690FC3E74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3A28318D-F621-4DC6-895B-2F902CF6B1EE}" type="pres">
      <dgm:prSet presAssocID="{EA02BB72-E9A3-4C91-BCAF-99690FC3E74C}" presName="spaceRect" presStyleCnt="0"/>
      <dgm:spPr/>
    </dgm:pt>
    <dgm:pt modelId="{5A0B2DEE-0149-4D03-8758-1902A2921FC4}" type="pres">
      <dgm:prSet presAssocID="{EA02BB72-E9A3-4C91-BCAF-99690FC3E74C}" presName="textRect" presStyleLbl="revTx" presStyleIdx="2" presStyleCnt="3">
        <dgm:presLayoutVars>
          <dgm:chMax val="1"/>
          <dgm:chPref val="1"/>
        </dgm:presLayoutVars>
      </dgm:prSet>
      <dgm:spPr/>
    </dgm:pt>
  </dgm:ptLst>
  <dgm:cxnLst>
    <dgm:cxn modelId="{9831CA1E-B933-450A-936C-44F012E85B8A}" type="presOf" srcId="{EA02BB72-E9A3-4C91-BCAF-99690FC3E74C}" destId="{5A0B2DEE-0149-4D03-8758-1902A2921FC4}" srcOrd="0" destOrd="0" presId="urn:microsoft.com/office/officeart/2018/5/layout/IconCircleLabelList"/>
    <dgm:cxn modelId="{9B7EC970-5E5E-4B7B-8999-56770450775D}" srcId="{51B1D93A-0331-4BDC-B098-06DD8B41C3C3}" destId="{FB158D24-FE3D-45BD-AABF-8028038EA18A}" srcOrd="0" destOrd="0" parTransId="{A9DEA638-A0E6-4C7F-8B70-F136FF13FA9F}" sibTransId="{C3767922-BDED-4B52-9631-B4924B1A3F69}"/>
    <dgm:cxn modelId="{1818A880-0541-490F-A2E3-A0920A334FE8}" srcId="{51B1D93A-0331-4BDC-B098-06DD8B41C3C3}" destId="{37C196F4-93BB-4FFB-B168-D035A5EA6C7D}" srcOrd="1" destOrd="0" parTransId="{7D8A0D00-7F2A-4169-A92B-17E7E71599A2}" sibTransId="{BAC8B294-AE28-4F27-BBEA-C6A197668FD9}"/>
    <dgm:cxn modelId="{B1BBE699-A778-494C-9ACB-A7E3D11126E6}" srcId="{51B1D93A-0331-4BDC-B098-06DD8B41C3C3}" destId="{EA02BB72-E9A3-4C91-BCAF-99690FC3E74C}" srcOrd="2" destOrd="0" parTransId="{012B3846-EE16-4170-89ED-1542AA46196E}" sibTransId="{37CB4A56-4618-42E1-A3D2-7A05BBDE815B}"/>
    <dgm:cxn modelId="{60A3D4BB-3210-4E3E-8332-3AC768C419DB}" type="presOf" srcId="{51B1D93A-0331-4BDC-B098-06DD8B41C3C3}" destId="{7B4F3631-F7F1-42AA-B142-30C1EA89826F}" srcOrd="0" destOrd="0" presId="urn:microsoft.com/office/officeart/2018/5/layout/IconCircleLabelList"/>
    <dgm:cxn modelId="{2813DECC-59DE-4066-9A67-8DF52ECD71A7}" type="presOf" srcId="{37C196F4-93BB-4FFB-B168-D035A5EA6C7D}" destId="{DA84F9FB-CE34-4F22-A92B-EDD923479E8F}" srcOrd="0" destOrd="0" presId="urn:microsoft.com/office/officeart/2018/5/layout/IconCircleLabelList"/>
    <dgm:cxn modelId="{625539CF-BFFA-4956-9E0E-EA37BE2EB5DB}" type="presOf" srcId="{FB158D24-FE3D-45BD-AABF-8028038EA18A}" destId="{BF4F9BA3-58A8-4DFB-93B5-A9263263414F}" srcOrd="0" destOrd="0" presId="urn:microsoft.com/office/officeart/2018/5/layout/IconCircleLabelList"/>
    <dgm:cxn modelId="{C8F92D93-45DB-4098-8F45-EC861E1CCB57}" type="presParOf" srcId="{7B4F3631-F7F1-42AA-B142-30C1EA89826F}" destId="{2F45EAB0-FABF-4FFA-904E-F96BC95D5F06}" srcOrd="0" destOrd="0" presId="urn:microsoft.com/office/officeart/2018/5/layout/IconCircleLabelList"/>
    <dgm:cxn modelId="{EEE63BBC-857F-4AB1-AC22-F07F0A2D04F6}" type="presParOf" srcId="{2F45EAB0-FABF-4FFA-904E-F96BC95D5F06}" destId="{3A16E9C4-506E-49BC-9F4E-E083836151DC}" srcOrd="0" destOrd="0" presId="urn:microsoft.com/office/officeart/2018/5/layout/IconCircleLabelList"/>
    <dgm:cxn modelId="{69576DC1-DE61-40B0-ABE7-9D44EA178AD6}" type="presParOf" srcId="{2F45EAB0-FABF-4FFA-904E-F96BC95D5F06}" destId="{B0606F16-6154-4AE0-A738-236AF12D58AB}" srcOrd="1" destOrd="0" presId="urn:microsoft.com/office/officeart/2018/5/layout/IconCircleLabelList"/>
    <dgm:cxn modelId="{5B9D3D96-1179-4A75-931B-097DCEA8FAA3}" type="presParOf" srcId="{2F45EAB0-FABF-4FFA-904E-F96BC95D5F06}" destId="{142B06D2-BB53-4E42-A6A1-4E020DDEA278}" srcOrd="2" destOrd="0" presId="urn:microsoft.com/office/officeart/2018/5/layout/IconCircleLabelList"/>
    <dgm:cxn modelId="{A5EF085D-077B-4695-A8FB-474BF9139CF7}" type="presParOf" srcId="{2F45EAB0-FABF-4FFA-904E-F96BC95D5F06}" destId="{BF4F9BA3-58A8-4DFB-93B5-A9263263414F}" srcOrd="3" destOrd="0" presId="urn:microsoft.com/office/officeart/2018/5/layout/IconCircleLabelList"/>
    <dgm:cxn modelId="{BFB610D8-F162-4D5A-A5D3-CC5F46B5D3C2}" type="presParOf" srcId="{7B4F3631-F7F1-42AA-B142-30C1EA89826F}" destId="{288CA296-ABB6-4D9D-B449-1C1016A7719E}" srcOrd="1" destOrd="0" presId="urn:microsoft.com/office/officeart/2018/5/layout/IconCircleLabelList"/>
    <dgm:cxn modelId="{5448F6B7-BE65-4DE8-B057-563BADC8D3B8}" type="presParOf" srcId="{7B4F3631-F7F1-42AA-B142-30C1EA89826F}" destId="{B3F34D3C-0D93-47FA-920B-A5DAD8A7F3C0}" srcOrd="2" destOrd="0" presId="urn:microsoft.com/office/officeart/2018/5/layout/IconCircleLabelList"/>
    <dgm:cxn modelId="{422AD574-91B0-4809-A584-C99346FA830D}" type="presParOf" srcId="{B3F34D3C-0D93-47FA-920B-A5DAD8A7F3C0}" destId="{05339AF8-CEA4-48F0-B6A4-5FBE76CD71A8}" srcOrd="0" destOrd="0" presId="urn:microsoft.com/office/officeart/2018/5/layout/IconCircleLabelList"/>
    <dgm:cxn modelId="{1C631580-B092-4BF2-9FC8-3F847B7B042C}" type="presParOf" srcId="{B3F34D3C-0D93-47FA-920B-A5DAD8A7F3C0}" destId="{002D98A2-D7AB-4161-BD99-A67D7CDC3529}" srcOrd="1" destOrd="0" presId="urn:microsoft.com/office/officeart/2018/5/layout/IconCircleLabelList"/>
    <dgm:cxn modelId="{CE1B35CF-A27B-42F3-9CC7-944A4EA668D1}" type="presParOf" srcId="{B3F34D3C-0D93-47FA-920B-A5DAD8A7F3C0}" destId="{BBD58AC1-0153-4572-8581-D648FDB244B2}" srcOrd="2" destOrd="0" presId="urn:microsoft.com/office/officeart/2018/5/layout/IconCircleLabelList"/>
    <dgm:cxn modelId="{7970B06B-B9EF-4A37-A5A5-5C2BFD622A16}" type="presParOf" srcId="{B3F34D3C-0D93-47FA-920B-A5DAD8A7F3C0}" destId="{DA84F9FB-CE34-4F22-A92B-EDD923479E8F}" srcOrd="3" destOrd="0" presId="urn:microsoft.com/office/officeart/2018/5/layout/IconCircleLabelList"/>
    <dgm:cxn modelId="{3D29BB77-CFBA-4EE8-8380-42E497BFFEA1}" type="presParOf" srcId="{7B4F3631-F7F1-42AA-B142-30C1EA89826F}" destId="{37995557-39ED-4587-9EE3-A8F06156E851}" srcOrd="3" destOrd="0" presId="urn:microsoft.com/office/officeart/2018/5/layout/IconCircleLabelList"/>
    <dgm:cxn modelId="{EBC3F56F-ED93-47C8-AA91-72C06B9815F9}" type="presParOf" srcId="{7B4F3631-F7F1-42AA-B142-30C1EA89826F}" destId="{3CA4DAE0-1BA8-4439-A9B5-06FAB232D8D2}" srcOrd="4" destOrd="0" presId="urn:microsoft.com/office/officeart/2018/5/layout/IconCircleLabelList"/>
    <dgm:cxn modelId="{18347278-7322-4CD0-B32C-BA9E599D0DEB}" type="presParOf" srcId="{3CA4DAE0-1BA8-4439-A9B5-06FAB232D8D2}" destId="{47DC122B-2E5B-4329-BE57-069707C919B2}" srcOrd="0" destOrd="0" presId="urn:microsoft.com/office/officeart/2018/5/layout/IconCircleLabelList"/>
    <dgm:cxn modelId="{FD78CD82-5BCD-4856-B31F-8EE26ACC0DF8}" type="presParOf" srcId="{3CA4DAE0-1BA8-4439-A9B5-06FAB232D8D2}" destId="{76E623F2-CFBE-461D-A1B8-2A67EC668666}" srcOrd="1" destOrd="0" presId="urn:microsoft.com/office/officeart/2018/5/layout/IconCircleLabelList"/>
    <dgm:cxn modelId="{9D2607CE-6E8D-4C4C-B46C-EB4BB4D1005C}" type="presParOf" srcId="{3CA4DAE0-1BA8-4439-A9B5-06FAB232D8D2}" destId="{3A28318D-F621-4DC6-895B-2F902CF6B1EE}" srcOrd="2" destOrd="0" presId="urn:microsoft.com/office/officeart/2018/5/layout/IconCircleLabelList"/>
    <dgm:cxn modelId="{219387F2-24FC-485F-A69B-016F84CDD4F7}" type="presParOf" srcId="{3CA4DAE0-1BA8-4439-A9B5-06FAB232D8D2}" destId="{5A0B2DEE-0149-4D03-8758-1902A2921FC4}"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097596-AC83-423A-A057-D50559347C10}"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1E4F5D2B-9B6F-452B-9026-B6607D41274C}">
      <dgm:prSet/>
      <dgm:spPr/>
      <dgm:t>
        <a:bodyPr/>
        <a:lstStyle/>
        <a:p>
          <a:r>
            <a:rPr lang="en-US"/>
            <a:t>Establish measures of interest</a:t>
          </a:r>
        </a:p>
      </dgm:t>
    </dgm:pt>
    <dgm:pt modelId="{00773C5E-2067-4345-94D0-20D391AC26C1}" type="parTrans" cxnId="{B16A6852-E599-4344-8E2C-F6DF97A90D3C}">
      <dgm:prSet/>
      <dgm:spPr/>
      <dgm:t>
        <a:bodyPr/>
        <a:lstStyle/>
        <a:p>
          <a:endParaRPr lang="en-US"/>
        </a:p>
      </dgm:t>
    </dgm:pt>
    <dgm:pt modelId="{D37365BE-8C32-4C1D-A481-CAFB8BF74BCC}" type="sibTrans" cxnId="{B16A6852-E599-4344-8E2C-F6DF97A90D3C}">
      <dgm:prSet/>
      <dgm:spPr/>
      <dgm:t>
        <a:bodyPr/>
        <a:lstStyle/>
        <a:p>
          <a:endParaRPr lang="en-US"/>
        </a:p>
      </dgm:t>
    </dgm:pt>
    <dgm:pt modelId="{AA5142BC-3256-48EB-BE8F-30F4DA3BE2A4}">
      <dgm:prSet/>
      <dgm:spPr/>
      <dgm:t>
        <a:bodyPr/>
        <a:lstStyle/>
        <a:p>
          <a:r>
            <a:rPr lang="en-US"/>
            <a:t>Determine whether the EHR supports the measure</a:t>
          </a:r>
        </a:p>
      </dgm:t>
    </dgm:pt>
    <dgm:pt modelId="{4EEC84D8-2950-4498-93BE-E3BBFE740D43}" type="parTrans" cxnId="{125BD820-865B-4629-8AB4-A885D3EE19F8}">
      <dgm:prSet/>
      <dgm:spPr/>
      <dgm:t>
        <a:bodyPr/>
        <a:lstStyle/>
        <a:p>
          <a:endParaRPr lang="en-US"/>
        </a:p>
      </dgm:t>
    </dgm:pt>
    <dgm:pt modelId="{2EDA5413-0D32-49E4-8D7D-1A18317CD1D8}" type="sibTrans" cxnId="{125BD820-865B-4629-8AB4-A885D3EE19F8}">
      <dgm:prSet/>
      <dgm:spPr/>
      <dgm:t>
        <a:bodyPr/>
        <a:lstStyle/>
        <a:p>
          <a:endParaRPr lang="en-US"/>
        </a:p>
      </dgm:t>
    </dgm:pt>
    <dgm:pt modelId="{C4BDF1A7-801E-46F3-86DA-32118ADEED47}">
      <dgm:prSet/>
      <dgm:spPr/>
      <dgm:t>
        <a:bodyPr/>
        <a:lstStyle/>
        <a:p>
          <a:r>
            <a:rPr lang="en-US"/>
            <a:t>Develop correct workflows to meet the measure</a:t>
          </a:r>
        </a:p>
      </dgm:t>
    </dgm:pt>
    <dgm:pt modelId="{7F55B843-95CA-49F5-A13C-4264281046AF}" type="parTrans" cxnId="{DBEFC21F-A4BA-4447-A118-C163F077BAC5}">
      <dgm:prSet/>
      <dgm:spPr/>
      <dgm:t>
        <a:bodyPr/>
        <a:lstStyle/>
        <a:p>
          <a:endParaRPr lang="en-US"/>
        </a:p>
      </dgm:t>
    </dgm:pt>
    <dgm:pt modelId="{99CE03A1-880C-4690-AA78-2A79FD693F54}" type="sibTrans" cxnId="{DBEFC21F-A4BA-4447-A118-C163F077BAC5}">
      <dgm:prSet/>
      <dgm:spPr/>
      <dgm:t>
        <a:bodyPr/>
        <a:lstStyle/>
        <a:p>
          <a:endParaRPr lang="en-US"/>
        </a:p>
      </dgm:t>
    </dgm:pt>
    <dgm:pt modelId="{8AAF12D8-F369-443D-9576-B979AAE12127}" type="pres">
      <dgm:prSet presAssocID="{CF097596-AC83-423A-A057-D50559347C10}" presName="Name0" presStyleCnt="0">
        <dgm:presLayoutVars>
          <dgm:dir/>
          <dgm:resizeHandles val="exact"/>
        </dgm:presLayoutVars>
      </dgm:prSet>
      <dgm:spPr/>
    </dgm:pt>
    <dgm:pt modelId="{4DDBAC96-847E-48F4-AF34-ED71E6B5ED06}" type="pres">
      <dgm:prSet presAssocID="{1E4F5D2B-9B6F-452B-9026-B6607D41274C}" presName="node" presStyleLbl="node1" presStyleIdx="0" presStyleCnt="3">
        <dgm:presLayoutVars>
          <dgm:bulletEnabled val="1"/>
        </dgm:presLayoutVars>
      </dgm:prSet>
      <dgm:spPr/>
    </dgm:pt>
    <dgm:pt modelId="{08AB94ED-90B4-49B8-A1D6-78C364C3E2F1}" type="pres">
      <dgm:prSet presAssocID="{D37365BE-8C32-4C1D-A481-CAFB8BF74BCC}" presName="sibTrans" presStyleLbl="sibTrans1D1" presStyleIdx="0" presStyleCnt="2"/>
      <dgm:spPr/>
    </dgm:pt>
    <dgm:pt modelId="{3F40ACBE-37A1-41A7-8A20-6F7737DCC584}" type="pres">
      <dgm:prSet presAssocID="{D37365BE-8C32-4C1D-A481-CAFB8BF74BCC}" presName="connectorText" presStyleLbl="sibTrans1D1" presStyleIdx="0" presStyleCnt="2"/>
      <dgm:spPr/>
    </dgm:pt>
    <dgm:pt modelId="{ADAEB229-3DC7-471A-A002-BC98659D294E}" type="pres">
      <dgm:prSet presAssocID="{AA5142BC-3256-48EB-BE8F-30F4DA3BE2A4}" presName="node" presStyleLbl="node1" presStyleIdx="1" presStyleCnt="3">
        <dgm:presLayoutVars>
          <dgm:bulletEnabled val="1"/>
        </dgm:presLayoutVars>
      </dgm:prSet>
      <dgm:spPr/>
    </dgm:pt>
    <dgm:pt modelId="{76D6A95D-5A96-4199-82CE-312E7C70B0B2}" type="pres">
      <dgm:prSet presAssocID="{2EDA5413-0D32-49E4-8D7D-1A18317CD1D8}" presName="sibTrans" presStyleLbl="sibTrans1D1" presStyleIdx="1" presStyleCnt="2"/>
      <dgm:spPr/>
    </dgm:pt>
    <dgm:pt modelId="{8DBFB44B-4EAD-43EB-BFB2-1C196351DF11}" type="pres">
      <dgm:prSet presAssocID="{2EDA5413-0D32-49E4-8D7D-1A18317CD1D8}" presName="connectorText" presStyleLbl="sibTrans1D1" presStyleIdx="1" presStyleCnt="2"/>
      <dgm:spPr/>
    </dgm:pt>
    <dgm:pt modelId="{FB0BF3A5-89C9-48F5-B31B-9B3F215420BA}" type="pres">
      <dgm:prSet presAssocID="{C4BDF1A7-801E-46F3-86DA-32118ADEED47}" presName="node" presStyleLbl="node1" presStyleIdx="2" presStyleCnt="3">
        <dgm:presLayoutVars>
          <dgm:bulletEnabled val="1"/>
        </dgm:presLayoutVars>
      </dgm:prSet>
      <dgm:spPr/>
    </dgm:pt>
  </dgm:ptLst>
  <dgm:cxnLst>
    <dgm:cxn modelId="{DBEFC21F-A4BA-4447-A118-C163F077BAC5}" srcId="{CF097596-AC83-423A-A057-D50559347C10}" destId="{C4BDF1A7-801E-46F3-86DA-32118ADEED47}" srcOrd="2" destOrd="0" parTransId="{7F55B843-95CA-49F5-A13C-4264281046AF}" sibTransId="{99CE03A1-880C-4690-AA78-2A79FD693F54}"/>
    <dgm:cxn modelId="{125BD820-865B-4629-8AB4-A885D3EE19F8}" srcId="{CF097596-AC83-423A-A057-D50559347C10}" destId="{AA5142BC-3256-48EB-BE8F-30F4DA3BE2A4}" srcOrd="1" destOrd="0" parTransId="{4EEC84D8-2950-4498-93BE-E3BBFE740D43}" sibTransId="{2EDA5413-0D32-49E4-8D7D-1A18317CD1D8}"/>
    <dgm:cxn modelId="{76E6F028-2921-42B9-8460-C2EAFBAC3C65}" type="presOf" srcId="{D37365BE-8C32-4C1D-A481-CAFB8BF74BCC}" destId="{3F40ACBE-37A1-41A7-8A20-6F7737DCC584}" srcOrd="1" destOrd="0" presId="urn:microsoft.com/office/officeart/2016/7/layout/RepeatingBendingProcessNew"/>
    <dgm:cxn modelId="{2D294F6D-B100-42EF-85C9-15096D5EF3E7}" type="presOf" srcId="{1E4F5D2B-9B6F-452B-9026-B6607D41274C}" destId="{4DDBAC96-847E-48F4-AF34-ED71E6B5ED06}" srcOrd="0" destOrd="0" presId="urn:microsoft.com/office/officeart/2016/7/layout/RepeatingBendingProcessNew"/>
    <dgm:cxn modelId="{C71CC84E-16FA-40A2-AEE4-4052F75B057A}" type="presOf" srcId="{D37365BE-8C32-4C1D-A481-CAFB8BF74BCC}" destId="{08AB94ED-90B4-49B8-A1D6-78C364C3E2F1}" srcOrd="0" destOrd="0" presId="urn:microsoft.com/office/officeart/2016/7/layout/RepeatingBendingProcessNew"/>
    <dgm:cxn modelId="{B16A6852-E599-4344-8E2C-F6DF97A90D3C}" srcId="{CF097596-AC83-423A-A057-D50559347C10}" destId="{1E4F5D2B-9B6F-452B-9026-B6607D41274C}" srcOrd="0" destOrd="0" parTransId="{00773C5E-2067-4345-94D0-20D391AC26C1}" sibTransId="{D37365BE-8C32-4C1D-A481-CAFB8BF74BCC}"/>
    <dgm:cxn modelId="{23F50373-DB5A-42D2-924C-3B2B4F8DC523}" type="presOf" srcId="{C4BDF1A7-801E-46F3-86DA-32118ADEED47}" destId="{FB0BF3A5-89C9-48F5-B31B-9B3F215420BA}" srcOrd="0" destOrd="0" presId="urn:microsoft.com/office/officeart/2016/7/layout/RepeatingBendingProcessNew"/>
    <dgm:cxn modelId="{1B27A084-9C78-4829-83A8-CBE284449401}" type="presOf" srcId="{2EDA5413-0D32-49E4-8D7D-1A18317CD1D8}" destId="{8DBFB44B-4EAD-43EB-BFB2-1C196351DF11}" srcOrd="1" destOrd="0" presId="urn:microsoft.com/office/officeart/2016/7/layout/RepeatingBendingProcessNew"/>
    <dgm:cxn modelId="{9B39A6A0-6AF7-4A6E-B6B4-12E9A7309333}" type="presOf" srcId="{2EDA5413-0D32-49E4-8D7D-1A18317CD1D8}" destId="{76D6A95D-5A96-4199-82CE-312E7C70B0B2}" srcOrd="0" destOrd="0" presId="urn:microsoft.com/office/officeart/2016/7/layout/RepeatingBendingProcessNew"/>
    <dgm:cxn modelId="{AB01C0C9-1108-4EF5-8950-7B8F9E879B6E}" type="presOf" srcId="{CF097596-AC83-423A-A057-D50559347C10}" destId="{8AAF12D8-F369-443D-9576-B979AAE12127}" srcOrd="0" destOrd="0" presId="urn:microsoft.com/office/officeart/2016/7/layout/RepeatingBendingProcessNew"/>
    <dgm:cxn modelId="{324C03D3-0DB9-449F-B1C0-D1BDB7E1B73E}" type="presOf" srcId="{AA5142BC-3256-48EB-BE8F-30F4DA3BE2A4}" destId="{ADAEB229-3DC7-471A-A002-BC98659D294E}" srcOrd="0" destOrd="0" presId="urn:microsoft.com/office/officeart/2016/7/layout/RepeatingBendingProcessNew"/>
    <dgm:cxn modelId="{EBA00540-AC4B-4043-AE08-863A3F152791}" type="presParOf" srcId="{8AAF12D8-F369-443D-9576-B979AAE12127}" destId="{4DDBAC96-847E-48F4-AF34-ED71E6B5ED06}" srcOrd="0" destOrd="0" presId="urn:microsoft.com/office/officeart/2016/7/layout/RepeatingBendingProcessNew"/>
    <dgm:cxn modelId="{50E74FBF-B5BB-4DCB-A3A0-D9EA9488734B}" type="presParOf" srcId="{8AAF12D8-F369-443D-9576-B979AAE12127}" destId="{08AB94ED-90B4-49B8-A1D6-78C364C3E2F1}" srcOrd="1" destOrd="0" presId="urn:microsoft.com/office/officeart/2016/7/layout/RepeatingBendingProcessNew"/>
    <dgm:cxn modelId="{F8A23B71-B4B7-414B-9F80-3A29AAAF8FCF}" type="presParOf" srcId="{08AB94ED-90B4-49B8-A1D6-78C364C3E2F1}" destId="{3F40ACBE-37A1-41A7-8A20-6F7737DCC584}" srcOrd="0" destOrd="0" presId="urn:microsoft.com/office/officeart/2016/7/layout/RepeatingBendingProcessNew"/>
    <dgm:cxn modelId="{0AE3D936-7831-4C90-BCC2-855D7D042822}" type="presParOf" srcId="{8AAF12D8-F369-443D-9576-B979AAE12127}" destId="{ADAEB229-3DC7-471A-A002-BC98659D294E}" srcOrd="2" destOrd="0" presId="urn:microsoft.com/office/officeart/2016/7/layout/RepeatingBendingProcessNew"/>
    <dgm:cxn modelId="{64667D81-B72A-4CC9-899F-3EC590D59103}" type="presParOf" srcId="{8AAF12D8-F369-443D-9576-B979AAE12127}" destId="{76D6A95D-5A96-4199-82CE-312E7C70B0B2}" srcOrd="3" destOrd="0" presId="urn:microsoft.com/office/officeart/2016/7/layout/RepeatingBendingProcessNew"/>
    <dgm:cxn modelId="{72171684-F7AF-4478-B0AA-3C5A6EC32CE2}" type="presParOf" srcId="{76D6A95D-5A96-4199-82CE-312E7C70B0B2}" destId="{8DBFB44B-4EAD-43EB-BFB2-1C196351DF11}" srcOrd="0" destOrd="0" presId="urn:microsoft.com/office/officeart/2016/7/layout/RepeatingBendingProcessNew"/>
    <dgm:cxn modelId="{DA9E7F71-00A2-4581-B0F2-0E0DA0F59B01}" type="presParOf" srcId="{8AAF12D8-F369-443D-9576-B979AAE12127}" destId="{FB0BF3A5-89C9-48F5-B31B-9B3F215420BA}" srcOrd="4"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AA1DC2-CBDC-46A2-8244-C07C1D25227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7188CA9-2FF1-4247-B61A-6A8064DDC5D4}">
      <dgm:prSet/>
      <dgm:spPr/>
      <dgm:t>
        <a:bodyPr/>
        <a:lstStyle/>
        <a:p>
          <a:r>
            <a:rPr lang="en-US"/>
            <a:t>Integrate workflows</a:t>
          </a:r>
        </a:p>
      </dgm:t>
    </dgm:pt>
    <dgm:pt modelId="{51C80B98-F59E-407F-93E0-85CC4B31A9A9}" type="parTrans" cxnId="{1D1A63EE-6294-48E2-BEE8-D4FD390BAD08}">
      <dgm:prSet/>
      <dgm:spPr/>
      <dgm:t>
        <a:bodyPr/>
        <a:lstStyle/>
        <a:p>
          <a:endParaRPr lang="en-US"/>
        </a:p>
      </dgm:t>
    </dgm:pt>
    <dgm:pt modelId="{0E626E08-7637-416D-8A18-47499F80F923}" type="sibTrans" cxnId="{1D1A63EE-6294-48E2-BEE8-D4FD390BAD08}">
      <dgm:prSet/>
      <dgm:spPr/>
      <dgm:t>
        <a:bodyPr/>
        <a:lstStyle/>
        <a:p>
          <a:endParaRPr lang="en-US"/>
        </a:p>
      </dgm:t>
    </dgm:pt>
    <dgm:pt modelId="{3D0DCC8F-5774-400A-BB9B-7E9280B3D6B9}">
      <dgm:prSet/>
      <dgm:spPr/>
      <dgm:t>
        <a:bodyPr/>
        <a:lstStyle/>
        <a:p>
          <a:r>
            <a:rPr lang="en-US"/>
            <a:t>Standing orders</a:t>
          </a:r>
        </a:p>
      </dgm:t>
    </dgm:pt>
    <dgm:pt modelId="{14886D19-E570-4D69-93E2-3BE43A35CC45}" type="parTrans" cxnId="{97B1AFA7-837A-4644-84C7-905CAFAAF1F0}">
      <dgm:prSet/>
      <dgm:spPr/>
      <dgm:t>
        <a:bodyPr/>
        <a:lstStyle/>
        <a:p>
          <a:endParaRPr lang="en-US"/>
        </a:p>
      </dgm:t>
    </dgm:pt>
    <dgm:pt modelId="{523393E6-6853-408B-BDB5-8C04F74566EF}" type="sibTrans" cxnId="{97B1AFA7-837A-4644-84C7-905CAFAAF1F0}">
      <dgm:prSet/>
      <dgm:spPr/>
      <dgm:t>
        <a:bodyPr/>
        <a:lstStyle/>
        <a:p>
          <a:endParaRPr lang="en-US"/>
        </a:p>
      </dgm:t>
    </dgm:pt>
    <dgm:pt modelId="{95744FE2-ECBF-4E8F-81DB-07E870BD5372}">
      <dgm:prSet/>
      <dgm:spPr/>
      <dgm:t>
        <a:bodyPr/>
        <a:lstStyle/>
        <a:p>
          <a:r>
            <a:rPr lang="en-US"/>
            <a:t>Optimize team</a:t>
          </a:r>
        </a:p>
      </dgm:t>
    </dgm:pt>
    <dgm:pt modelId="{09811D6C-5FC6-4AF7-B13A-0D7B34BBA583}" type="parTrans" cxnId="{9158D939-EA18-4689-AA3F-F08D38B4E8B8}">
      <dgm:prSet/>
      <dgm:spPr/>
      <dgm:t>
        <a:bodyPr/>
        <a:lstStyle/>
        <a:p>
          <a:endParaRPr lang="en-US"/>
        </a:p>
      </dgm:t>
    </dgm:pt>
    <dgm:pt modelId="{9AF5935C-36A9-4A50-B4FC-37883D137B40}" type="sibTrans" cxnId="{9158D939-EA18-4689-AA3F-F08D38B4E8B8}">
      <dgm:prSet/>
      <dgm:spPr/>
      <dgm:t>
        <a:bodyPr/>
        <a:lstStyle/>
        <a:p>
          <a:endParaRPr lang="en-US"/>
        </a:p>
      </dgm:t>
    </dgm:pt>
    <dgm:pt modelId="{2A70D031-7237-4DEC-96CB-F5783E99BBB2}" type="pres">
      <dgm:prSet presAssocID="{7FAA1DC2-CBDC-46A2-8244-C07C1D252275}" presName="hierChild1" presStyleCnt="0">
        <dgm:presLayoutVars>
          <dgm:chPref val="1"/>
          <dgm:dir/>
          <dgm:animOne val="branch"/>
          <dgm:animLvl val="lvl"/>
          <dgm:resizeHandles/>
        </dgm:presLayoutVars>
      </dgm:prSet>
      <dgm:spPr/>
    </dgm:pt>
    <dgm:pt modelId="{D317961F-8428-421F-84F5-C3F024D41410}" type="pres">
      <dgm:prSet presAssocID="{37188CA9-2FF1-4247-B61A-6A8064DDC5D4}" presName="hierRoot1" presStyleCnt="0"/>
      <dgm:spPr/>
    </dgm:pt>
    <dgm:pt modelId="{728ABF1A-8CC1-4839-BC81-6AE1E0B19137}" type="pres">
      <dgm:prSet presAssocID="{37188CA9-2FF1-4247-B61A-6A8064DDC5D4}" presName="composite" presStyleCnt="0"/>
      <dgm:spPr/>
    </dgm:pt>
    <dgm:pt modelId="{D7164AB8-42BE-4F59-926D-5E899121D77E}" type="pres">
      <dgm:prSet presAssocID="{37188CA9-2FF1-4247-B61A-6A8064DDC5D4}" presName="background" presStyleLbl="node0" presStyleIdx="0" presStyleCnt="3"/>
      <dgm:spPr/>
    </dgm:pt>
    <dgm:pt modelId="{4BBAFEBC-AFD6-4813-BE72-3719DD9A2164}" type="pres">
      <dgm:prSet presAssocID="{37188CA9-2FF1-4247-B61A-6A8064DDC5D4}" presName="text" presStyleLbl="fgAcc0" presStyleIdx="0" presStyleCnt="3">
        <dgm:presLayoutVars>
          <dgm:chPref val="3"/>
        </dgm:presLayoutVars>
      </dgm:prSet>
      <dgm:spPr/>
    </dgm:pt>
    <dgm:pt modelId="{EB1C4CAF-FFDA-4081-98FE-378E2C8C5358}" type="pres">
      <dgm:prSet presAssocID="{37188CA9-2FF1-4247-B61A-6A8064DDC5D4}" presName="hierChild2" presStyleCnt="0"/>
      <dgm:spPr/>
    </dgm:pt>
    <dgm:pt modelId="{C9176FB4-09A6-4780-B531-5850E0237A9B}" type="pres">
      <dgm:prSet presAssocID="{3D0DCC8F-5774-400A-BB9B-7E9280B3D6B9}" presName="hierRoot1" presStyleCnt="0"/>
      <dgm:spPr/>
    </dgm:pt>
    <dgm:pt modelId="{966AD7E7-161D-464B-8F29-68B1882A28A1}" type="pres">
      <dgm:prSet presAssocID="{3D0DCC8F-5774-400A-BB9B-7E9280B3D6B9}" presName="composite" presStyleCnt="0"/>
      <dgm:spPr/>
    </dgm:pt>
    <dgm:pt modelId="{B5AD3935-3F8A-4269-82B3-BE0556EC5E91}" type="pres">
      <dgm:prSet presAssocID="{3D0DCC8F-5774-400A-BB9B-7E9280B3D6B9}" presName="background" presStyleLbl="node0" presStyleIdx="1" presStyleCnt="3"/>
      <dgm:spPr/>
    </dgm:pt>
    <dgm:pt modelId="{96F67D29-F90D-4B3E-9F74-7D70C27A1B2E}" type="pres">
      <dgm:prSet presAssocID="{3D0DCC8F-5774-400A-BB9B-7E9280B3D6B9}" presName="text" presStyleLbl="fgAcc0" presStyleIdx="1" presStyleCnt="3">
        <dgm:presLayoutVars>
          <dgm:chPref val="3"/>
        </dgm:presLayoutVars>
      </dgm:prSet>
      <dgm:spPr/>
    </dgm:pt>
    <dgm:pt modelId="{1EE2EB89-2AFA-4B67-93F8-FBB3484DE1A4}" type="pres">
      <dgm:prSet presAssocID="{3D0DCC8F-5774-400A-BB9B-7E9280B3D6B9}" presName="hierChild2" presStyleCnt="0"/>
      <dgm:spPr/>
    </dgm:pt>
    <dgm:pt modelId="{3B178F09-7C33-4345-9839-712E32BD1205}" type="pres">
      <dgm:prSet presAssocID="{95744FE2-ECBF-4E8F-81DB-07E870BD5372}" presName="hierRoot1" presStyleCnt="0"/>
      <dgm:spPr/>
    </dgm:pt>
    <dgm:pt modelId="{4B06FD64-EEB4-4A16-9464-E62EE7F74C4D}" type="pres">
      <dgm:prSet presAssocID="{95744FE2-ECBF-4E8F-81DB-07E870BD5372}" presName="composite" presStyleCnt="0"/>
      <dgm:spPr/>
    </dgm:pt>
    <dgm:pt modelId="{984FEAB0-F535-4EA8-B382-4E5D9B394C03}" type="pres">
      <dgm:prSet presAssocID="{95744FE2-ECBF-4E8F-81DB-07E870BD5372}" presName="background" presStyleLbl="node0" presStyleIdx="2" presStyleCnt="3"/>
      <dgm:spPr/>
    </dgm:pt>
    <dgm:pt modelId="{B9CBECAA-D293-4E4D-A923-CED599DFC2F1}" type="pres">
      <dgm:prSet presAssocID="{95744FE2-ECBF-4E8F-81DB-07E870BD5372}" presName="text" presStyleLbl="fgAcc0" presStyleIdx="2" presStyleCnt="3">
        <dgm:presLayoutVars>
          <dgm:chPref val="3"/>
        </dgm:presLayoutVars>
      </dgm:prSet>
      <dgm:spPr/>
    </dgm:pt>
    <dgm:pt modelId="{91FB44A6-6304-4AF4-9890-7F8007D79FBC}" type="pres">
      <dgm:prSet presAssocID="{95744FE2-ECBF-4E8F-81DB-07E870BD5372}" presName="hierChild2" presStyleCnt="0"/>
      <dgm:spPr/>
    </dgm:pt>
  </dgm:ptLst>
  <dgm:cxnLst>
    <dgm:cxn modelId="{9158D939-EA18-4689-AA3F-F08D38B4E8B8}" srcId="{7FAA1DC2-CBDC-46A2-8244-C07C1D252275}" destId="{95744FE2-ECBF-4E8F-81DB-07E870BD5372}" srcOrd="2" destOrd="0" parTransId="{09811D6C-5FC6-4AF7-B13A-0D7B34BBA583}" sibTransId="{9AF5935C-36A9-4A50-B4FC-37883D137B40}"/>
    <dgm:cxn modelId="{5D1BF788-1FD7-4C34-B7C4-2AF33DDD9B43}" type="presOf" srcId="{37188CA9-2FF1-4247-B61A-6A8064DDC5D4}" destId="{4BBAFEBC-AFD6-4813-BE72-3719DD9A2164}" srcOrd="0" destOrd="0" presId="urn:microsoft.com/office/officeart/2005/8/layout/hierarchy1"/>
    <dgm:cxn modelId="{CBB18D9C-905F-4C15-A243-3B03C810A3EC}" type="presOf" srcId="{3D0DCC8F-5774-400A-BB9B-7E9280B3D6B9}" destId="{96F67D29-F90D-4B3E-9F74-7D70C27A1B2E}" srcOrd="0" destOrd="0" presId="urn:microsoft.com/office/officeart/2005/8/layout/hierarchy1"/>
    <dgm:cxn modelId="{97B1AFA7-837A-4644-84C7-905CAFAAF1F0}" srcId="{7FAA1DC2-CBDC-46A2-8244-C07C1D252275}" destId="{3D0DCC8F-5774-400A-BB9B-7E9280B3D6B9}" srcOrd="1" destOrd="0" parTransId="{14886D19-E570-4D69-93E2-3BE43A35CC45}" sibTransId="{523393E6-6853-408B-BDB5-8C04F74566EF}"/>
    <dgm:cxn modelId="{A268E1DC-F864-4F05-A4F2-2CA8F1AF7878}" type="presOf" srcId="{7FAA1DC2-CBDC-46A2-8244-C07C1D252275}" destId="{2A70D031-7237-4DEC-96CB-F5783E99BBB2}" srcOrd="0" destOrd="0" presId="urn:microsoft.com/office/officeart/2005/8/layout/hierarchy1"/>
    <dgm:cxn modelId="{502B66DD-2F69-4251-9658-61AF0EBF6220}" type="presOf" srcId="{95744FE2-ECBF-4E8F-81DB-07E870BD5372}" destId="{B9CBECAA-D293-4E4D-A923-CED599DFC2F1}" srcOrd="0" destOrd="0" presId="urn:microsoft.com/office/officeart/2005/8/layout/hierarchy1"/>
    <dgm:cxn modelId="{1D1A63EE-6294-48E2-BEE8-D4FD390BAD08}" srcId="{7FAA1DC2-CBDC-46A2-8244-C07C1D252275}" destId="{37188CA9-2FF1-4247-B61A-6A8064DDC5D4}" srcOrd="0" destOrd="0" parTransId="{51C80B98-F59E-407F-93E0-85CC4B31A9A9}" sibTransId="{0E626E08-7637-416D-8A18-47499F80F923}"/>
    <dgm:cxn modelId="{2A979D87-24A8-4542-9174-10D4814C59DE}" type="presParOf" srcId="{2A70D031-7237-4DEC-96CB-F5783E99BBB2}" destId="{D317961F-8428-421F-84F5-C3F024D41410}" srcOrd="0" destOrd="0" presId="urn:microsoft.com/office/officeart/2005/8/layout/hierarchy1"/>
    <dgm:cxn modelId="{97157394-1753-412C-9ADC-A268BBCAE1DB}" type="presParOf" srcId="{D317961F-8428-421F-84F5-C3F024D41410}" destId="{728ABF1A-8CC1-4839-BC81-6AE1E0B19137}" srcOrd="0" destOrd="0" presId="urn:microsoft.com/office/officeart/2005/8/layout/hierarchy1"/>
    <dgm:cxn modelId="{7D7716B8-8CAC-41DF-A815-BB476758485D}" type="presParOf" srcId="{728ABF1A-8CC1-4839-BC81-6AE1E0B19137}" destId="{D7164AB8-42BE-4F59-926D-5E899121D77E}" srcOrd="0" destOrd="0" presId="urn:microsoft.com/office/officeart/2005/8/layout/hierarchy1"/>
    <dgm:cxn modelId="{10B2BC81-2A8D-405C-958B-6AB08E650DBD}" type="presParOf" srcId="{728ABF1A-8CC1-4839-BC81-6AE1E0B19137}" destId="{4BBAFEBC-AFD6-4813-BE72-3719DD9A2164}" srcOrd="1" destOrd="0" presId="urn:microsoft.com/office/officeart/2005/8/layout/hierarchy1"/>
    <dgm:cxn modelId="{9577E6B9-4432-41A6-82C4-BCBDA29BD643}" type="presParOf" srcId="{D317961F-8428-421F-84F5-C3F024D41410}" destId="{EB1C4CAF-FFDA-4081-98FE-378E2C8C5358}" srcOrd="1" destOrd="0" presId="urn:microsoft.com/office/officeart/2005/8/layout/hierarchy1"/>
    <dgm:cxn modelId="{1ACE0AD6-6C35-452C-88D0-64F083082992}" type="presParOf" srcId="{2A70D031-7237-4DEC-96CB-F5783E99BBB2}" destId="{C9176FB4-09A6-4780-B531-5850E0237A9B}" srcOrd="1" destOrd="0" presId="urn:microsoft.com/office/officeart/2005/8/layout/hierarchy1"/>
    <dgm:cxn modelId="{FCB40010-94EA-4962-B739-7B3E80B2AE48}" type="presParOf" srcId="{C9176FB4-09A6-4780-B531-5850E0237A9B}" destId="{966AD7E7-161D-464B-8F29-68B1882A28A1}" srcOrd="0" destOrd="0" presId="urn:microsoft.com/office/officeart/2005/8/layout/hierarchy1"/>
    <dgm:cxn modelId="{AE02E3EB-74CF-4708-9C88-FC0611C5A9ED}" type="presParOf" srcId="{966AD7E7-161D-464B-8F29-68B1882A28A1}" destId="{B5AD3935-3F8A-4269-82B3-BE0556EC5E91}" srcOrd="0" destOrd="0" presId="urn:microsoft.com/office/officeart/2005/8/layout/hierarchy1"/>
    <dgm:cxn modelId="{D42F3B6E-36BF-4981-95B8-A38D78973D8A}" type="presParOf" srcId="{966AD7E7-161D-464B-8F29-68B1882A28A1}" destId="{96F67D29-F90D-4B3E-9F74-7D70C27A1B2E}" srcOrd="1" destOrd="0" presId="urn:microsoft.com/office/officeart/2005/8/layout/hierarchy1"/>
    <dgm:cxn modelId="{4A87938D-2C51-46AA-B208-35B91FD76BBE}" type="presParOf" srcId="{C9176FB4-09A6-4780-B531-5850E0237A9B}" destId="{1EE2EB89-2AFA-4B67-93F8-FBB3484DE1A4}" srcOrd="1" destOrd="0" presId="urn:microsoft.com/office/officeart/2005/8/layout/hierarchy1"/>
    <dgm:cxn modelId="{DFBDB58D-6840-4EC4-A61D-1F3CBCDF3DF9}" type="presParOf" srcId="{2A70D031-7237-4DEC-96CB-F5783E99BBB2}" destId="{3B178F09-7C33-4345-9839-712E32BD1205}" srcOrd="2" destOrd="0" presId="urn:microsoft.com/office/officeart/2005/8/layout/hierarchy1"/>
    <dgm:cxn modelId="{BC5FA78A-6B90-487A-94F5-2103F6DECEF3}" type="presParOf" srcId="{3B178F09-7C33-4345-9839-712E32BD1205}" destId="{4B06FD64-EEB4-4A16-9464-E62EE7F74C4D}" srcOrd="0" destOrd="0" presId="urn:microsoft.com/office/officeart/2005/8/layout/hierarchy1"/>
    <dgm:cxn modelId="{8B245839-824B-4BEE-966C-C4EAB06475D2}" type="presParOf" srcId="{4B06FD64-EEB4-4A16-9464-E62EE7F74C4D}" destId="{984FEAB0-F535-4EA8-B382-4E5D9B394C03}" srcOrd="0" destOrd="0" presId="urn:microsoft.com/office/officeart/2005/8/layout/hierarchy1"/>
    <dgm:cxn modelId="{B5837EA5-71B8-4BCB-8C40-162619017C51}" type="presParOf" srcId="{4B06FD64-EEB4-4A16-9464-E62EE7F74C4D}" destId="{B9CBECAA-D293-4E4D-A923-CED599DFC2F1}" srcOrd="1" destOrd="0" presId="urn:microsoft.com/office/officeart/2005/8/layout/hierarchy1"/>
    <dgm:cxn modelId="{4EE65D9C-BA14-491D-8BC5-02D6B2C8391F}" type="presParOf" srcId="{3B178F09-7C33-4345-9839-712E32BD1205}" destId="{91FB44A6-6304-4AF4-9890-7F8007D79FB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097596-AC83-423A-A057-D50559347C10}" type="doc">
      <dgm:prSet loTypeId="urn:microsoft.com/office/officeart/2005/8/layout/default" loCatId="list" qsTypeId="urn:microsoft.com/office/officeart/2005/8/quickstyle/simple4" qsCatId="simple" csTypeId="urn:microsoft.com/office/officeart/2005/8/colors/accent6_2" csCatId="accent6" phldr="1"/>
      <dgm:spPr/>
      <dgm:t>
        <a:bodyPr/>
        <a:lstStyle/>
        <a:p>
          <a:endParaRPr lang="en-US"/>
        </a:p>
      </dgm:t>
    </dgm:pt>
    <dgm:pt modelId="{36367FED-9BCE-42EA-930C-7A15824798D2}">
      <dgm:prSet/>
      <dgm:spPr/>
      <dgm:t>
        <a:bodyPr/>
        <a:lstStyle/>
        <a:p>
          <a:r>
            <a:rPr lang="en-US"/>
            <a:t>Run monthly/quarterly to measure progress</a:t>
          </a:r>
        </a:p>
      </dgm:t>
    </dgm:pt>
    <dgm:pt modelId="{BD0152F0-BDCB-4372-AE6B-A0939E6AD9BC}" type="parTrans" cxnId="{0D850A3A-5C85-44C9-9A76-05D5C720B1EE}">
      <dgm:prSet/>
      <dgm:spPr/>
      <dgm:t>
        <a:bodyPr/>
        <a:lstStyle/>
        <a:p>
          <a:endParaRPr lang="en-US"/>
        </a:p>
      </dgm:t>
    </dgm:pt>
    <dgm:pt modelId="{DF736C19-B845-493A-99DE-A6B5C394E811}" type="sibTrans" cxnId="{0D850A3A-5C85-44C9-9A76-05D5C720B1EE}">
      <dgm:prSet/>
      <dgm:spPr/>
      <dgm:t>
        <a:bodyPr/>
        <a:lstStyle/>
        <a:p>
          <a:endParaRPr lang="en-US"/>
        </a:p>
      </dgm:t>
    </dgm:pt>
    <dgm:pt modelId="{22A4F136-831C-40C7-BDCB-BE6DE3C3B648}">
      <dgm:prSet/>
      <dgm:spPr/>
      <dgm:t>
        <a:bodyPr/>
        <a:lstStyle/>
        <a:p>
          <a:r>
            <a:rPr lang="en-US"/>
            <a:t>Run baseline data</a:t>
          </a:r>
        </a:p>
      </dgm:t>
    </dgm:pt>
    <dgm:pt modelId="{DCE46B6D-45A6-4FB2-BE6F-56C5AA5ED73B}" type="sibTrans" cxnId="{592DAFD3-ABD0-4AEA-B972-7A31DC3AFCEC}">
      <dgm:prSet/>
      <dgm:spPr/>
      <dgm:t>
        <a:bodyPr/>
        <a:lstStyle/>
        <a:p>
          <a:endParaRPr lang="en-US"/>
        </a:p>
      </dgm:t>
    </dgm:pt>
    <dgm:pt modelId="{C8C03B2F-D949-4991-9A4B-506E9173F636}" type="parTrans" cxnId="{592DAFD3-ABD0-4AEA-B972-7A31DC3AFCEC}">
      <dgm:prSet/>
      <dgm:spPr/>
      <dgm:t>
        <a:bodyPr/>
        <a:lstStyle/>
        <a:p>
          <a:endParaRPr lang="en-US"/>
        </a:p>
      </dgm:t>
    </dgm:pt>
    <dgm:pt modelId="{BAEE8EBF-8054-4B43-8514-50298638FADA}" type="pres">
      <dgm:prSet presAssocID="{CF097596-AC83-423A-A057-D50559347C10}" presName="diagram" presStyleCnt="0">
        <dgm:presLayoutVars>
          <dgm:dir/>
          <dgm:resizeHandles val="exact"/>
        </dgm:presLayoutVars>
      </dgm:prSet>
      <dgm:spPr/>
    </dgm:pt>
    <dgm:pt modelId="{D54803AC-6BB9-482C-AB74-CC48C44F158F}" type="pres">
      <dgm:prSet presAssocID="{22A4F136-831C-40C7-BDCB-BE6DE3C3B648}" presName="node" presStyleLbl="node1" presStyleIdx="0" presStyleCnt="2">
        <dgm:presLayoutVars>
          <dgm:bulletEnabled val="1"/>
        </dgm:presLayoutVars>
      </dgm:prSet>
      <dgm:spPr/>
    </dgm:pt>
    <dgm:pt modelId="{D4D33BD6-4992-4BFA-9E7D-438C2E4EC75C}" type="pres">
      <dgm:prSet presAssocID="{DCE46B6D-45A6-4FB2-BE6F-56C5AA5ED73B}" presName="sibTrans" presStyleCnt="0"/>
      <dgm:spPr/>
    </dgm:pt>
    <dgm:pt modelId="{839240C8-2B20-4AF6-853E-8662D709928D}" type="pres">
      <dgm:prSet presAssocID="{36367FED-9BCE-42EA-930C-7A15824798D2}" presName="node" presStyleLbl="node1" presStyleIdx="1" presStyleCnt="2">
        <dgm:presLayoutVars>
          <dgm:bulletEnabled val="1"/>
        </dgm:presLayoutVars>
      </dgm:prSet>
      <dgm:spPr/>
    </dgm:pt>
  </dgm:ptLst>
  <dgm:cxnLst>
    <dgm:cxn modelId="{0D850A3A-5C85-44C9-9A76-05D5C720B1EE}" srcId="{CF097596-AC83-423A-A057-D50559347C10}" destId="{36367FED-9BCE-42EA-930C-7A15824798D2}" srcOrd="1" destOrd="0" parTransId="{BD0152F0-BDCB-4372-AE6B-A0939E6AD9BC}" sibTransId="{DF736C19-B845-493A-99DE-A6B5C394E811}"/>
    <dgm:cxn modelId="{88AAF55C-36E5-4D48-BE15-EF6B23A9111E}" type="presOf" srcId="{36367FED-9BCE-42EA-930C-7A15824798D2}" destId="{839240C8-2B20-4AF6-853E-8662D709928D}" srcOrd="0" destOrd="0" presId="urn:microsoft.com/office/officeart/2005/8/layout/default"/>
    <dgm:cxn modelId="{68246258-6B43-4156-B091-21DAC1BE1CB4}" type="presOf" srcId="{CF097596-AC83-423A-A057-D50559347C10}" destId="{BAEE8EBF-8054-4B43-8514-50298638FADA}" srcOrd="0" destOrd="0" presId="urn:microsoft.com/office/officeart/2005/8/layout/default"/>
    <dgm:cxn modelId="{2381DDC2-509E-40FD-989F-3CD6EC942D78}" type="presOf" srcId="{22A4F136-831C-40C7-BDCB-BE6DE3C3B648}" destId="{D54803AC-6BB9-482C-AB74-CC48C44F158F}" srcOrd="0" destOrd="0" presId="urn:microsoft.com/office/officeart/2005/8/layout/default"/>
    <dgm:cxn modelId="{592DAFD3-ABD0-4AEA-B972-7A31DC3AFCEC}" srcId="{CF097596-AC83-423A-A057-D50559347C10}" destId="{22A4F136-831C-40C7-BDCB-BE6DE3C3B648}" srcOrd="0" destOrd="0" parTransId="{C8C03B2F-D949-4991-9A4B-506E9173F636}" sibTransId="{DCE46B6D-45A6-4FB2-BE6F-56C5AA5ED73B}"/>
    <dgm:cxn modelId="{42CC083B-5D9D-4C49-B4BF-AC6767074701}" type="presParOf" srcId="{BAEE8EBF-8054-4B43-8514-50298638FADA}" destId="{D54803AC-6BB9-482C-AB74-CC48C44F158F}" srcOrd="0" destOrd="0" presId="urn:microsoft.com/office/officeart/2005/8/layout/default"/>
    <dgm:cxn modelId="{0E0E72F3-B688-43ED-BEA0-702E78F47339}" type="presParOf" srcId="{BAEE8EBF-8054-4B43-8514-50298638FADA}" destId="{D4D33BD6-4992-4BFA-9E7D-438C2E4EC75C}" srcOrd="1" destOrd="0" presId="urn:microsoft.com/office/officeart/2005/8/layout/default"/>
    <dgm:cxn modelId="{32243603-8DE6-4CD4-9CB4-690A9FEF6C5F}" type="presParOf" srcId="{BAEE8EBF-8054-4B43-8514-50298638FADA}" destId="{839240C8-2B20-4AF6-853E-8662D709928D}"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6E9C4-506E-49BC-9F4E-E083836151DC}">
      <dsp:nvSpPr>
        <dsp:cNvPr id="0" name=""/>
        <dsp:cNvSpPr/>
      </dsp:nvSpPr>
      <dsp:spPr>
        <a:xfrm>
          <a:off x="764587" y="19207"/>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06F16-6154-4AE0-A738-236AF12D58AB}">
      <dsp:nvSpPr>
        <dsp:cNvPr id="0" name=""/>
        <dsp:cNvSpPr/>
      </dsp:nvSpPr>
      <dsp:spPr>
        <a:xfrm>
          <a:off x="1152149" y="406770"/>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F4F9BA3-58A8-4DFB-93B5-A9263263414F}">
      <dsp:nvSpPr>
        <dsp:cNvPr id="0" name=""/>
        <dsp:cNvSpPr/>
      </dsp:nvSpPr>
      <dsp:spPr>
        <a:xfrm>
          <a:off x="183243" y="240420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YOU Can’t improve what you can’t measure</a:t>
          </a:r>
        </a:p>
      </dsp:txBody>
      <dsp:txXfrm>
        <a:off x="183243" y="2404208"/>
        <a:ext cx="2981250" cy="720000"/>
      </dsp:txXfrm>
    </dsp:sp>
    <dsp:sp modelId="{05339AF8-CEA4-48F0-B6A4-5FBE76CD71A8}">
      <dsp:nvSpPr>
        <dsp:cNvPr id="0" name=""/>
        <dsp:cNvSpPr/>
      </dsp:nvSpPr>
      <dsp:spPr>
        <a:xfrm>
          <a:off x="4267556" y="19207"/>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2D98A2-D7AB-4161-BD99-A67D7CDC3529}">
      <dsp:nvSpPr>
        <dsp:cNvPr id="0" name=""/>
        <dsp:cNvSpPr/>
      </dsp:nvSpPr>
      <dsp:spPr>
        <a:xfrm>
          <a:off x="4655118" y="406770"/>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A84F9FB-CE34-4F22-A92B-EDD923479E8F}">
      <dsp:nvSpPr>
        <dsp:cNvPr id="0" name=""/>
        <dsp:cNvSpPr/>
      </dsp:nvSpPr>
      <dsp:spPr>
        <a:xfrm>
          <a:off x="3686212" y="240420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How do you know what you are doing is working?</a:t>
          </a:r>
        </a:p>
      </dsp:txBody>
      <dsp:txXfrm>
        <a:off x="3686212" y="2404208"/>
        <a:ext cx="2981250" cy="720000"/>
      </dsp:txXfrm>
    </dsp:sp>
    <dsp:sp modelId="{47DC122B-2E5B-4329-BE57-069707C919B2}">
      <dsp:nvSpPr>
        <dsp:cNvPr id="0" name=""/>
        <dsp:cNvSpPr/>
      </dsp:nvSpPr>
      <dsp:spPr>
        <a:xfrm>
          <a:off x="7770525" y="19207"/>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623F2-CFBE-461D-A1B8-2A67EC668666}">
      <dsp:nvSpPr>
        <dsp:cNvPr id="0" name=""/>
        <dsp:cNvSpPr/>
      </dsp:nvSpPr>
      <dsp:spPr>
        <a:xfrm>
          <a:off x="8158087" y="406770"/>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A0B2DEE-0149-4D03-8758-1902A2921FC4}">
      <dsp:nvSpPr>
        <dsp:cNvPr id="0" name=""/>
        <dsp:cNvSpPr/>
      </dsp:nvSpPr>
      <dsp:spPr>
        <a:xfrm>
          <a:off x="7189181" y="240420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Often tied to payment</a:t>
          </a:r>
        </a:p>
      </dsp:txBody>
      <dsp:txXfrm>
        <a:off x="7189181" y="2404208"/>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B94ED-90B4-49B8-A1D6-78C364C3E2F1}">
      <dsp:nvSpPr>
        <dsp:cNvPr id="0" name=""/>
        <dsp:cNvSpPr/>
      </dsp:nvSpPr>
      <dsp:spPr>
        <a:xfrm>
          <a:off x="2993940" y="1811655"/>
          <a:ext cx="656594" cy="91440"/>
        </a:xfrm>
        <a:custGeom>
          <a:avLst/>
          <a:gdLst/>
          <a:ahLst/>
          <a:cxnLst/>
          <a:rect l="0" t="0" r="0" b="0"/>
          <a:pathLst>
            <a:path>
              <a:moveTo>
                <a:pt x="0" y="45720"/>
              </a:moveTo>
              <a:lnTo>
                <a:pt x="656594"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5058" y="1853939"/>
        <a:ext cx="34359" cy="6871"/>
      </dsp:txXfrm>
    </dsp:sp>
    <dsp:sp modelId="{4DDBAC96-847E-48F4-AF34-ED71E6B5ED06}">
      <dsp:nvSpPr>
        <dsp:cNvPr id="0" name=""/>
        <dsp:cNvSpPr/>
      </dsp:nvSpPr>
      <dsp:spPr>
        <a:xfrm>
          <a:off x="7937" y="961033"/>
          <a:ext cx="2987803" cy="1792682"/>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405" tIns="153678" rIns="146405" bIns="153678" numCol="1" spcCol="1270" anchor="ctr" anchorCtr="0">
          <a:noAutofit/>
        </a:bodyPr>
        <a:lstStyle/>
        <a:p>
          <a:pPr marL="0" lvl="0" indent="0" algn="ctr" defTabSz="1155700">
            <a:lnSpc>
              <a:spcPct val="90000"/>
            </a:lnSpc>
            <a:spcBef>
              <a:spcPct val="0"/>
            </a:spcBef>
            <a:spcAft>
              <a:spcPct val="35000"/>
            </a:spcAft>
            <a:buNone/>
          </a:pPr>
          <a:r>
            <a:rPr lang="en-US" sz="2600" kern="1200"/>
            <a:t>Establish measures of interest</a:t>
          </a:r>
        </a:p>
      </dsp:txBody>
      <dsp:txXfrm>
        <a:off x="7937" y="961033"/>
        <a:ext cx="2987803" cy="1792682"/>
      </dsp:txXfrm>
    </dsp:sp>
    <dsp:sp modelId="{76D6A95D-5A96-4199-82CE-312E7C70B0B2}">
      <dsp:nvSpPr>
        <dsp:cNvPr id="0" name=""/>
        <dsp:cNvSpPr/>
      </dsp:nvSpPr>
      <dsp:spPr>
        <a:xfrm>
          <a:off x="6668939" y="1811655"/>
          <a:ext cx="656594" cy="91440"/>
        </a:xfrm>
        <a:custGeom>
          <a:avLst/>
          <a:gdLst/>
          <a:ahLst/>
          <a:cxnLst/>
          <a:rect l="0" t="0" r="0" b="0"/>
          <a:pathLst>
            <a:path>
              <a:moveTo>
                <a:pt x="0" y="45720"/>
              </a:moveTo>
              <a:lnTo>
                <a:pt x="656594"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80056" y="1853939"/>
        <a:ext cx="34359" cy="6871"/>
      </dsp:txXfrm>
    </dsp:sp>
    <dsp:sp modelId="{ADAEB229-3DC7-471A-A002-BC98659D294E}">
      <dsp:nvSpPr>
        <dsp:cNvPr id="0" name=""/>
        <dsp:cNvSpPr/>
      </dsp:nvSpPr>
      <dsp:spPr>
        <a:xfrm>
          <a:off x="3682935" y="961033"/>
          <a:ext cx="2987803" cy="1792682"/>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405" tIns="153678" rIns="146405" bIns="153678" numCol="1" spcCol="1270" anchor="ctr" anchorCtr="0">
          <a:noAutofit/>
        </a:bodyPr>
        <a:lstStyle/>
        <a:p>
          <a:pPr marL="0" lvl="0" indent="0" algn="ctr" defTabSz="1155700">
            <a:lnSpc>
              <a:spcPct val="90000"/>
            </a:lnSpc>
            <a:spcBef>
              <a:spcPct val="0"/>
            </a:spcBef>
            <a:spcAft>
              <a:spcPct val="35000"/>
            </a:spcAft>
            <a:buNone/>
          </a:pPr>
          <a:r>
            <a:rPr lang="en-US" sz="2600" kern="1200"/>
            <a:t>Determine whether the EHR supports the measure</a:t>
          </a:r>
        </a:p>
      </dsp:txBody>
      <dsp:txXfrm>
        <a:off x="3682935" y="961033"/>
        <a:ext cx="2987803" cy="1792682"/>
      </dsp:txXfrm>
    </dsp:sp>
    <dsp:sp modelId="{FB0BF3A5-89C9-48F5-B31B-9B3F215420BA}">
      <dsp:nvSpPr>
        <dsp:cNvPr id="0" name=""/>
        <dsp:cNvSpPr/>
      </dsp:nvSpPr>
      <dsp:spPr>
        <a:xfrm>
          <a:off x="7357934" y="961033"/>
          <a:ext cx="2987803" cy="1792682"/>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405" tIns="153678" rIns="146405" bIns="153678" numCol="1" spcCol="1270" anchor="ctr" anchorCtr="0">
          <a:noAutofit/>
        </a:bodyPr>
        <a:lstStyle/>
        <a:p>
          <a:pPr marL="0" lvl="0" indent="0" algn="ctr" defTabSz="1155700">
            <a:lnSpc>
              <a:spcPct val="90000"/>
            </a:lnSpc>
            <a:spcBef>
              <a:spcPct val="0"/>
            </a:spcBef>
            <a:spcAft>
              <a:spcPct val="35000"/>
            </a:spcAft>
            <a:buNone/>
          </a:pPr>
          <a:r>
            <a:rPr lang="en-US" sz="2600" kern="1200"/>
            <a:t>Develop correct workflows to meet the measure</a:t>
          </a:r>
        </a:p>
      </dsp:txBody>
      <dsp:txXfrm>
        <a:off x="7357934" y="961033"/>
        <a:ext cx="2987803" cy="17926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64AB8-42BE-4F59-926D-5E899121D77E}">
      <dsp:nvSpPr>
        <dsp:cNvPr id="0" name=""/>
        <dsp:cNvSpPr/>
      </dsp:nvSpPr>
      <dsp:spPr>
        <a:xfrm>
          <a:off x="0" y="537700"/>
          <a:ext cx="2981300" cy="189312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BAFEBC-AFD6-4813-BE72-3719DD9A2164}">
      <dsp:nvSpPr>
        <dsp:cNvPr id="0" name=""/>
        <dsp:cNvSpPr/>
      </dsp:nvSpPr>
      <dsp:spPr>
        <a:xfrm>
          <a:off x="331255" y="852393"/>
          <a:ext cx="2981300" cy="189312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Integrate workflows</a:t>
          </a:r>
        </a:p>
      </dsp:txBody>
      <dsp:txXfrm>
        <a:off x="386703" y="907841"/>
        <a:ext cx="2870404" cy="1782230"/>
      </dsp:txXfrm>
    </dsp:sp>
    <dsp:sp modelId="{B5AD3935-3F8A-4269-82B3-BE0556EC5E91}">
      <dsp:nvSpPr>
        <dsp:cNvPr id="0" name=""/>
        <dsp:cNvSpPr/>
      </dsp:nvSpPr>
      <dsp:spPr>
        <a:xfrm>
          <a:off x="3643812" y="537700"/>
          <a:ext cx="2981300" cy="189312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67D29-F90D-4B3E-9F74-7D70C27A1B2E}">
      <dsp:nvSpPr>
        <dsp:cNvPr id="0" name=""/>
        <dsp:cNvSpPr/>
      </dsp:nvSpPr>
      <dsp:spPr>
        <a:xfrm>
          <a:off x="3975067" y="852393"/>
          <a:ext cx="2981300" cy="189312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Standing orders</a:t>
          </a:r>
        </a:p>
      </dsp:txBody>
      <dsp:txXfrm>
        <a:off x="4030515" y="907841"/>
        <a:ext cx="2870404" cy="1782230"/>
      </dsp:txXfrm>
    </dsp:sp>
    <dsp:sp modelId="{984FEAB0-F535-4EA8-B382-4E5D9B394C03}">
      <dsp:nvSpPr>
        <dsp:cNvPr id="0" name=""/>
        <dsp:cNvSpPr/>
      </dsp:nvSpPr>
      <dsp:spPr>
        <a:xfrm>
          <a:off x="7287624" y="537700"/>
          <a:ext cx="2981300" cy="189312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CBECAA-D293-4E4D-A923-CED599DFC2F1}">
      <dsp:nvSpPr>
        <dsp:cNvPr id="0" name=""/>
        <dsp:cNvSpPr/>
      </dsp:nvSpPr>
      <dsp:spPr>
        <a:xfrm>
          <a:off x="7618880" y="852393"/>
          <a:ext cx="2981300" cy="189312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Optimize team</a:t>
          </a:r>
        </a:p>
      </dsp:txBody>
      <dsp:txXfrm>
        <a:off x="7674328" y="907841"/>
        <a:ext cx="2870404" cy="17822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803AC-6BB9-482C-AB74-CC48C44F158F}">
      <dsp:nvSpPr>
        <dsp:cNvPr id="0" name=""/>
        <dsp:cNvSpPr/>
      </dsp:nvSpPr>
      <dsp:spPr>
        <a:xfrm>
          <a:off x="316460" y="666"/>
          <a:ext cx="2725163" cy="1635098"/>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Run baseline data</a:t>
          </a:r>
        </a:p>
      </dsp:txBody>
      <dsp:txXfrm>
        <a:off x="316460" y="666"/>
        <a:ext cx="2725163" cy="1635098"/>
      </dsp:txXfrm>
    </dsp:sp>
    <dsp:sp modelId="{839240C8-2B20-4AF6-853E-8662D709928D}">
      <dsp:nvSpPr>
        <dsp:cNvPr id="0" name=""/>
        <dsp:cNvSpPr/>
      </dsp:nvSpPr>
      <dsp:spPr>
        <a:xfrm>
          <a:off x="316460" y="1908281"/>
          <a:ext cx="2725163" cy="1635098"/>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Run monthly/quarterly to measure progress</a:t>
          </a:r>
        </a:p>
      </dsp:txBody>
      <dsp:txXfrm>
        <a:off x="316460" y="1908281"/>
        <a:ext cx="2725163" cy="163509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BA3AD3-9ECB-40C8-9667-F3FB42461377}" type="datetimeFigureOut">
              <a:rPr lang="en-US" smtClean="0"/>
              <a:t>4/13/2022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52661-7593-4718-92BB-AFA3E318F123}" type="slidenum">
              <a:rPr lang="en-US" smtClean="0"/>
              <a:t>‹#›</a:t>
            </a:fld>
            <a:endParaRPr lang="en-US"/>
          </a:p>
        </p:txBody>
      </p:sp>
    </p:spTree>
    <p:extLst>
      <p:ext uri="{BB962C8B-B14F-4D97-AF65-F5344CB8AC3E}">
        <p14:creationId xmlns:p14="http://schemas.microsoft.com/office/powerpoint/2010/main" val="2453829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E3E54-3F2D-480A-AF88-F8D5E430E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52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Jolene: </a:t>
            </a:r>
            <a:r>
              <a:rPr lang="en-US" sz="1800" dirty="0">
                <a:effectLst/>
                <a:latin typeface="Lato" panose="020F0502020204030203" pitchFamily="34" charset="0"/>
                <a:ea typeface="Calibri" panose="020F0502020204030204" pitchFamily="34" charset="0"/>
                <a:cs typeface="Times New Roman" panose="02020603050405020304" pitchFamily="18" charset="0"/>
              </a:rPr>
              <a:t>It is important that practices and practice facilitators understand the measure definitions and the requirements in order to meet the measure.  </a:t>
            </a:r>
            <a:r>
              <a:rPr lang="en-US" sz="1800" dirty="0" err="1">
                <a:effectLst/>
                <a:latin typeface="Lato" panose="020F0502020204030203" pitchFamily="34" charset="0"/>
                <a:ea typeface="Calibri" panose="020F0502020204030204" pitchFamily="34" charset="0"/>
                <a:cs typeface="Times New Roman" panose="02020603050405020304" pitchFamily="18" charset="0"/>
              </a:rPr>
              <a:t>eCQMs</a:t>
            </a:r>
            <a:r>
              <a:rPr lang="en-US" sz="1800" dirty="0">
                <a:effectLst/>
                <a:latin typeface="Lato" panose="020F0502020204030203" pitchFamily="34" charset="0"/>
                <a:ea typeface="Calibri" panose="020F0502020204030204" pitchFamily="34" charset="0"/>
                <a:cs typeface="Times New Roman" panose="02020603050405020304" pitchFamily="18" charset="0"/>
              </a:rPr>
              <a:t> follow very specific guidelines and codes.  An </a:t>
            </a:r>
            <a:r>
              <a:rPr lang="en-US" sz="1800" dirty="0" err="1">
                <a:effectLst/>
                <a:latin typeface="Lato" panose="020F0502020204030203" pitchFamily="34" charset="0"/>
                <a:ea typeface="Calibri" panose="020F0502020204030204" pitchFamily="34" charset="0"/>
                <a:cs typeface="Times New Roman" panose="02020603050405020304" pitchFamily="18" charset="0"/>
              </a:rPr>
              <a:t>eCQM</a:t>
            </a:r>
            <a:r>
              <a:rPr lang="en-US" sz="1800" dirty="0">
                <a:effectLst/>
                <a:latin typeface="Lato" panose="020F0502020204030203" pitchFamily="34" charset="0"/>
                <a:ea typeface="Calibri" panose="020F0502020204030204" pitchFamily="34" charset="0"/>
                <a:cs typeface="Times New Roman" panose="02020603050405020304" pitchFamily="18" charset="0"/>
              </a:rPr>
              <a:t> value set is a list of specific values, terms, and their codes used to describe clinical concepts in quality measures.  CMS 2 – Depression Screening and Follow-Up, for example, looks at the percentage of patients 12 and older screened for depression on the date of the encounter or 14 days prior.  This screening should be documented in a discrete data field using proper codes to allow for accurate reporting.  If a patient screens positive, a follow-up plan needs to be documented, also in a discrete data field using proper codes contained within the value set.  It should be noted that patients with an active diagnosis of depression or bipolar disorder are excluded from this measure denominator.  This is an example of an </a:t>
            </a:r>
            <a:r>
              <a:rPr lang="en-US" sz="1800" dirty="0" err="1">
                <a:effectLst/>
                <a:latin typeface="Lato" panose="020F0502020204030203" pitchFamily="34" charset="0"/>
                <a:ea typeface="Calibri" panose="020F0502020204030204" pitchFamily="34" charset="0"/>
                <a:cs typeface="Times New Roman" panose="02020603050405020304" pitchFamily="18" charset="0"/>
              </a:rPr>
              <a:t>eCQM</a:t>
            </a:r>
            <a:r>
              <a:rPr lang="en-US" sz="1800">
                <a:effectLst/>
                <a:latin typeface="Lato" panose="020F0502020204030203" pitchFamily="34" charset="0"/>
                <a:ea typeface="Calibri" panose="020F0502020204030204" pitchFamily="34" charset="0"/>
                <a:cs typeface="Times New Roman" panose="02020603050405020304" pitchFamily="18" charset="0"/>
              </a:rPr>
              <a:t> specification sheet that we at Contexture created to provide to practices to help with understanding of measure specifics and mapping of correct codes to meet the measure.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05A95-557F-42AE-B37C-0BAE182F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893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Megan:</a:t>
            </a:r>
          </a:p>
          <a:p>
            <a:pPr>
              <a:defRPr/>
            </a:pPr>
            <a:endParaRPr lang="en-US"/>
          </a:p>
          <a:p>
            <a:pPr>
              <a:defRPr/>
            </a:pPr>
            <a:r>
              <a:rPr lang="en-US">
                <a:cs typeface="Calibri" panose="020F0502020204030204"/>
              </a:rPr>
              <a:t>Success of </a:t>
            </a:r>
            <a:r>
              <a:rPr lang="en-US" err="1">
                <a:cs typeface="Calibri" panose="020F0502020204030204"/>
              </a:rPr>
              <a:t>eCQM</a:t>
            </a:r>
            <a:r>
              <a:rPr lang="en-US">
                <a:cs typeface="Calibri" panose="020F0502020204030204"/>
              </a:rPr>
              <a:t> reporting relies on a variety of factors.  One of those is implementation of </a:t>
            </a:r>
            <a:r>
              <a:rPr lang="en-US" err="1">
                <a:cs typeface="Calibri" panose="020F0502020204030204"/>
              </a:rPr>
              <a:t>eCQMs</a:t>
            </a:r>
            <a:r>
              <a:rPr lang="en-US">
                <a:cs typeface="Calibri" panose="020F0502020204030204"/>
              </a:rPr>
              <a:t> should be integrated with clinical workflows.  Once you complete the clinical workflow, it is important to utilize the electronic health record's </a:t>
            </a:r>
            <a:r>
              <a:rPr lang="en-US" err="1">
                <a:cs typeface="Calibri" panose="020F0502020204030204"/>
              </a:rPr>
              <a:t>eCQM</a:t>
            </a:r>
            <a:r>
              <a:rPr lang="en-US">
                <a:cs typeface="Calibri" panose="020F0502020204030204"/>
              </a:rPr>
              <a:t> workflows so you can account for the correct data in the discrete data fields, ensuring that you get credit for the work being completed within the clinic.  Clinical Workflows can be reviewed and updated to optimize </a:t>
            </a:r>
            <a:r>
              <a:rPr lang="en-US" err="1">
                <a:cs typeface="Calibri" panose="020F0502020204030204"/>
              </a:rPr>
              <a:t>eCQM</a:t>
            </a:r>
            <a:r>
              <a:rPr lang="en-US">
                <a:cs typeface="Calibri" panose="020F0502020204030204"/>
              </a:rPr>
              <a:t> data capture to ensure the measures are clinically relevant and support efficient clinical workflows, eliminating the need to add an additional workflow to capture the data.</a:t>
            </a:r>
          </a:p>
          <a:p>
            <a:pPr marL="742950" lvl="1" indent="-285750">
              <a:buFont typeface="Arial"/>
              <a:buChar char="•"/>
              <a:defRPr/>
            </a:pPr>
            <a:r>
              <a:rPr lang="en-US">
                <a:cs typeface="Calibri" panose="020F0502020204030204"/>
              </a:rPr>
              <a:t>Example: CMS 165 blood pressure, collect it, enter it in the discrete vital field</a:t>
            </a:r>
          </a:p>
          <a:p>
            <a:pPr marL="742950" lvl="1" indent="-285750">
              <a:buFont typeface="Arial"/>
              <a:buChar char="•"/>
              <a:defRPr/>
            </a:pPr>
            <a:r>
              <a:rPr lang="en-US">
                <a:cs typeface="Calibri" panose="020F0502020204030204"/>
              </a:rPr>
              <a:t>Example: CMS 2 screening, complete and enter simultaneously if possible, scoring entered in the discrete field</a:t>
            </a:r>
          </a:p>
          <a:p>
            <a:pPr marL="742950" lvl="1" indent="-285750">
              <a:buFont typeface="Arial"/>
              <a:buChar char="•"/>
              <a:defRPr/>
            </a:pPr>
            <a:endParaRPr lang="en-US">
              <a:cs typeface="Calibri" panose="020F0502020204030204"/>
            </a:endParaRPr>
          </a:p>
          <a:p>
            <a:pPr marL="0" lvl="0" indent="0">
              <a:buFont typeface="Arial"/>
              <a:buNone/>
              <a:defRPr/>
            </a:pPr>
            <a:endParaRPr lang="en-US">
              <a:cs typeface="Calibri" panose="020F0502020204030204"/>
            </a:endParaRPr>
          </a:p>
          <a:p>
            <a:pPr>
              <a:defRPr/>
            </a:pPr>
            <a:r>
              <a:rPr lang="en-US"/>
              <a:t>Implementing standing orders can assist a practice in improving their performance on clinical quality measures and has been proven to increase performance in the control of diabetes and immunizations.  </a:t>
            </a:r>
            <a:r>
              <a:rPr lang="en-US">
                <a:cs typeface="Calibri" panose="020F0502020204030204"/>
              </a:rPr>
              <a:t>As we all know standing orders can be specific to patients or conditions/diseases following healthcare needs and include immunization administration, health screening activities, preventative care measures, ordering lab tests or treatments, diabetes measures, and pre/post operative care.  For example, if a diabetes patient came in for a routine visit or even a sick visit, there could be a standing order to order a Hemoglobin A1c if the patient had not had one in the past 3 months or if in the past it was high, the standing order could allow the A1c to be ordered.  This would assist in capturing the results for CMS 122 </a:t>
            </a:r>
            <a:r>
              <a:rPr lang="en-US" err="1">
                <a:cs typeface="Calibri" panose="020F0502020204030204"/>
              </a:rPr>
              <a:t>eCQM</a:t>
            </a:r>
            <a:r>
              <a:rPr lang="en-US">
                <a:cs typeface="Calibri" panose="020F0502020204030204"/>
              </a:rPr>
              <a:t>, diabetes hemoglobin A1c poor control.  </a:t>
            </a:r>
            <a:r>
              <a:rPr lang="en-US"/>
              <a:t>Most EHRs also allow flags to be placed for overdue labs or procedures. </a:t>
            </a:r>
            <a:r>
              <a:rPr lang="en-US">
                <a:cs typeface="Calibri" panose="020F0502020204030204"/>
              </a:rPr>
              <a:t>Another example: Standing orders can be established where patients over the age of 12 years of age that come in for a visit get the PHQ-9, this would assist to capture the initial population for CMS 2: Screening for depression and follow-up plan.  </a:t>
            </a:r>
            <a:endParaRPr lang="en-US"/>
          </a:p>
          <a:p>
            <a:pPr>
              <a:defRPr/>
            </a:pPr>
            <a:endParaRPr lang="en-US">
              <a:cs typeface="Calibri" panose="020F0502020204030204"/>
            </a:endParaRPr>
          </a:p>
          <a:p>
            <a:pPr>
              <a:defRPr/>
            </a:pPr>
            <a:r>
              <a:rPr lang="en-US"/>
              <a:t>Team Based Care will also help improve performance by engaging other members of your team in the workflows.  It is important to understand who is entering the data required to ensure the clinic is getting credit for the work being completed.  Clinics can start by understanding which staff will interact with the patient and at what point</a:t>
            </a:r>
            <a:r>
              <a:rPr lang="en-US" dirty="0"/>
              <a:t> and optimize those workflows to capture the necessary data</a:t>
            </a:r>
            <a:r>
              <a:rPr lang="en-US"/>
              <a:t>.</a:t>
            </a:r>
            <a:r>
              <a:rPr lang="en-US" dirty="0"/>
              <a:t>  </a:t>
            </a:r>
            <a:r>
              <a:rPr lang="en-US"/>
              <a:t>   </a:t>
            </a:r>
            <a:endParaRPr lang="en-US" sz="12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05A95-557F-42AE-B37C-0BAE182F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273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a:t>
            </a:r>
          </a:p>
          <a:p>
            <a:endParaRPr lang="en-US" dirty="0"/>
          </a:p>
          <a:p>
            <a:r>
              <a:rPr lang="en-US" dirty="0"/>
              <a:t>It is critical to run clinical quality measure reports frequently to measure progress and to be sure the workflows that you are clicking are giving proper credit for the measure.  It is also important to run baseline data so you can set performance improvement goals for the year.  Creating run charts gives teams a visual of their current performance and progress towards their goal overtime.</a:t>
            </a:r>
            <a:endParaRPr lang="en-US"/>
          </a:p>
          <a:p>
            <a:endParaRPr lang="en-US"/>
          </a:p>
          <a:p>
            <a:r>
              <a:rPr lang="en-US" dirty="0"/>
              <a:t>Running reports, creating the run charts and displaying them within the clinics is a good way to motivate clinic teams to be engaged and improve upon performance metrics.  Teams within clinics can get competitive and practices can also provide rewards for those teams who do meet clinical quality performance goals.  </a:t>
            </a:r>
            <a:endParaRPr lang="en-US"/>
          </a:p>
          <a:p>
            <a:endParaRPr lang="en-US" dirty="0">
              <a:cs typeface="Calibri"/>
            </a:endParaRPr>
          </a:p>
          <a:p>
            <a:r>
              <a:rPr lang="en-US" dirty="0"/>
              <a:t>With an emphasis on ALL patients have equal access to appropriate treatment, it is critical that </a:t>
            </a:r>
            <a:r>
              <a:rPr lang="en-US" dirty="0" err="1"/>
              <a:t>eCQMs</a:t>
            </a:r>
            <a:r>
              <a:rPr lang="en-US" dirty="0"/>
              <a:t> should help promote heath equity and address health disparities.  There are gaps in getting this stratified data from EHRs, but as reports can be stratified it is critical to understand the differences in data to equip providers and care teams to make improvements.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871CC-49DA-4272-AB83-AD5D8FA9BB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1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Megan:</a:t>
            </a:r>
          </a:p>
          <a:p>
            <a:endParaRPr lang="en-US" dirty="0"/>
          </a:p>
          <a:p>
            <a:r>
              <a:rPr lang="en-US" dirty="0"/>
              <a:t>To start the discussion, I did want to introduce Contexture’s newest member Brandi Ryan Cabot.  Brandi, </a:t>
            </a:r>
            <a:r>
              <a:rPr lang="en-US"/>
              <a:t>being the newest member to this work do you have any tips that you can share that would be useful to others?</a:t>
            </a:r>
            <a:endParaRPr lang="en-US">
              <a:cs typeface="Calibri"/>
            </a:endParaRPr>
          </a:p>
          <a:p>
            <a:endParaRPr lang="en-US"/>
          </a:p>
          <a:p>
            <a:endParaRPr lang="en-US"/>
          </a:p>
          <a:p>
            <a:r>
              <a:rPr lang="en-US"/>
              <a:t>Terrey </a:t>
            </a:r>
            <a:r>
              <a:rPr lang="en-US" dirty="0"/>
              <a:t>– Can you provide </a:t>
            </a:r>
            <a:r>
              <a:rPr lang="en-US"/>
              <a:t>an example of a practice that was struggling and what </a:t>
            </a:r>
            <a:r>
              <a:rPr lang="en-US" dirty="0"/>
              <a:t>did </a:t>
            </a:r>
            <a:r>
              <a:rPr lang="en-US"/>
              <a:t>you </a:t>
            </a:r>
            <a:r>
              <a:rPr lang="en-US" dirty="0"/>
              <a:t>do </a:t>
            </a:r>
            <a:r>
              <a:rPr lang="en-US"/>
              <a:t>to help them</a:t>
            </a:r>
            <a:r>
              <a:rPr lang="en-US" dirty="0"/>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05A95-557F-42AE-B37C-0BAE182F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8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a:t>
            </a:r>
          </a:p>
        </p:txBody>
      </p:sp>
      <p:sp>
        <p:nvSpPr>
          <p:cNvPr id="4" name="Slide Number Placeholder 3"/>
          <p:cNvSpPr>
            <a:spLocks noGrp="1"/>
          </p:cNvSpPr>
          <p:nvPr>
            <p:ph type="sldNum" sz="quarter" idx="5"/>
          </p:nvPr>
        </p:nvSpPr>
        <p:spPr/>
        <p:txBody>
          <a:bodyPr/>
          <a:lstStyle/>
          <a:p>
            <a:fld id="{AD752661-7593-4718-92BB-AFA3E318F123}" type="slidenum">
              <a:rPr lang="en-US" smtClean="0"/>
              <a:t>24</a:t>
            </a:fld>
            <a:endParaRPr lang="en-US"/>
          </a:p>
        </p:txBody>
      </p:sp>
    </p:spTree>
    <p:extLst>
      <p:ext uri="{BB962C8B-B14F-4D97-AF65-F5344CB8AC3E}">
        <p14:creationId xmlns:p14="http://schemas.microsoft.com/office/powerpoint/2010/main" val="267585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Slide Number Placeholder 3"/>
          <p:cNvSpPr>
            <a:spLocks noGrp="1"/>
          </p:cNvSpPr>
          <p:nvPr>
            <p:ph type="sldNum" sz="quarter" idx="5"/>
          </p:nvPr>
        </p:nvSpPr>
        <p:spPr/>
        <p:txBody>
          <a:bodyPr/>
          <a:lstStyle/>
          <a:p>
            <a:fld id="{EEB4EE6E-C0DF-4EB1-8875-16F6BF599544}" type="slidenum">
              <a:rPr lang="en-US" smtClean="0"/>
              <a:t>3</a:t>
            </a:fld>
            <a:endParaRPr lang="en-US"/>
          </a:p>
        </p:txBody>
      </p:sp>
    </p:spTree>
    <p:extLst>
      <p:ext uri="{BB962C8B-B14F-4D97-AF65-F5344CB8AC3E}">
        <p14:creationId xmlns:p14="http://schemas.microsoft.com/office/powerpoint/2010/main" val="378947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A6DD-9280-5143-8955-6A90B2ADD7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05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Leslie: We have been asked to present today on BB2, Data Driven Improvements. I am Leslie Taylor from Contexture aka CORHIO. I will be presenting with my colleagues Jolene Reini and our director of the Quality Improvement team at Contexture, Megan Reilly.  We will go over the importance of data, </a:t>
            </a:r>
            <a:r>
              <a:rPr lang="en-US" dirty="0" err="1">
                <a:cs typeface="Calibri"/>
              </a:rPr>
              <a:t>eCQM</a:t>
            </a:r>
            <a:r>
              <a:rPr lang="en-US" dirty="0">
                <a:cs typeface="Calibri"/>
              </a:rPr>
              <a:t> specifics, Measure Alignment, Workflows, and </a:t>
            </a:r>
            <a:r>
              <a:rPr lang="en-US" dirty="0" err="1">
                <a:cs typeface="Calibri"/>
              </a:rPr>
              <a:t>eCQM</a:t>
            </a:r>
            <a:r>
              <a:rPr lang="en-US" dirty="0">
                <a:cs typeface="Calibri"/>
              </a:rPr>
              <a:t> tracking. We will have time at the end of the presentation to take any questions you may have. </a:t>
            </a:r>
            <a:endParaRPr lang="en-US" dirty="0" err="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05A95-557F-42AE-B37C-0BAE182F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445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The ISP Project utilizes the Bodenheimer 10 building blocks of a high-performing primary care model. This model was developed by Dr. Thomas Bodenheimer and other researchers over a ten year period and published in 2014. The building blocks include 4 foundational elements: Engaged leadership, Data-driven improvement, Empanelment, and Team based care. Without the foundational elements in place, it is likely none of the others will be successful. The building blocks are both a description of a high performing practice and a model or roadmap for improvement. Again, today we will be focusing on BB 2, Data driven improvement.</a:t>
            </a:r>
            <a:endParaRPr lang="en-US"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5E955-1567-4E4A-811D-233734FF50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94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Why is data in healthcare so important? Data allows practices to better understand who is included in their panel and shows how well populations are being managed. Healthcare data can include diagnoses, demographics, test results </a:t>
            </a:r>
            <a:r>
              <a:rPr lang="en-US" dirty="0" err="1"/>
              <a:t>etc</a:t>
            </a:r>
            <a:r>
              <a:rPr lang="en-US" dirty="0"/>
              <a:t> to name a few. </a:t>
            </a:r>
          </a:p>
          <a:p>
            <a:r>
              <a:rPr lang="en-US" dirty="0">
                <a:cs typeface="Calibri"/>
              </a:rPr>
              <a:t>One of the reasons we review data in practices is that you can't improve what you can't measure. The baseline data also provides a starting point for implementing a data quality improvement plan. When outcomes are measured, it fosters improvement and adoption of best practices thereby, hopefully, improving outcomes over time. Understanding outcomes via data is key in providing value based care. And with more and more programs requiring data submission for payment models, this has become an extremely relevant and important topic. </a:t>
            </a:r>
          </a:p>
          <a:p>
            <a:r>
              <a:rPr lang="en-US" dirty="0">
                <a:cs typeface="Calibri"/>
              </a:rPr>
              <a:t>How do you know what you are doing is working? Once a data quality improvement plan is in place, the baseline data reports should be obtained. Careful analysis of the numerator, denominator, coding, documentation should be done for each measure. Often clinicians are hesitant to accept that the data is not where they think it should be. We hear a lot of, "I do depression screenings all the time, the data is wrong", which maybe they indeed do depression screenings all the time but the numerator/denominator definitions, coding, documentation in a discrete field, </a:t>
            </a:r>
            <a:r>
              <a:rPr lang="en-US" dirty="0" err="1">
                <a:cs typeface="Calibri"/>
              </a:rPr>
              <a:t>etc</a:t>
            </a:r>
            <a:r>
              <a:rPr lang="en-US" dirty="0">
                <a:cs typeface="Calibri"/>
              </a:rPr>
              <a:t> all must follow the measure guidelines for the clinician to get "credit" for accomplishing that measure or intervention. Next, we would implement workflow modifications, documentation changes, coding changes and make sure all staff is knowledgeable about these changes. We then would run the reports periodically to verify that the interventions implemented are having a positive effect on the data and amend if needed as we monitor the data. Next Jolene will go over more specific information on </a:t>
            </a:r>
            <a:r>
              <a:rPr lang="en-US" dirty="0" err="1">
                <a:cs typeface="Calibri"/>
              </a:rPr>
              <a:t>eCQMs</a:t>
            </a:r>
            <a:r>
              <a:rPr lang="en-US" dirty="0">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05A95-557F-42AE-B37C-0BAE182F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15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Jolene - </a:t>
            </a:r>
            <a:r>
              <a:rPr lang="en-US" sz="1800" dirty="0">
                <a:effectLst/>
                <a:latin typeface="Lato" panose="020F0502020204030203" pitchFamily="34" charset="0"/>
                <a:ea typeface="Calibri" panose="020F0502020204030204" pitchFamily="34" charset="0"/>
                <a:cs typeface="Times New Roman" panose="02020603050405020304" pitchFamily="18" charset="0"/>
              </a:rPr>
              <a:t>Electronic clinical quality measures or </a:t>
            </a:r>
            <a:r>
              <a:rPr lang="en-US" sz="1800" dirty="0" err="1">
                <a:effectLst/>
                <a:latin typeface="Lato" panose="020F0502020204030203" pitchFamily="34" charset="0"/>
                <a:ea typeface="Calibri" panose="020F0502020204030204" pitchFamily="34" charset="0"/>
                <a:cs typeface="Times New Roman" panose="02020603050405020304" pitchFamily="18" charset="0"/>
              </a:rPr>
              <a:t>eCQMs</a:t>
            </a:r>
            <a:r>
              <a:rPr lang="en-US" sz="1800" dirty="0">
                <a:effectLst/>
                <a:latin typeface="Lato" panose="020F0502020204030203" pitchFamily="34" charset="0"/>
                <a:ea typeface="Calibri" panose="020F0502020204030204" pitchFamily="34" charset="0"/>
                <a:cs typeface="Times New Roman" panose="02020603050405020304" pitchFamily="18" charset="0"/>
              </a:rPr>
              <a:t> are calculated from the EHR and reflect a healthcare service or intervention provided and the impact on a specific health outcome.  </a:t>
            </a:r>
            <a:r>
              <a:rPr lang="en-US" sz="1800" dirty="0" err="1">
                <a:effectLst/>
                <a:latin typeface="Lato" panose="020F0502020204030203" pitchFamily="34" charset="0"/>
                <a:ea typeface="Calibri" panose="020F0502020204030204" pitchFamily="34" charset="0"/>
                <a:cs typeface="Times New Roman" panose="02020603050405020304" pitchFamily="18" charset="0"/>
              </a:rPr>
              <a:t>eCQMs</a:t>
            </a:r>
            <a:r>
              <a:rPr lang="en-US" sz="1800" dirty="0">
                <a:effectLst/>
                <a:latin typeface="Lato" panose="020F0502020204030203" pitchFamily="34" charset="0"/>
                <a:ea typeface="Calibri" panose="020F0502020204030204" pitchFamily="34" charset="0"/>
                <a:cs typeface="Times New Roman" panose="02020603050405020304" pitchFamily="18" charset="0"/>
              </a:rPr>
              <a:t> include all eligible patients that meet the measure criteria.  Examples of </a:t>
            </a:r>
            <a:r>
              <a:rPr lang="en-US" sz="1800" dirty="0" err="1">
                <a:effectLst/>
                <a:latin typeface="Lato" panose="020F0502020204030203" pitchFamily="34" charset="0"/>
                <a:ea typeface="Calibri" panose="020F0502020204030204" pitchFamily="34" charset="0"/>
                <a:cs typeface="Times New Roman" panose="02020603050405020304" pitchFamily="18" charset="0"/>
              </a:rPr>
              <a:t>eCQMs</a:t>
            </a:r>
            <a:r>
              <a:rPr lang="en-US" sz="1800" dirty="0">
                <a:effectLst/>
                <a:latin typeface="Lato" panose="020F0502020204030203" pitchFamily="34" charset="0"/>
                <a:ea typeface="Calibri" panose="020F0502020204030204" pitchFamily="34" charset="0"/>
                <a:cs typeface="Times New Roman" panose="02020603050405020304" pitchFamily="18" charset="0"/>
              </a:rPr>
              <a:t> include diabetes hbA1c poor control, controlling high blood pressure and depression screening and follow up.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05A95-557F-42AE-B37C-0BAE182F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22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Jolene:  </a:t>
            </a:r>
            <a:r>
              <a:rPr lang="en-US" sz="1800" dirty="0">
                <a:effectLst/>
                <a:latin typeface="Lato" panose="020F0502020204030203" pitchFamily="34" charset="0"/>
                <a:ea typeface="Calibri" panose="020F0502020204030204" pitchFamily="34" charset="0"/>
                <a:cs typeface="Times New Roman" panose="02020603050405020304" pitchFamily="18" charset="0"/>
              </a:rPr>
              <a:t>When working with practices, it is important to determine what measures align across various projects and programs.  The adult measure set for ISP includes depression screening and diabetes poor control and the pediatric measure set includes depression screening and childhood immunizations which all align with mandatory measures that are part of the Medicaid APM Program.  Weight assessment and counseling for nutrition and physical activity and adult BMI screening and follow up may also be an optional </a:t>
            </a:r>
            <a:r>
              <a:rPr lang="en-US" sz="1800" dirty="0" err="1">
                <a:effectLst/>
                <a:latin typeface="Lato" panose="020F0502020204030203" pitchFamily="34" charset="0"/>
                <a:ea typeface="Calibri" panose="020F0502020204030204" pitchFamily="34" charset="0"/>
                <a:cs typeface="Times New Roman" panose="02020603050405020304" pitchFamily="18" charset="0"/>
              </a:rPr>
              <a:t>eCQMs</a:t>
            </a:r>
            <a:r>
              <a:rPr lang="en-US" sz="1800" dirty="0">
                <a:effectLst/>
                <a:latin typeface="Lato" panose="020F0502020204030203" pitchFamily="34" charset="0"/>
                <a:ea typeface="Calibri" panose="020F0502020204030204" pitchFamily="34" charset="0"/>
                <a:cs typeface="Times New Roman" panose="02020603050405020304" pitchFamily="18" charset="0"/>
              </a:rPr>
              <a:t> selected as part of Medicaid APM.  Some measures may align with HEDIS and QPP as well.  It is important for clinicians to select meaningful measures that align across various programs and projects in order to be realistic in their quality improvement goals and decrease burden on the practice.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05A95-557F-42AE-B37C-0BAE182F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544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Jolene - </a:t>
            </a:r>
            <a:r>
              <a:rPr lang="en-US" sz="1800" dirty="0">
                <a:effectLst/>
                <a:latin typeface="Lato" panose="020F0502020204030203" pitchFamily="34" charset="0"/>
                <a:ea typeface="Calibri" panose="020F0502020204030204" pitchFamily="34" charset="0"/>
                <a:cs typeface="Times New Roman" panose="02020603050405020304" pitchFamily="18" charset="0"/>
              </a:rPr>
              <a:t>After a practice selects measures of interest, they should determine if their EHR vendor supports this measure.  In other words, is there a way for the practice to run a report that includes numerator, denominator and performance rate for each measure.  Practices should then determine what workflows need to be in place in order to meet the measure criteria.  Free texting in a progress note does not allow for practices to run a report on a measure.  Typically, there are specific places within the progress note that use certain codes to meet measure specifications.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871CC-49DA-4272-AB83-AD5D8FA9BB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94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4/13/2022</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63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4/13/2022</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80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4/13/2022</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714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1283833"/>
            <a:ext cx="5711810" cy="587584"/>
          </a:xfrm>
          <a:prstGeom prst="rect">
            <a:avLst/>
          </a:prstGeom>
        </p:spPr>
        <p:txBody>
          <a:bodyPr vert="horz" lIns="91440" tIns="45720" rIns="91440" bIns="45720" rtlCol="0" anchor="ctr">
            <a:normAutofit/>
          </a:bodyPr>
          <a:lstStyle/>
          <a:p>
            <a:r>
              <a:rPr lang="en-US" noProof="0" dirty="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2286000"/>
            <a:ext cx="5711810" cy="3630168"/>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30936"/>
            <a:ext cx="4589130" cy="5586984"/>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45171953"/>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4048193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Wednesday, April 13, 2022</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662557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Wednesday, April 13, 2022</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52632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Wednesday, April 13, 2022</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68504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Wednesday, April 13, 2022</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29421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Wednesday, April 13, 2022</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094391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Wednesday, April 13, 2022</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587332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4/13/2022</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630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Wednesday, April 13, 2022</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53482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Wednesday, April 13, 2022</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24074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Wednesday, April 13, 2022</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216441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Wednesday, April 13, 2022</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024060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Wednesday, April 13, 2022</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88289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650008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80054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661252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23703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4/13/2022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28832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4/13/2022</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650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4/13/2022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83030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58865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4035091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4/13/2022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37716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130839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53371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551421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62254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45440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2300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4/13/2022</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961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487739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4/13/2022</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565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4/13/2022</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26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4/13/2022</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48334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4/13/2022</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531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4/13/2022</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28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4/13/2022</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24412940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02" r:id="rId12"/>
    <p:sldLayoutId id="2147483703" r:id="rId13"/>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Wednesday, April 13, 2022</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07478099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4/13/2022</a:t>
            </a:fld>
            <a:endParaRPr lang="en-US"/>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041417525"/>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4" r:id="rId16"/>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jpeg"/><Relationship Id="rId7" Type="http://schemas.openxmlformats.org/officeDocument/2006/relationships/diagramQuickStyle" Target="../diagrams/quickStyle4.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4.pn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ulticolored smoke gradient">
            <a:extLst>
              <a:ext uri="{FF2B5EF4-FFF2-40B4-BE49-F238E27FC236}">
                <a16:creationId xmlns:a16="http://schemas.microsoft.com/office/drawing/2014/main" id="{18EEFEBC-A001-5496-B76B-B00BE3603FAA}"/>
              </a:ext>
            </a:extLst>
          </p:cNvPr>
          <p:cNvPicPr>
            <a:picLocks noChangeAspect="1"/>
          </p:cNvPicPr>
          <p:nvPr/>
        </p:nvPicPr>
        <p:blipFill rotWithShape="1">
          <a:blip r:embed="rId2"/>
          <a:srcRect t="8107" b="7624"/>
          <a:stretch/>
        </p:blipFill>
        <p:spPr>
          <a:xfrm>
            <a:off x="20" y="1"/>
            <a:ext cx="12191980" cy="6857999"/>
          </a:xfrm>
          <a:prstGeom prst="rect">
            <a:avLst/>
          </a:prstGeom>
        </p:spPr>
      </p:pic>
      <p:sp>
        <p:nvSpPr>
          <p:cNvPr id="11" name="Rectangle">
            <a:extLst>
              <a:ext uri="{FF2B5EF4-FFF2-40B4-BE49-F238E27FC236}">
                <a16:creationId xmlns:a16="http://schemas.microsoft.com/office/drawing/2014/main" id="{B4F75AE3-A3AC-DE4C-98FE-EC9DC3BF8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67217" cy="6858000"/>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03E4557C-FFC5-4804-A47F-97AB69922E40}"/>
              </a:ext>
            </a:extLst>
          </p:cNvPr>
          <p:cNvSpPr>
            <a:spLocks noGrp="1"/>
          </p:cNvSpPr>
          <p:nvPr>
            <p:ph type="ctrTitle"/>
          </p:nvPr>
        </p:nvSpPr>
        <p:spPr>
          <a:xfrm>
            <a:off x="565151" y="768334"/>
            <a:ext cx="4134538" cy="2866405"/>
          </a:xfrm>
        </p:spPr>
        <p:txBody>
          <a:bodyPr>
            <a:normAutofit/>
          </a:bodyPr>
          <a:lstStyle/>
          <a:p>
            <a:r>
              <a:rPr lang="en-US" sz="5400" dirty="0"/>
              <a:t>ISP Touchbase</a:t>
            </a:r>
          </a:p>
        </p:txBody>
      </p:sp>
      <p:sp>
        <p:nvSpPr>
          <p:cNvPr id="3" name="Subtitle 2">
            <a:extLst>
              <a:ext uri="{FF2B5EF4-FFF2-40B4-BE49-F238E27FC236}">
                <a16:creationId xmlns:a16="http://schemas.microsoft.com/office/drawing/2014/main" id="{4A13FC80-D33C-4741-BF29-7382F9A35F7D}"/>
              </a:ext>
            </a:extLst>
          </p:cNvPr>
          <p:cNvSpPr>
            <a:spLocks noGrp="1"/>
          </p:cNvSpPr>
          <p:nvPr>
            <p:ph type="subTitle" idx="1"/>
          </p:nvPr>
        </p:nvSpPr>
        <p:spPr>
          <a:xfrm>
            <a:off x="565151" y="4283239"/>
            <a:ext cx="4134538" cy="1475177"/>
          </a:xfrm>
        </p:spPr>
        <p:txBody>
          <a:bodyPr>
            <a:normAutofit/>
          </a:bodyPr>
          <a:lstStyle/>
          <a:p>
            <a:r>
              <a:rPr lang="en-US" dirty="0"/>
              <a:t>April 13, 2022</a:t>
            </a:r>
          </a:p>
        </p:txBody>
      </p:sp>
      <p:cxnSp>
        <p:nvCxnSpPr>
          <p:cNvPr id="23" name="Straight Connector 12">
            <a:extLst>
              <a:ext uri="{FF2B5EF4-FFF2-40B4-BE49-F238E27FC236}">
                <a16:creationId xmlns:a16="http://schemas.microsoft.com/office/drawing/2014/main" id="{41C79BB7-CCAB-2243-9830-5569626C4D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453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14">
            <a:extLst>
              <a:ext uri="{FF2B5EF4-FFF2-40B4-BE49-F238E27FC236}">
                <a16:creationId xmlns:a16="http://schemas.microsoft.com/office/drawing/2014/main" id="{44406D7A-DB1A-D940-8AD1-93FAF9DD71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25" name="Freeform 40">
              <a:extLst>
                <a:ext uri="{FF2B5EF4-FFF2-40B4-BE49-F238E27FC236}">
                  <a16:creationId xmlns:a16="http://schemas.microsoft.com/office/drawing/2014/main" id="{D0F85DF7-431B-BE45-B932-0E22FC3F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41">
              <a:extLst>
                <a:ext uri="{FF2B5EF4-FFF2-40B4-BE49-F238E27FC236}">
                  <a16:creationId xmlns:a16="http://schemas.microsoft.com/office/drawing/2014/main" id="{BEA0AA89-2965-2A44-B84E-51C748B2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42">
              <a:extLst>
                <a:ext uri="{FF2B5EF4-FFF2-40B4-BE49-F238E27FC236}">
                  <a16:creationId xmlns:a16="http://schemas.microsoft.com/office/drawing/2014/main" id="{7EC47259-887A-FD48-989C-42BC5A3C9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43">
              <a:extLst>
                <a:ext uri="{FF2B5EF4-FFF2-40B4-BE49-F238E27FC236}">
                  <a16:creationId xmlns:a16="http://schemas.microsoft.com/office/drawing/2014/main" id="{16E261C3-18BE-934F-8A2B-59BE70AE2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44">
              <a:extLst>
                <a:ext uri="{FF2B5EF4-FFF2-40B4-BE49-F238E27FC236}">
                  <a16:creationId xmlns:a16="http://schemas.microsoft.com/office/drawing/2014/main" id="{35A2267B-0862-A24E-87D2-6CE5187CF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45">
              <a:extLst>
                <a:ext uri="{FF2B5EF4-FFF2-40B4-BE49-F238E27FC236}">
                  <a16:creationId xmlns:a16="http://schemas.microsoft.com/office/drawing/2014/main" id="{A404A0DE-A076-8C4E-B8D4-EBC945337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53">
              <a:extLst>
                <a:ext uri="{FF2B5EF4-FFF2-40B4-BE49-F238E27FC236}">
                  <a16:creationId xmlns:a16="http://schemas.microsoft.com/office/drawing/2014/main" id="{9EED6D73-C275-3347-BB66-C83964257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209276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 name="Title 3">
            <a:extLst>
              <a:ext uri="{FF2B5EF4-FFF2-40B4-BE49-F238E27FC236}">
                <a16:creationId xmlns:a16="http://schemas.microsoft.com/office/drawing/2014/main" id="{9FC76E8F-803F-7144-9653-45EE0FCDE9B4}"/>
              </a:ext>
            </a:extLst>
          </p:cNvPr>
          <p:cNvSpPr>
            <a:spLocks noGrp="1"/>
          </p:cNvSpPr>
          <p:nvPr>
            <p:ph type="title"/>
          </p:nvPr>
        </p:nvSpPr>
        <p:spPr>
          <a:xfrm>
            <a:off x="1487488" y="549275"/>
            <a:ext cx="5547493" cy="5448182"/>
          </a:xfrm>
        </p:spPr>
        <p:txBody>
          <a:bodyPr vert="horz" wrap="square" lIns="0" tIns="0" rIns="0" bIns="0" rtlCol="0" anchor="b" anchorCtr="0">
            <a:normAutofit fontScale="90000"/>
          </a:bodyPr>
          <a:lstStyle/>
          <a:p>
            <a:pPr marL="685800" indent="-685800">
              <a:lnSpc>
                <a:spcPct val="90000"/>
              </a:lnSpc>
            </a:pPr>
            <a:r>
              <a:rPr lang="en-US" sz="5400" b="1" dirty="0"/>
              <a:t>2</a:t>
            </a:r>
            <a:r>
              <a:rPr lang="en-US" sz="5400" b="1" baseline="30000" dirty="0"/>
              <a:t>nd</a:t>
            </a:r>
            <a:r>
              <a:rPr lang="en-US" sz="5400" b="1" dirty="0"/>
              <a:t> Priority</a:t>
            </a:r>
            <a:br>
              <a:rPr lang="en-US" sz="4000" dirty="0"/>
            </a:br>
            <a:br>
              <a:rPr lang="en-US" sz="4000" dirty="0"/>
            </a:br>
            <a:r>
              <a:rPr lang="en-US" sz="3600" dirty="0"/>
              <a:t>Your reactions, impressions, interpretations, and reflections about what’s going on</a:t>
            </a:r>
            <a:br>
              <a:rPr lang="en-US" sz="3600" dirty="0"/>
            </a:br>
            <a:br>
              <a:rPr lang="en-US" sz="3600" dirty="0"/>
            </a:br>
            <a:r>
              <a:rPr lang="en-US" sz="3600" dirty="0"/>
              <a:t>Your predictions/plans about what will happen next </a:t>
            </a:r>
            <a:r>
              <a:rPr lang="en-US" sz="3100" dirty="0"/>
              <a:t>(clearly indicate it hasn’t happened yet)</a:t>
            </a:r>
            <a:endParaRPr lang="en-US" sz="4000" dirty="0"/>
          </a:p>
        </p:txBody>
      </p:sp>
      <p:sp>
        <p:nvSpPr>
          <p:cNvPr id="23" name="Freeform: Shape 22">
            <a:extLst>
              <a:ext uri="{FF2B5EF4-FFF2-40B4-BE49-F238E27FC236}">
                <a16:creationId xmlns:a16="http://schemas.microsoft.com/office/drawing/2014/main" id="{74033C2F-EE38-427C-97E3-08EAC8822A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1760"/>
            <a:ext cx="666497" cy="1080000"/>
          </a:xfrm>
          <a:custGeom>
            <a:avLst/>
            <a:gdLst>
              <a:gd name="connsiteX0" fmla="*/ 126497 w 666497"/>
              <a:gd name="connsiteY0" fmla="*/ 0 h 1080000"/>
              <a:gd name="connsiteX1" fmla="*/ 666497 w 666497"/>
              <a:gd name="connsiteY1" fmla="*/ 540000 h 1080000"/>
              <a:gd name="connsiteX2" fmla="*/ 126497 w 666497"/>
              <a:gd name="connsiteY2" fmla="*/ 1080000 h 1080000"/>
              <a:gd name="connsiteX3" fmla="*/ 17668 w 666497"/>
              <a:gd name="connsiteY3" fmla="*/ 1069029 h 1080000"/>
              <a:gd name="connsiteX4" fmla="*/ 0 w 666497"/>
              <a:gd name="connsiteY4" fmla="*/ 1063545 h 1080000"/>
              <a:gd name="connsiteX5" fmla="*/ 0 w 666497"/>
              <a:gd name="connsiteY5" fmla="*/ 16455 h 1080000"/>
              <a:gd name="connsiteX6" fmla="*/ 17668 w 666497"/>
              <a:gd name="connsiteY6" fmla="*/ 10971 h 1080000"/>
              <a:gd name="connsiteX7" fmla="*/ 126497 w 666497"/>
              <a:gd name="connsiteY7"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497" h="1080000">
                <a:moveTo>
                  <a:pt x="126497" y="0"/>
                </a:moveTo>
                <a:cubicBezTo>
                  <a:pt x="424731" y="0"/>
                  <a:pt x="666497" y="241766"/>
                  <a:pt x="666497" y="540000"/>
                </a:cubicBezTo>
                <a:cubicBezTo>
                  <a:pt x="666497" y="838234"/>
                  <a:pt x="424731" y="1080000"/>
                  <a:pt x="126497" y="1080000"/>
                </a:cubicBezTo>
                <a:cubicBezTo>
                  <a:pt x="89218" y="1080000"/>
                  <a:pt x="52821" y="1076222"/>
                  <a:pt x="17668" y="1069029"/>
                </a:cubicBezTo>
                <a:lnTo>
                  <a:pt x="0" y="1063545"/>
                </a:lnTo>
                <a:lnTo>
                  <a:pt x="0" y="16455"/>
                </a:lnTo>
                <a:lnTo>
                  <a:pt x="17668" y="10971"/>
                </a:lnTo>
                <a:cubicBezTo>
                  <a:pt x="52821" y="3778"/>
                  <a:pt x="89218" y="0"/>
                  <a:pt x="126497"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25" name="Group 24">
            <a:extLst>
              <a:ext uri="{FF2B5EF4-FFF2-40B4-BE49-F238E27FC236}">
                <a16:creationId xmlns:a16="http://schemas.microsoft.com/office/drawing/2014/main" id="{22940903-7865-4026-879C-CC1ADF9116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34337" y="800983"/>
            <a:ext cx="4006800" cy="3788841"/>
            <a:chOff x="7762003" y="672385"/>
            <a:chExt cx="4006800" cy="3788841"/>
          </a:xfrm>
        </p:grpSpPr>
        <p:sp>
          <p:nvSpPr>
            <p:cNvPr id="26" name="Freeform: Shape 25">
              <a:extLst>
                <a:ext uri="{FF2B5EF4-FFF2-40B4-BE49-F238E27FC236}">
                  <a16:creationId xmlns:a16="http://schemas.microsoft.com/office/drawing/2014/main" id="{982D1BD3-FFA8-4027-A890-672FDD8F70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8528803" y="672385"/>
              <a:ext cx="3240000" cy="3788841"/>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508000" dist="203200" dir="9600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7" name="Oval 26">
              <a:extLst>
                <a:ext uri="{FF2B5EF4-FFF2-40B4-BE49-F238E27FC236}">
                  <a16:creationId xmlns:a16="http://schemas.microsoft.com/office/drawing/2014/main" id="{7BC5C6D9-8420-4B6F-A949-7B6565266B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8572003" y="180004"/>
              <a:ext cx="1620000" cy="3240000"/>
            </a:xfrm>
            <a:prstGeom prst="ellipse">
              <a:avLst/>
            </a:prstGeom>
            <a:gradFill>
              <a:gsLst>
                <a:gs pos="100000">
                  <a:schemeClr val="bg2">
                    <a:lumMod val="90000"/>
                    <a:lumOff val="10000"/>
                  </a:schemeClr>
                </a:gs>
                <a:gs pos="50000">
                  <a:schemeClr val="bg2">
                    <a:lumMod val="90000"/>
                    <a:lumOff val="10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grpSp>
        <p:nvGrpSpPr>
          <p:cNvPr id="29" name="Group 28">
            <a:extLst>
              <a:ext uri="{FF2B5EF4-FFF2-40B4-BE49-F238E27FC236}">
                <a16:creationId xmlns:a16="http://schemas.microsoft.com/office/drawing/2014/main" id="{E82CFC28-5F56-4F2C-A953-AB57C1CE5C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386" y="5149126"/>
            <a:ext cx="762805" cy="734873"/>
            <a:chOff x="7950336" y="1300590"/>
            <a:chExt cx="762805" cy="734873"/>
          </a:xfrm>
        </p:grpSpPr>
        <p:sp>
          <p:nvSpPr>
            <p:cNvPr id="30" name="Freeform 5">
              <a:extLst>
                <a:ext uri="{FF2B5EF4-FFF2-40B4-BE49-F238E27FC236}">
                  <a16:creationId xmlns:a16="http://schemas.microsoft.com/office/drawing/2014/main" id="{492EB854-02D8-4A9E-8BA5-5FEE21DD09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 name="Freeform 6">
              <a:extLst>
                <a:ext uri="{FF2B5EF4-FFF2-40B4-BE49-F238E27FC236}">
                  <a16:creationId xmlns:a16="http://schemas.microsoft.com/office/drawing/2014/main" id="{A1676C39-91DD-4843-8315-4285BA1E7E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 name="Freeform 8">
              <a:extLst>
                <a:ext uri="{FF2B5EF4-FFF2-40B4-BE49-F238E27FC236}">
                  <a16:creationId xmlns:a16="http://schemas.microsoft.com/office/drawing/2014/main" id="{B339FEEC-A688-4A3E-BA2C-8FC738A8AF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Tree>
    <p:extLst>
      <p:ext uri="{BB962C8B-B14F-4D97-AF65-F5344CB8AC3E}">
        <p14:creationId xmlns:p14="http://schemas.microsoft.com/office/powerpoint/2010/main" val="3591729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EAF3-6EDF-0244-8BBC-769C941E0A95}"/>
              </a:ext>
            </a:extLst>
          </p:cNvPr>
          <p:cNvSpPr>
            <a:spLocks noGrp="1"/>
          </p:cNvSpPr>
          <p:nvPr>
            <p:ph type="title"/>
          </p:nvPr>
        </p:nvSpPr>
        <p:spPr/>
        <p:txBody>
          <a:bodyPr/>
          <a:lstStyle/>
          <a:p>
            <a:r>
              <a:rPr lang="en-US" dirty="0"/>
              <a:t>What else helps?</a:t>
            </a:r>
          </a:p>
        </p:txBody>
      </p:sp>
      <p:sp>
        <p:nvSpPr>
          <p:cNvPr id="3" name="Content Placeholder 2">
            <a:extLst>
              <a:ext uri="{FF2B5EF4-FFF2-40B4-BE49-F238E27FC236}">
                <a16:creationId xmlns:a16="http://schemas.microsoft.com/office/drawing/2014/main" id="{F20DABF2-9553-2743-A3DD-18120094C1FD}"/>
              </a:ext>
            </a:extLst>
          </p:cNvPr>
          <p:cNvSpPr>
            <a:spLocks noGrp="1"/>
          </p:cNvSpPr>
          <p:nvPr>
            <p:ph idx="1"/>
          </p:nvPr>
        </p:nvSpPr>
        <p:spPr/>
        <p:txBody>
          <a:bodyPr>
            <a:normAutofit fontScale="92500" lnSpcReduction="20000"/>
          </a:bodyPr>
          <a:lstStyle/>
          <a:p>
            <a:pPr marL="0" indent="0">
              <a:buNone/>
            </a:pPr>
            <a:r>
              <a:rPr lang="en-US" sz="2400" dirty="0"/>
              <a:t>Additional concrete details in the form of:</a:t>
            </a:r>
          </a:p>
          <a:p>
            <a:r>
              <a:rPr lang="en-US" sz="2400" b="1" dirty="0"/>
              <a:t>Specific names and roles of people and things</a:t>
            </a:r>
          </a:p>
          <a:p>
            <a:r>
              <a:rPr lang="en-US" sz="2400" b="1" dirty="0"/>
              <a:t>Context clues </a:t>
            </a:r>
            <a:r>
              <a:rPr lang="en-US" sz="2400" dirty="0"/>
              <a:t>(e.g., reminders about some that happened previously, an ongoing issue, part of part of a system, climate, “vibe,” something about the patient population or community)</a:t>
            </a:r>
          </a:p>
          <a:p>
            <a:r>
              <a:rPr lang="en-US" sz="2400" b="1" dirty="0"/>
              <a:t>Numbers, percentages, values</a:t>
            </a:r>
          </a:p>
          <a:p>
            <a:r>
              <a:rPr lang="en-US" sz="2400" b="1" dirty="0"/>
              <a:t>Complete sentences</a:t>
            </a:r>
          </a:p>
          <a:p>
            <a:r>
              <a:rPr lang="en-US" sz="2400" b="1" dirty="0"/>
              <a:t>Spell out uncommon abbreviations</a:t>
            </a:r>
          </a:p>
          <a:p>
            <a:r>
              <a:rPr lang="en-US" sz="2400" b="1" dirty="0"/>
              <a:t>Brief examples</a:t>
            </a:r>
          </a:p>
          <a:p>
            <a:endParaRPr lang="en-US" sz="2400" dirty="0"/>
          </a:p>
          <a:p>
            <a:endParaRPr lang="en-US" sz="2400" dirty="0"/>
          </a:p>
        </p:txBody>
      </p:sp>
    </p:spTree>
    <p:extLst>
      <p:ext uri="{BB962C8B-B14F-4D97-AF65-F5344CB8AC3E}">
        <p14:creationId xmlns:p14="http://schemas.microsoft.com/office/powerpoint/2010/main" val="200922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1C43-CDC1-1C4D-A2B6-2CB1EE980B49}"/>
              </a:ext>
            </a:extLst>
          </p:cNvPr>
          <p:cNvSpPr>
            <a:spLocks noGrp="1"/>
          </p:cNvSpPr>
          <p:nvPr>
            <p:ph type="title"/>
          </p:nvPr>
        </p:nvSpPr>
        <p:spPr/>
        <p:txBody>
          <a:bodyPr/>
          <a:lstStyle/>
          <a:p>
            <a:r>
              <a:rPr lang="en-US" dirty="0"/>
              <a:t>One favor</a:t>
            </a:r>
          </a:p>
        </p:txBody>
      </p:sp>
      <p:sp>
        <p:nvSpPr>
          <p:cNvPr id="3" name="Content Placeholder 2">
            <a:extLst>
              <a:ext uri="{FF2B5EF4-FFF2-40B4-BE49-F238E27FC236}">
                <a16:creationId xmlns:a16="http://schemas.microsoft.com/office/drawing/2014/main" id="{BDC82CAD-DEE0-7445-9083-AF081BF57459}"/>
              </a:ext>
            </a:extLst>
          </p:cNvPr>
          <p:cNvSpPr>
            <a:spLocks noGrp="1"/>
          </p:cNvSpPr>
          <p:nvPr>
            <p:ph idx="1"/>
          </p:nvPr>
        </p:nvSpPr>
        <p:spPr>
          <a:xfrm>
            <a:off x="550863" y="2113199"/>
            <a:ext cx="4064680" cy="3979625"/>
          </a:xfrm>
        </p:spPr>
        <p:txBody>
          <a:bodyPr/>
          <a:lstStyle/>
          <a:p>
            <a:pPr marL="0" indent="0">
              <a:buNone/>
            </a:pPr>
            <a:r>
              <a:rPr lang="en-US" sz="3600" b="1" dirty="0"/>
              <a:t>“see above” </a:t>
            </a:r>
          </a:p>
          <a:p>
            <a:pPr marL="0" indent="0">
              <a:buNone/>
            </a:pPr>
            <a:r>
              <a:rPr lang="en-US" sz="3600" b="1" dirty="0"/>
              <a:t>“see below” </a:t>
            </a:r>
          </a:p>
          <a:p>
            <a:pPr marL="0" indent="0">
              <a:buNone/>
            </a:pPr>
            <a:endParaRPr lang="en-US" dirty="0"/>
          </a:p>
          <a:p>
            <a:pPr marL="0" indent="0">
              <a:buNone/>
            </a:pPr>
            <a:r>
              <a:rPr lang="en-US" dirty="0"/>
              <a:t>Copy and paste instead</a:t>
            </a:r>
          </a:p>
        </p:txBody>
      </p:sp>
      <p:pic>
        <p:nvPicPr>
          <p:cNvPr id="4" name="Picture 3">
            <a:extLst>
              <a:ext uri="{FF2B5EF4-FFF2-40B4-BE49-F238E27FC236}">
                <a16:creationId xmlns:a16="http://schemas.microsoft.com/office/drawing/2014/main" id="{AF55E71C-AD98-A84C-825C-98C8F0552904}"/>
              </a:ext>
            </a:extLst>
          </p:cNvPr>
          <p:cNvPicPr>
            <a:picLocks noChangeAspect="1"/>
          </p:cNvPicPr>
          <p:nvPr/>
        </p:nvPicPr>
        <p:blipFill>
          <a:blip r:embed="rId2"/>
          <a:stretch>
            <a:fillRect/>
          </a:stretch>
        </p:blipFill>
        <p:spPr>
          <a:xfrm>
            <a:off x="6249532" y="1056599"/>
            <a:ext cx="4764654" cy="4744801"/>
          </a:xfrm>
          <a:prstGeom prst="rect">
            <a:avLst/>
          </a:prstGeom>
        </p:spPr>
      </p:pic>
    </p:spTree>
    <p:extLst>
      <p:ext uri="{BB962C8B-B14F-4D97-AF65-F5344CB8AC3E}">
        <p14:creationId xmlns:p14="http://schemas.microsoft.com/office/powerpoint/2010/main" val="2917324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6A3266-3C58-B745-9800-B2D13BDACA82}"/>
              </a:ext>
            </a:extLst>
          </p:cNvPr>
          <p:cNvSpPr txBox="1"/>
          <p:nvPr/>
        </p:nvSpPr>
        <p:spPr>
          <a:xfrm>
            <a:off x="484239" y="186943"/>
            <a:ext cx="11223522" cy="6671057"/>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50000"/>
                    <a:lumOff val="50000"/>
                  </a:srgbClr>
                </a:solidFill>
                <a:effectLst/>
                <a:uLnTx/>
                <a:uFillTx/>
                <a:latin typeface="Source Sans Pro"/>
                <a:ea typeface="+mn-ea"/>
                <a:cs typeface="+mn-cs"/>
              </a:rPr>
              <a:t>Describe the work completed this month regarding screening: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Good (17 words):    </a:t>
            </a:r>
            <a:r>
              <a:rPr kumimoji="0" lang="en-US" sz="2800" b="0" i="1"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Reviewed data on AUD screening rates. Practice figured out workflows for documenting AUD screening in the EHR.</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800" b="0" i="1"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800" b="0" i="0"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Better (24 words):    </a:t>
            </a:r>
            <a:r>
              <a:rPr kumimoji="0" lang="en-US" sz="2800" b="1" i="0" u="none" strike="noStrike" kern="1200" cap="none" spc="0" normalizeH="0" baseline="0" noProof="0" dirty="0">
                <a:ln>
                  <a:noFill/>
                </a:ln>
                <a:solidFill>
                  <a:srgbClr val="FFC000"/>
                </a:solidFill>
                <a:effectLst/>
                <a:uLnTx/>
                <a:uFillTx/>
                <a:latin typeface="Franklin Gothic Demi" panose="020B0603020102020204" pitchFamily="34" charset="0"/>
                <a:ea typeface="Franklin Gothic Book" panose="020B0503020102020204" pitchFamily="34" charset="0"/>
                <a:cs typeface="Times New Roman" panose="02020603050405020304" pitchFamily="18" charset="0"/>
              </a:rPr>
              <a:t>We</a:t>
            </a:r>
            <a:r>
              <a:rPr kumimoji="0" lang="en-US" sz="2800" b="0" i="1"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 reviewed data on AUD screening rates. </a:t>
            </a:r>
            <a:r>
              <a:rPr kumimoji="0" lang="en-US" sz="2800" b="1" i="1"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The </a:t>
            </a:r>
            <a:r>
              <a:rPr kumimoji="0" lang="en-US" sz="2800" b="1" i="0" u="none" strike="noStrike" kern="1200" cap="none" spc="0" normalizeH="0" baseline="0" noProof="0" dirty="0">
                <a:ln>
                  <a:noFill/>
                </a:ln>
                <a:solidFill>
                  <a:srgbClr val="FFC000"/>
                </a:solidFill>
                <a:effectLst/>
                <a:uLnTx/>
                <a:uFillTx/>
                <a:latin typeface="Franklin Gothic Demi" panose="020B0603020102020204" pitchFamily="34" charset="0"/>
                <a:ea typeface="Franklin Gothic Book" panose="020B0503020102020204" pitchFamily="34" charset="0"/>
                <a:cs typeface="Times New Roman" panose="02020603050405020304" pitchFamily="18" charset="0"/>
              </a:rPr>
              <a:t>physicians and MAs worked together </a:t>
            </a:r>
            <a:r>
              <a:rPr kumimoji="0" lang="en-US" sz="2800" b="0" i="1"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to figure out workflows for documenting AUD screening in the EHR.</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800" b="0" i="1"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900"/>
              </a:spcAft>
              <a:buClrTx/>
              <a:buSzTx/>
              <a:buFontTx/>
              <a:buNone/>
              <a:tabLst/>
              <a:defRPr/>
            </a:pPr>
            <a:endParaRPr kumimoji="0" lang="en-US" sz="2000" b="0" i="0"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900"/>
              </a:spcAft>
              <a:buClrTx/>
              <a:buSzTx/>
              <a:buFontTx/>
              <a:buNone/>
              <a:tabLst/>
              <a:defRPr/>
            </a:pPr>
            <a:r>
              <a:rPr kumimoji="0" lang="en-US" sz="2800" b="0" i="0"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Still better (37 words):   </a:t>
            </a:r>
            <a:r>
              <a:rPr kumimoji="0" lang="en-US" sz="2800" b="1" i="0" u="none" strike="noStrike" kern="1200" cap="none" spc="0" normalizeH="0" baseline="0" noProof="0" dirty="0">
                <a:ln>
                  <a:noFill/>
                </a:ln>
                <a:solidFill>
                  <a:srgbClr val="FFC000"/>
                </a:solidFill>
                <a:effectLst/>
                <a:uLnTx/>
                <a:uFillTx/>
                <a:latin typeface="Franklin Gothic Demi" panose="020B0603020102020204" pitchFamily="34" charset="0"/>
                <a:ea typeface="Franklin Gothic Book" panose="020B0503020102020204" pitchFamily="34" charset="0"/>
                <a:cs typeface="Times New Roman" panose="02020603050405020304" pitchFamily="18" charset="0"/>
              </a:rPr>
              <a:t>We</a:t>
            </a:r>
            <a:r>
              <a:rPr kumimoji="0" lang="en-US" sz="2800" b="0" i="1"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 reviewed AUD screening. </a:t>
            </a:r>
            <a:r>
              <a:rPr kumimoji="0" lang="en-US" sz="2800" b="1" i="0" u="none" strike="noStrike" kern="1200" cap="none" spc="0" normalizeH="0" baseline="0" noProof="0" dirty="0">
                <a:ln>
                  <a:noFill/>
                </a:ln>
                <a:solidFill>
                  <a:srgbClr val="FF7E79"/>
                </a:solidFill>
                <a:effectLst/>
                <a:uLnTx/>
                <a:uFillTx/>
                <a:latin typeface="Franklin Gothic Demi" panose="020B0603020102020204" pitchFamily="34" charset="0"/>
                <a:ea typeface="Franklin Gothic Book" panose="020B0503020102020204" pitchFamily="34" charset="0"/>
                <a:cs typeface="Times New Roman" panose="02020603050405020304" pitchFamily="18" charset="0"/>
              </a:rPr>
              <a:t>Rates averaged 10% of adult patients last year.</a:t>
            </a:r>
            <a:r>
              <a:rPr kumimoji="0" lang="en-US" sz="2800" b="1" i="1" u="none" strike="noStrike" kern="1200" cap="none" spc="0" normalizeH="0" baseline="0" noProof="0" dirty="0">
                <a:ln>
                  <a:noFill/>
                </a:ln>
                <a:solidFill>
                  <a:srgbClr val="FF7E79"/>
                </a:solidFill>
                <a:effectLst/>
                <a:uLnTx/>
                <a:uFillTx/>
                <a:latin typeface="Franklin Gothic Demi" panose="020B0603020102020204" pitchFamily="34" charset="0"/>
                <a:ea typeface="Franklin Gothic Book" panose="020B0503020102020204" pitchFamily="34" charset="0"/>
                <a:cs typeface="Times New Roman" panose="02020603050405020304" pitchFamily="18" charset="0"/>
              </a:rPr>
              <a:t> </a:t>
            </a:r>
            <a:r>
              <a:rPr kumimoji="0" lang="en-US" sz="2800" b="1" i="0" u="none" strike="noStrike" kern="1200" cap="none" spc="0" normalizeH="0" baseline="0" noProof="0" dirty="0">
                <a:ln>
                  <a:noFill/>
                </a:ln>
                <a:solidFill>
                  <a:srgbClr val="FF7E79"/>
                </a:solidFill>
                <a:effectLst/>
                <a:uLnTx/>
                <a:uFillTx/>
                <a:latin typeface="Franklin Gothic Demi" panose="020B0603020102020204" pitchFamily="34" charset="0"/>
                <a:ea typeface="Franklin Gothic Book" panose="020B0503020102020204" pitchFamily="34" charset="0"/>
                <a:cs typeface="Times New Roman" panose="02020603050405020304" pitchFamily="18" charset="0"/>
              </a:rPr>
              <a:t>Drs. Smith and Garcia </a:t>
            </a:r>
            <a:r>
              <a:rPr kumimoji="0" lang="en-US" sz="2800" b="1" i="0" u="none" strike="noStrike" kern="1200" cap="none" spc="0" normalizeH="0" baseline="0" noProof="0" dirty="0">
                <a:ln>
                  <a:noFill/>
                </a:ln>
                <a:solidFill>
                  <a:srgbClr val="FFC000"/>
                </a:solidFill>
                <a:effectLst/>
                <a:uLnTx/>
                <a:uFillTx/>
                <a:latin typeface="Franklin Gothic Demi" panose="020B0603020102020204" pitchFamily="34" charset="0"/>
                <a:ea typeface="Franklin Gothic Book" panose="020B0503020102020204" pitchFamily="34" charset="0"/>
                <a:cs typeface="Times New Roman" panose="02020603050405020304" pitchFamily="18" charset="0"/>
              </a:rPr>
              <a:t>and MAs </a:t>
            </a:r>
            <a:r>
              <a:rPr kumimoji="0" lang="en-US" sz="2800" b="1" i="0" u="sng" strike="noStrike" kern="1200" cap="none" spc="0" normalizeH="0" baseline="0" noProof="0" dirty="0">
                <a:ln>
                  <a:noFill/>
                </a:ln>
                <a:solidFill>
                  <a:srgbClr val="FFC000"/>
                </a:solidFill>
                <a:effectLst/>
                <a:uLnTx/>
                <a:uFillTx/>
                <a:latin typeface="Franklin Gothic Demi" panose="020B0603020102020204" pitchFamily="34" charset="0"/>
                <a:ea typeface="+mn-ea"/>
                <a:cs typeface="Times New Roman" panose="02020603050405020304" pitchFamily="18" charset="0"/>
              </a:rPr>
              <a:t>huddled</a:t>
            </a:r>
            <a:r>
              <a:rPr kumimoji="0" lang="en-US" sz="2800" b="1" i="0" u="none" strike="noStrike" kern="1200" cap="none" spc="0" normalizeH="0" baseline="0" noProof="0" dirty="0">
                <a:ln>
                  <a:noFill/>
                </a:ln>
                <a:solidFill>
                  <a:srgbClr val="FFC000"/>
                </a:solidFill>
                <a:effectLst/>
                <a:uLnTx/>
                <a:uFillTx/>
                <a:latin typeface="Franklin Gothic Demi" panose="020B0603020102020204" pitchFamily="34" charset="0"/>
                <a:ea typeface="+mn-ea"/>
                <a:cs typeface="Times New Roman" panose="02020603050405020304" pitchFamily="18" charset="0"/>
              </a:rPr>
              <a:t> together </a:t>
            </a:r>
            <a:r>
              <a:rPr kumimoji="0" lang="en-US" sz="2800" b="1" i="0" u="none" strike="noStrike" kern="1200" cap="none" spc="0" normalizeH="0" baseline="0" noProof="0" dirty="0">
                <a:ln>
                  <a:noFill/>
                </a:ln>
                <a:solidFill>
                  <a:srgbClr val="FF7E79"/>
                </a:solidFill>
                <a:effectLst/>
                <a:uLnTx/>
                <a:uFillTx/>
                <a:latin typeface="Franklin Gothic Demi" panose="020B0603020102020204" pitchFamily="34" charset="0"/>
                <a:ea typeface="+mn-ea"/>
                <a:cs typeface="Times New Roman" panose="02020603050405020304" pitchFamily="18" charset="0"/>
              </a:rPr>
              <a:t>for 15 minutes to refine existing </a:t>
            </a:r>
            <a:r>
              <a:rPr kumimoji="0" lang="en-US" sz="2800" b="0" i="1"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workflow to document in the EHR the </a:t>
            </a:r>
            <a:r>
              <a:rPr kumimoji="0" lang="en-US" sz="2800" b="1" i="0" u="none" strike="noStrike" kern="1200" cap="none" spc="0" normalizeH="0" baseline="0" noProof="0" dirty="0">
                <a:ln>
                  <a:noFill/>
                </a:ln>
                <a:solidFill>
                  <a:srgbClr val="FF7E79"/>
                </a:solidFill>
                <a:effectLst/>
                <a:uLnTx/>
                <a:uFillTx/>
                <a:latin typeface="Franklin Gothic Demi" panose="020B0603020102020204" pitchFamily="34" charset="0"/>
                <a:ea typeface="+mn-ea"/>
                <a:cs typeface="Times New Roman" panose="02020603050405020304" pitchFamily="18" charset="0"/>
              </a:rPr>
              <a:t>new</a:t>
            </a:r>
            <a:r>
              <a:rPr kumimoji="0" lang="en-US" sz="2800" b="0" i="1"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 AUD screening </a:t>
            </a:r>
            <a:r>
              <a:rPr kumimoji="0" lang="en-US" sz="2800" b="1" i="0" u="none" strike="noStrike" kern="1200" cap="none" spc="0" normalizeH="0" baseline="0" noProof="0" dirty="0">
                <a:ln>
                  <a:noFill/>
                </a:ln>
                <a:solidFill>
                  <a:srgbClr val="FF7E79"/>
                </a:solidFill>
                <a:effectLst/>
                <a:uLnTx/>
                <a:uFillTx/>
                <a:latin typeface="Franklin Gothic Demi" panose="020B0603020102020204" pitchFamily="34" charset="0"/>
                <a:ea typeface="+mn-ea"/>
                <a:cs typeface="Times New Roman" panose="02020603050405020304" pitchFamily="18" charset="0"/>
              </a:rPr>
              <a:t>tool</a:t>
            </a:r>
            <a:r>
              <a:rPr kumimoji="0" lang="en-US" sz="2800" b="0" i="1"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3C3122">
                  <a:lumMod val="10000"/>
                  <a:lumOff val="90000"/>
                </a:srgbClr>
              </a:solidFill>
              <a:effectLst/>
              <a:uLnTx/>
              <a:uFillTx/>
              <a:latin typeface="Franklin Gothic Book" panose="020B0503020102020204" pitchFamily="34" charset="0"/>
              <a:ea typeface="Franklin Gothic Book" panose="020B0503020102020204" pitchFamily="34" charset="0"/>
              <a:cs typeface="Times New Roman" panose="02020603050405020304" pitchFamily="18" charset="0"/>
            </a:endParaRPr>
          </a:p>
        </p:txBody>
      </p:sp>
    </p:spTree>
    <p:extLst>
      <p:ext uri="{BB962C8B-B14F-4D97-AF65-F5344CB8AC3E}">
        <p14:creationId xmlns:p14="http://schemas.microsoft.com/office/powerpoint/2010/main" val="186509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large, sitting, white, numbers">
            <a:extLst>
              <a:ext uri="{FF2B5EF4-FFF2-40B4-BE49-F238E27FC236}">
                <a16:creationId xmlns:a16="http://schemas.microsoft.com/office/drawing/2014/main" id="{9A5D9ED1-DFCC-4799-89E2-D118451B98D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22" y="0"/>
            <a:ext cx="12191356" cy="6858000"/>
          </a:xfrm>
          <a:prstGeom prst="rect">
            <a:avLst/>
          </a:prstGeom>
        </p:spPr>
      </p:pic>
      <p:sp useBgFill="1">
        <p:nvSpPr>
          <p:cNvPr id="96"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243634" y="1670646"/>
            <a:ext cx="3807763" cy="1758354"/>
          </a:xfrm>
        </p:spPr>
        <p:txBody>
          <a:bodyPr>
            <a:normAutofit/>
          </a:bodyPr>
          <a:lstStyle/>
          <a:p>
            <a:pPr algn="l"/>
            <a:r>
              <a:rPr lang="en-US" sz="4000" b="1" dirty="0"/>
              <a:t>Building Block 2 </a:t>
            </a:r>
            <a:br>
              <a:rPr lang="en-US" sz="4000" b="1" dirty="0"/>
            </a:br>
            <a:r>
              <a:rPr lang="en-US" sz="4000" b="1" dirty="0"/>
              <a:t>Data Driven Improvements</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3679162"/>
            <a:ext cx="3485072" cy="1681403"/>
          </a:xfrm>
        </p:spPr>
        <p:txBody>
          <a:bodyPr>
            <a:noAutofit/>
          </a:bodyPr>
          <a:lstStyle/>
          <a:p>
            <a:pPr algn="l">
              <a:lnSpc>
                <a:spcPct val="100000"/>
              </a:lnSpc>
            </a:pPr>
            <a:r>
              <a:rPr lang="en-US" sz="1800" kern="100" dirty="0">
                <a:solidFill>
                  <a:srgbClr val="5792BA"/>
                </a:solidFill>
                <a:latin typeface="+mj-lt"/>
              </a:rPr>
              <a:t>Contexture/ CORHIO </a:t>
            </a:r>
          </a:p>
          <a:p>
            <a:pPr marL="285750" indent="-285750" algn="l">
              <a:lnSpc>
                <a:spcPct val="100000"/>
              </a:lnSpc>
              <a:buFont typeface="Arial" panose="020B0604020202020204" pitchFamily="34" charset="0"/>
              <a:buChar char="•"/>
            </a:pPr>
            <a:r>
              <a:rPr lang="en-US" sz="1800" kern="100" dirty="0">
                <a:solidFill>
                  <a:srgbClr val="5792BA"/>
                </a:solidFill>
                <a:latin typeface="+mj-lt"/>
              </a:rPr>
              <a:t>Megan Reilly</a:t>
            </a:r>
          </a:p>
          <a:p>
            <a:pPr marL="285750" indent="-285750" algn="l">
              <a:lnSpc>
                <a:spcPct val="100000"/>
              </a:lnSpc>
              <a:buFont typeface="Arial" panose="020B0604020202020204" pitchFamily="34" charset="0"/>
              <a:buChar char="•"/>
            </a:pPr>
            <a:r>
              <a:rPr lang="en-US" sz="1800" kern="100" dirty="0">
                <a:solidFill>
                  <a:srgbClr val="5792BA"/>
                </a:solidFill>
                <a:latin typeface="+mj-lt"/>
              </a:rPr>
              <a:t>Jolene Reini</a:t>
            </a:r>
          </a:p>
          <a:p>
            <a:pPr marL="285750" indent="-285750" algn="l">
              <a:lnSpc>
                <a:spcPct val="100000"/>
              </a:lnSpc>
              <a:buFont typeface="Arial" panose="020B0604020202020204" pitchFamily="34" charset="0"/>
              <a:buChar char="•"/>
            </a:pPr>
            <a:r>
              <a:rPr lang="en-US" sz="1800" kern="100" dirty="0">
                <a:solidFill>
                  <a:srgbClr val="5792BA"/>
                </a:solidFill>
                <a:latin typeface="+mj-lt"/>
              </a:rPr>
              <a:t>Leslie Taylor </a:t>
            </a:r>
          </a:p>
        </p:txBody>
      </p:sp>
    </p:spTree>
    <p:extLst>
      <p:ext uri="{BB962C8B-B14F-4D97-AF65-F5344CB8AC3E}">
        <p14:creationId xmlns:p14="http://schemas.microsoft.com/office/powerpoint/2010/main" val="1583120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46096" r="-46096"/>
          <a:stretch>
            <a:fillRect/>
          </a:stretch>
        </p:blipFill>
        <p:spPr>
          <a:xfrm>
            <a:off x="456351" y="275708"/>
            <a:ext cx="11467321" cy="6306583"/>
          </a:xfrm>
        </p:spPr>
      </p:pic>
      <p:sp>
        <p:nvSpPr>
          <p:cNvPr id="5" name="TextBox 4"/>
          <p:cNvSpPr txBox="1"/>
          <p:nvPr/>
        </p:nvSpPr>
        <p:spPr>
          <a:xfrm>
            <a:off x="1984192" y="6545115"/>
            <a:ext cx="868380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Nova"/>
                <a:ea typeface="+mn-ea"/>
                <a:cs typeface="+mn-cs"/>
              </a:rPr>
              <a:t>Bodenheimer, et al. Annals of Family Medicine. 2014</a:t>
            </a:r>
          </a:p>
        </p:txBody>
      </p:sp>
      <p:sp>
        <p:nvSpPr>
          <p:cNvPr id="6" name="Frame 5"/>
          <p:cNvSpPr/>
          <p:nvPr/>
        </p:nvSpPr>
        <p:spPr>
          <a:xfrm>
            <a:off x="4908707" y="4992931"/>
            <a:ext cx="1417389" cy="141715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Tree>
    <p:extLst>
      <p:ext uri="{BB962C8B-B14F-4D97-AF65-F5344CB8AC3E}">
        <p14:creationId xmlns:p14="http://schemas.microsoft.com/office/powerpoint/2010/main" val="1749138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BAB7C38-AF9A-43A2-9B1C-F1DEBC80B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676" cy="2108723"/>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4" name="Title 3"/>
          <p:cNvSpPr>
            <a:spLocks noGrp="1"/>
          </p:cNvSpPr>
          <p:nvPr>
            <p:ph type="title"/>
          </p:nvPr>
        </p:nvSpPr>
        <p:spPr>
          <a:xfrm>
            <a:off x="913795" y="609600"/>
            <a:ext cx="10353762" cy="1257300"/>
          </a:xfrm>
        </p:spPr>
        <p:txBody>
          <a:bodyPr>
            <a:normAutofit/>
          </a:bodyPr>
          <a:lstStyle/>
          <a:p>
            <a:r>
              <a:rPr lang="en-US">
                <a:solidFill>
                  <a:srgbClr val="FFFFFF"/>
                </a:solidFill>
              </a:rPr>
              <a:t>Why is data so important?</a:t>
            </a:r>
          </a:p>
        </p:txBody>
      </p:sp>
      <p:pic>
        <p:nvPicPr>
          <p:cNvPr id="18" name="Picture 17">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5325" y="2049331"/>
            <a:ext cx="12192001" cy="4808669"/>
          </a:xfrm>
          <a:prstGeom prst="rect">
            <a:avLst/>
          </a:prstGeom>
          <a:effectLst>
            <a:innerShdw blurRad="63500" dist="50800" dir="16200000">
              <a:prstClr val="black">
                <a:alpha val="50000"/>
              </a:prstClr>
            </a:innerShdw>
          </a:effectLst>
        </p:spPr>
      </p:pic>
      <p:graphicFrame>
        <p:nvGraphicFramePr>
          <p:cNvPr id="7" name="Content Placeholder 4">
            <a:extLst>
              <a:ext uri="{FF2B5EF4-FFF2-40B4-BE49-F238E27FC236}">
                <a16:creationId xmlns:a16="http://schemas.microsoft.com/office/drawing/2014/main" id="{4151C88D-3721-4536-A588-1E117F07ACC2}"/>
              </a:ext>
            </a:extLst>
          </p:cNvPr>
          <p:cNvGraphicFramePr>
            <a:graphicFrameLocks noGrp="1"/>
          </p:cNvGraphicFramePr>
          <p:nvPr>
            <p:ph idx="1"/>
          </p:nvPr>
        </p:nvGraphicFramePr>
        <p:xfrm>
          <a:off x="914400" y="2647784"/>
          <a:ext cx="10353675" cy="3143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691508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5BF0-4836-4B9C-A967-3E306CB1EFB9}"/>
              </a:ext>
            </a:extLst>
          </p:cNvPr>
          <p:cNvSpPr>
            <a:spLocks noGrp="1"/>
          </p:cNvSpPr>
          <p:nvPr>
            <p:ph type="title"/>
          </p:nvPr>
        </p:nvSpPr>
        <p:spPr/>
        <p:txBody>
          <a:bodyPr/>
          <a:lstStyle/>
          <a:p>
            <a:r>
              <a:rPr lang="en-US" b="1"/>
              <a:t>Electronic Clinical Quality Measures</a:t>
            </a:r>
          </a:p>
        </p:txBody>
      </p:sp>
      <p:sp>
        <p:nvSpPr>
          <p:cNvPr id="3" name="Content Placeholder 2">
            <a:extLst>
              <a:ext uri="{FF2B5EF4-FFF2-40B4-BE49-F238E27FC236}">
                <a16:creationId xmlns:a16="http://schemas.microsoft.com/office/drawing/2014/main" id="{AFEFBB6B-DBF1-4E59-96F8-48D6285220AB}"/>
              </a:ext>
            </a:extLst>
          </p:cNvPr>
          <p:cNvSpPr>
            <a:spLocks noGrp="1"/>
          </p:cNvSpPr>
          <p:nvPr>
            <p:ph idx="1"/>
          </p:nvPr>
        </p:nvSpPr>
        <p:spPr>
          <a:xfrm>
            <a:off x="739740" y="1684962"/>
            <a:ext cx="10644026" cy="4756935"/>
          </a:xfrm>
        </p:spPr>
        <p:txBody>
          <a:bodyPr>
            <a:normAutofit/>
          </a:bodyPr>
          <a:lstStyle/>
          <a:p>
            <a:r>
              <a:rPr lang="en-US" sz="2000" b="0" i="0">
                <a:solidFill>
                  <a:schemeClr val="tx1"/>
                </a:solidFill>
                <a:effectLst/>
              </a:rPr>
              <a:t>These measures are calculated directly from a PCMP’s electronic health record (EHR) and reflect the impact of the health care service or intervention on the health status of a PCMP’s patient panel. </a:t>
            </a:r>
          </a:p>
          <a:p>
            <a:r>
              <a:rPr lang="en-US" sz="2000" b="0" i="0">
                <a:solidFill>
                  <a:schemeClr val="tx1"/>
                </a:solidFill>
                <a:effectLst/>
              </a:rPr>
              <a:t>Per national measure specifications, </a:t>
            </a:r>
            <a:r>
              <a:rPr lang="en-US" sz="2000" b="0" i="0" err="1">
                <a:solidFill>
                  <a:schemeClr val="tx1"/>
                </a:solidFill>
                <a:effectLst/>
              </a:rPr>
              <a:t>eCQM</a:t>
            </a:r>
            <a:r>
              <a:rPr lang="en-US" sz="2000" b="0" i="0">
                <a:solidFill>
                  <a:schemeClr val="tx1"/>
                </a:solidFill>
                <a:effectLst/>
              </a:rPr>
              <a:t> denominators include all eligible patients —</a:t>
            </a:r>
            <a:br>
              <a:rPr lang="en-US" sz="2000" b="0" i="0">
                <a:solidFill>
                  <a:schemeClr val="tx1"/>
                </a:solidFill>
                <a:effectLst/>
              </a:rPr>
            </a:br>
            <a:r>
              <a:rPr lang="en-US" sz="2000" b="0" i="0">
                <a:solidFill>
                  <a:schemeClr val="tx1"/>
                </a:solidFill>
                <a:effectLst/>
              </a:rPr>
              <a:t>regardless of payer — that meet the measure criteria, which provides a view into how a PCMP is performing overall for all measures submitted</a:t>
            </a:r>
          </a:p>
          <a:p>
            <a:r>
              <a:rPr lang="en-US" sz="2000" b="0" i="0">
                <a:solidFill>
                  <a:schemeClr val="tx1"/>
                </a:solidFill>
                <a:effectLst/>
              </a:rPr>
              <a:t>Examples of </a:t>
            </a:r>
            <a:r>
              <a:rPr lang="en-US" sz="2000" b="0" i="0" err="1">
                <a:solidFill>
                  <a:schemeClr val="tx1"/>
                </a:solidFill>
                <a:effectLst/>
              </a:rPr>
              <a:t>eCQM</a:t>
            </a:r>
            <a:r>
              <a:rPr lang="en-US" sz="2000" b="0" i="0">
                <a:solidFill>
                  <a:schemeClr val="tx1"/>
                </a:solidFill>
                <a:effectLst/>
              </a:rPr>
              <a:t> measures include:</a:t>
            </a:r>
          </a:p>
          <a:p>
            <a:pPr lvl="1"/>
            <a:r>
              <a:rPr lang="en-US" sz="2000">
                <a:solidFill>
                  <a:schemeClr val="tx1"/>
                </a:solidFill>
              </a:rPr>
              <a:t>Diabetes hemoglobin A1c poor control</a:t>
            </a:r>
          </a:p>
          <a:p>
            <a:pPr lvl="1"/>
            <a:r>
              <a:rPr lang="en-US" sz="2000" b="0" i="0">
                <a:solidFill>
                  <a:schemeClr val="tx1"/>
                </a:solidFill>
                <a:effectLst/>
              </a:rPr>
              <a:t>High blood pressure control</a:t>
            </a:r>
          </a:p>
          <a:p>
            <a:pPr lvl="1"/>
            <a:r>
              <a:rPr lang="en-US" sz="2000">
                <a:solidFill>
                  <a:schemeClr val="tx1"/>
                </a:solidFill>
                <a:effectLst/>
              </a:rPr>
              <a:t>Depression Screening and Follow Up</a:t>
            </a:r>
            <a:endParaRPr lang="en-US" sz="2000" b="0" i="0">
              <a:solidFill>
                <a:schemeClr val="tx1"/>
              </a:solidFill>
              <a:effectLst/>
            </a:endParaRPr>
          </a:p>
          <a:p>
            <a:endParaRPr lang="en-US">
              <a:solidFill>
                <a:schemeClr val="tx1"/>
              </a:solidFill>
            </a:endParaRPr>
          </a:p>
        </p:txBody>
      </p:sp>
    </p:spTree>
    <p:extLst>
      <p:ext uri="{BB962C8B-B14F-4D97-AF65-F5344CB8AC3E}">
        <p14:creationId xmlns:p14="http://schemas.microsoft.com/office/powerpoint/2010/main" val="3777052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57300"/>
          </a:xfrm>
        </p:spPr>
        <p:txBody>
          <a:bodyPr>
            <a:normAutofit/>
          </a:bodyPr>
          <a:lstStyle/>
          <a:p>
            <a:r>
              <a:rPr lang="en-US"/>
              <a:t>ISP Measure Sets</a:t>
            </a:r>
          </a:p>
        </p:txBody>
      </p:sp>
      <p:pic>
        <p:nvPicPr>
          <p:cNvPr id="7" name="Content Placeholder 6">
            <a:extLst>
              <a:ext uri="{FF2B5EF4-FFF2-40B4-BE49-F238E27FC236}">
                <a16:creationId xmlns:a16="http://schemas.microsoft.com/office/drawing/2014/main" id="{E7CBCCE3-7077-4EB8-99DA-290B9DAFAF38}"/>
              </a:ext>
            </a:extLst>
          </p:cNvPr>
          <p:cNvPicPr>
            <a:picLocks noGrp="1" noChangeAspect="1"/>
          </p:cNvPicPr>
          <p:nvPr>
            <p:ph idx="1"/>
          </p:nvPr>
        </p:nvPicPr>
        <p:blipFill>
          <a:blip r:embed="rId4"/>
          <a:stretch>
            <a:fillRect/>
          </a:stretch>
        </p:blipFill>
        <p:spPr>
          <a:xfrm>
            <a:off x="737789" y="2258008"/>
            <a:ext cx="10736399" cy="3097763"/>
          </a:xfrm>
        </p:spPr>
      </p:pic>
    </p:spTree>
    <p:extLst>
      <p:ext uri="{BB962C8B-B14F-4D97-AF65-F5344CB8AC3E}">
        <p14:creationId xmlns:p14="http://schemas.microsoft.com/office/powerpoint/2010/main" val="3898738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13795" y="609600"/>
            <a:ext cx="10353762" cy="1257300"/>
          </a:xfrm>
        </p:spPr>
        <p:txBody>
          <a:bodyPr>
            <a:normAutofit/>
          </a:bodyPr>
          <a:lstStyle/>
          <a:p>
            <a:r>
              <a:rPr lang="en-US"/>
              <a:t>Measure Selection and Workflows</a:t>
            </a:r>
          </a:p>
        </p:txBody>
      </p:sp>
      <p:graphicFrame>
        <p:nvGraphicFramePr>
          <p:cNvPr id="15" name="Content Placeholder 4">
            <a:extLst>
              <a:ext uri="{FF2B5EF4-FFF2-40B4-BE49-F238E27FC236}">
                <a16:creationId xmlns:a16="http://schemas.microsoft.com/office/drawing/2014/main" id="{1870B07D-FD77-4FCC-B3E0-C38FDDABF714}"/>
              </a:ext>
            </a:extLst>
          </p:cNvPr>
          <p:cNvGraphicFramePr>
            <a:graphicFrameLocks noGrp="1"/>
          </p:cNvGraphicFramePr>
          <p:nvPr>
            <p:ph idx="1"/>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58734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0A935-84DA-459C-9B4F-209B02E7CBCF}"/>
              </a:ext>
            </a:extLst>
          </p:cNvPr>
          <p:cNvSpPr>
            <a:spLocks noGrp="1"/>
          </p:cNvSpPr>
          <p:nvPr>
            <p:ph sz="half" idx="2"/>
          </p:nvPr>
        </p:nvSpPr>
        <p:spPr>
          <a:xfrm>
            <a:off x="5443870" y="1239520"/>
            <a:ext cx="5711810" cy="4676648"/>
          </a:xfrm>
        </p:spPr>
        <p:txBody>
          <a:bodyPr vert="horz" lIns="91440" tIns="45720" rIns="91440" bIns="45720" rtlCol="0" anchor="t">
            <a:normAutofit fontScale="92500" lnSpcReduction="20000"/>
          </a:bodyPr>
          <a:lstStyle/>
          <a:p>
            <a:pPr marL="0" indent="0" rtl="0" fontAlgn="base">
              <a:lnSpc>
                <a:spcPct val="90000"/>
              </a:lnSpc>
              <a:buNone/>
            </a:pPr>
            <a:r>
              <a:rPr lang="en-US" sz="2000" b="1" i="0" u="none" strike="noStrike" dirty="0">
                <a:effectLst/>
              </a:rPr>
              <a:t>Call Instructions:</a:t>
            </a:r>
            <a:r>
              <a:rPr lang="en-US" sz="2000" b="0" i="0" u="none" strike="noStrike" dirty="0">
                <a:effectLst/>
              </a:rPr>
              <a:t>​</a:t>
            </a:r>
            <a:r>
              <a:rPr lang="en-US" sz="2000" b="0" i="0" dirty="0">
                <a:effectLst/>
              </a:rPr>
              <a:t>​</a:t>
            </a:r>
          </a:p>
          <a:p>
            <a:pPr marL="0" indent="0" rtl="0" fontAlgn="base">
              <a:lnSpc>
                <a:spcPct val="90000"/>
              </a:lnSpc>
              <a:buNone/>
            </a:pPr>
            <a:r>
              <a:rPr lang="en-US" sz="2000" b="1" i="1" u="none" strike="noStrike" dirty="0">
                <a:effectLst/>
              </a:rPr>
              <a:t>Please </a:t>
            </a:r>
            <a:r>
              <a:rPr lang="en-US" sz="2000" b="0" i="0" u="none" strike="noStrike" dirty="0">
                <a:effectLst/>
              </a:rPr>
              <a:t>​</a:t>
            </a:r>
            <a:r>
              <a:rPr lang="en-US" sz="2000" b="0" i="0" dirty="0">
                <a:effectLst/>
              </a:rPr>
              <a:t>​</a:t>
            </a:r>
          </a:p>
          <a:p>
            <a:pPr rtl="0" fontAlgn="base">
              <a:lnSpc>
                <a:spcPct val="90000"/>
              </a:lnSpc>
              <a:buFont typeface="Arial" panose="020B0604020202020204" pitchFamily="34" charset="0"/>
              <a:buChar char="•"/>
            </a:pPr>
            <a:r>
              <a:rPr lang="en-US" sz="2000" b="1" i="0" u="none" strike="noStrike" dirty="0">
                <a:effectLst/>
              </a:rPr>
              <a:t>Mute your phone, microphone, and speakers on your computer/device</a:t>
            </a:r>
            <a:r>
              <a:rPr lang="en-US" sz="2000" b="0" i="0" u="none" strike="noStrike" dirty="0">
                <a:effectLst/>
              </a:rPr>
              <a:t>​</a:t>
            </a:r>
            <a:r>
              <a:rPr lang="en-US" sz="2000" b="0" i="0" dirty="0">
                <a:effectLst/>
              </a:rPr>
              <a:t>​</a:t>
            </a:r>
          </a:p>
          <a:p>
            <a:pPr fontAlgn="base">
              <a:lnSpc>
                <a:spcPct val="90000"/>
              </a:lnSpc>
            </a:pPr>
            <a:r>
              <a:rPr lang="en-US" sz="2000" b="1" i="1" u="none" strike="noStrike" dirty="0">
                <a:effectLst/>
              </a:rPr>
              <a:t>Enter your name</a:t>
            </a:r>
            <a:r>
              <a:rPr lang="en-US" sz="2000" b="1" i="1" dirty="0"/>
              <a:t>, pronouns and organization</a:t>
            </a:r>
            <a:r>
              <a:rPr lang="en-US" sz="2000" b="1" i="1" u="none" strike="noStrike" dirty="0">
                <a:effectLst/>
              </a:rPr>
              <a:t> in the chat box feature</a:t>
            </a:r>
            <a:r>
              <a:rPr lang="en-US" sz="2000" b="1" i="1" dirty="0"/>
              <a:t> </a:t>
            </a:r>
            <a:endParaRPr lang="en-US" sz="2000" b="0" i="0" dirty="0">
              <a:effectLst/>
            </a:endParaRPr>
          </a:p>
          <a:p>
            <a:pPr rtl="0" fontAlgn="base">
              <a:lnSpc>
                <a:spcPct val="90000"/>
              </a:lnSpc>
              <a:buFont typeface="Arial" panose="020B0604020202020204" pitchFamily="34" charset="0"/>
              <a:buChar char="•"/>
            </a:pPr>
            <a:r>
              <a:rPr lang="en-US" sz="2000" b="1" i="1" u="none" strike="noStrike" dirty="0">
                <a:effectLst/>
              </a:rPr>
              <a:t>We encourage active participation via Chat or audio</a:t>
            </a:r>
            <a:r>
              <a:rPr lang="en-US" sz="2000" b="0" i="0" u="none" strike="noStrike" dirty="0">
                <a:effectLst/>
              </a:rPr>
              <a:t>​</a:t>
            </a:r>
            <a:r>
              <a:rPr lang="en-US" sz="2000" b="0" i="0" dirty="0">
                <a:effectLst/>
              </a:rPr>
              <a:t>​</a:t>
            </a:r>
          </a:p>
          <a:p>
            <a:pPr marL="383540" lvl="1" fontAlgn="base">
              <a:lnSpc>
                <a:spcPct val="90000"/>
              </a:lnSpc>
            </a:pPr>
            <a:r>
              <a:rPr lang="en-US" sz="2000" b="1" i="0" u="none" strike="noStrike" dirty="0">
                <a:effectLst/>
              </a:rPr>
              <a:t>Submit questions via the chat box feature</a:t>
            </a:r>
            <a:r>
              <a:rPr lang="en-US" sz="2000" b="0" i="0" u="none" strike="noStrike" dirty="0">
                <a:effectLst/>
              </a:rPr>
              <a:t>​</a:t>
            </a:r>
            <a:r>
              <a:rPr lang="en-US" sz="2000" b="0" i="0" dirty="0">
                <a:effectLst/>
              </a:rPr>
              <a:t>​</a:t>
            </a:r>
          </a:p>
          <a:p>
            <a:pPr marL="566420" lvl="2" fontAlgn="base">
              <a:lnSpc>
                <a:spcPct val="90000"/>
              </a:lnSpc>
            </a:pPr>
            <a:r>
              <a:rPr lang="en-US" sz="2000" b="1" i="1" u="none" strike="noStrike" dirty="0">
                <a:effectLst/>
              </a:rPr>
              <a:t>Questions will be answered as submitted</a:t>
            </a:r>
            <a:r>
              <a:rPr lang="en-US" sz="2000" b="0" i="0" u="none" strike="noStrike" dirty="0">
                <a:effectLst/>
              </a:rPr>
              <a:t>​</a:t>
            </a:r>
            <a:r>
              <a:rPr lang="en-US" sz="2000" b="0" i="0" dirty="0">
                <a:effectLst/>
              </a:rPr>
              <a:t>​</a:t>
            </a:r>
          </a:p>
          <a:p>
            <a:pPr marL="383540" lvl="1" fontAlgn="base">
              <a:lnSpc>
                <a:spcPct val="90000"/>
              </a:lnSpc>
            </a:pPr>
            <a:r>
              <a:rPr lang="en-US" sz="2000" b="1" i="1" u="none" strike="noStrike" dirty="0">
                <a:effectLst/>
              </a:rPr>
              <a:t>Unmute yourself to ask question and participate in discussions</a:t>
            </a:r>
            <a:r>
              <a:rPr lang="en-US" sz="2000" b="0" i="0" u="none" strike="noStrike" dirty="0">
                <a:effectLst/>
              </a:rPr>
              <a:t>​</a:t>
            </a:r>
            <a:r>
              <a:rPr lang="en-US" sz="2000" b="0" i="0" dirty="0">
                <a:effectLst/>
              </a:rPr>
              <a:t>​</a:t>
            </a:r>
          </a:p>
          <a:p>
            <a:pPr marL="0" indent="0" rtl="0" fontAlgn="base">
              <a:lnSpc>
                <a:spcPct val="90000"/>
              </a:lnSpc>
              <a:buNone/>
            </a:pPr>
            <a:r>
              <a:rPr lang="en-US" sz="2000" b="1" i="1" u="none" strike="noStrike" dirty="0">
                <a:effectLst/>
              </a:rPr>
              <a:t>Time to ask questions via audio will be offered for those on the phone</a:t>
            </a:r>
            <a:r>
              <a:rPr lang="en-US" sz="2000" b="0" i="0" u="none" strike="noStrike" dirty="0">
                <a:effectLst/>
              </a:rPr>
              <a:t>​</a:t>
            </a:r>
            <a:r>
              <a:rPr lang="en-US" sz="2000" b="0" i="0" dirty="0">
                <a:effectLst/>
              </a:rPr>
              <a:t>​</a:t>
            </a:r>
          </a:p>
          <a:p>
            <a:pPr rtl="0" fontAlgn="base">
              <a:lnSpc>
                <a:spcPct val="90000"/>
              </a:lnSpc>
              <a:buFont typeface="Arial" panose="020B0604020202020204" pitchFamily="34" charset="0"/>
              <a:buChar char="•"/>
            </a:pPr>
            <a:r>
              <a:rPr lang="en-US" sz="2000" b="0" i="0" u="none" strike="noStrike" dirty="0">
                <a:effectLst/>
              </a:rPr>
              <a:t>*6 - Toggle mute/un-mute​</a:t>
            </a:r>
            <a:r>
              <a:rPr lang="en-US" sz="2000" b="0" i="0" dirty="0">
                <a:effectLst/>
              </a:rPr>
              <a:t>​</a:t>
            </a:r>
          </a:p>
          <a:p>
            <a:pPr rtl="0" fontAlgn="base">
              <a:lnSpc>
                <a:spcPct val="90000"/>
              </a:lnSpc>
              <a:buFont typeface="Arial" panose="020B0604020202020204" pitchFamily="34" charset="0"/>
              <a:buChar char="•"/>
            </a:pPr>
            <a:r>
              <a:rPr lang="en-US" sz="2000" dirty="0"/>
              <a:t>*9 - Toggle raise/lower hand  </a:t>
            </a:r>
          </a:p>
          <a:p>
            <a:pPr>
              <a:lnSpc>
                <a:spcPct val="90000"/>
              </a:lnSpc>
            </a:pPr>
            <a:endParaRPr lang="en-US" sz="1200" dirty="0"/>
          </a:p>
        </p:txBody>
      </p:sp>
      <p:pic>
        <p:nvPicPr>
          <p:cNvPr id="44" name="Picture 43" descr="Empty speech bubbles">
            <a:extLst>
              <a:ext uri="{FF2B5EF4-FFF2-40B4-BE49-F238E27FC236}">
                <a16:creationId xmlns:a16="http://schemas.microsoft.com/office/drawing/2014/main" id="{3F86C104-667A-489A-9B65-3378A7D21365}"/>
              </a:ext>
            </a:extLst>
          </p:cNvPr>
          <p:cNvPicPr>
            <a:picLocks noChangeAspect="1"/>
          </p:cNvPicPr>
          <p:nvPr/>
        </p:nvPicPr>
        <p:blipFill rotWithShape="1">
          <a:blip r:embed="rId3"/>
          <a:srcRect l="26866" r="18305"/>
          <a:stretch/>
        </p:blipFill>
        <p:spPr>
          <a:xfrm>
            <a:off x="605170" y="630936"/>
            <a:ext cx="4589130" cy="5586984"/>
          </a:xfrm>
          <a:prstGeom prst="rect">
            <a:avLst/>
          </a:prstGeom>
          <a:noFill/>
        </p:spPr>
      </p:pic>
    </p:spTree>
    <p:extLst>
      <p:ext uri="{BB962C8B-B14F-4D97-AF65-F5344CB8AC3E}">
        <p14:creationId xmlns:p14="http://schemas.microsoft.com/office/powerpoint/2010/main" val="2846174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4F7045-1B8B-4422-9330-0BC8BF60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9" name="Rectangle 8">
            <a:extLst>
              <a:ext uri="{FF2B5EF4-FFF2-40B4-BE49-F238E27FC236}">
                <a16:creationId xmlns:a16="http://schemas.microsoft.com/office/drawing/2014/main" id="{7ED0B3BD-E968-4364-878A-47D3A6AE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pic>
        <p:nvPicPr>
          <p:cNvPr id="2" name="Picture 3" descr="Table&#10;&#10;Description automatically generated">
            <a:extLst>
              <a:ext uri="{FF2B5EF4-FFF2-40B4-BE49-F238E27FC236}">
                <a16:creationId xmlns:a16="http://schemas.microsoft.com/office/drawing/2014/main" id="{A880C04F-CBF7-106E-222D-04B6FD697056}"/>
              </a:ext>
            </a:extLst>
          </p:cNvPr>
          <p:cNvPicPr>
            <a:picLocks noChangeAspect="1"/>
          </p:cNvPicPr>
          <p:nvPr/>
        </p:nvPicPr>
        <p:blipFill>
          <a:blip r:embed="rId4"/>
          <a:stretch>
            <a:fillRect/>
          </a:stretch>
        </p:blipFill>
        <p:spPr>
          <a:xfrm>
            <a:off x="1760540" y="643467"/>
            <a:ext cx="8670919" cy="5571066"/>
          </a:xfrm>
          <a:prstGeom prst="rect">
            <a:avLst/>
          </a:prstGeom>
        </p:spPr>
      </p:pic>
      <p:sp>
        <p:nvSpPr>
          <p:cNvPr id="11" name="Rectangle 10">
            <a:extLst>
              <a:ext uri="{FF2B5EF4-FFF2-40B4-BE49-F238E27FC236}">
                <a16:creationId xmlns:a16="http://schemas.microsoft.com/office/drawing/2014/main" id="{C8E5BCBF-E5D0-444B-A584-4A5FF79F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Tree>
    <p:extLst>
      <p:ext uri="{BB962C8B-B14F-4D97-AF65-F5344CB8AC3E}">
        <p14:creationId xmlns:p14="http://schemas.microsoft.com/office/powerpoint/2010/main" val="1144835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6B051A4-96A7-4A11-9DAD-063A9C577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10" name="Rectangle 9">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565918"/>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2" name="Title 1">
            <a:extLst>
              <a:ext uri="{FF2B5EF4-FFF2-40B4-BE49-F238E27FC236}">
                <a16:creationId xmlns:a16="http://schemas.microsoft.com/office/drawing/2014/main" id="{254B3DF0-F726-481C-AA11-DCCFEF057A58}"/>
              </a:ext>
            </a:extLst>
          </p:cNvPr>
          <p:cNvSpPr>
            <a:spLocks noGrp="1"/>
          </p:cNvSpPr>
          <p:nvPr>
            <p:ph type="title"/>
          </p:nvPr>
        </p:nvSpPr>
        <p:spPr>
          <a:xfrm>
            <a:off x="913794" y="741515"/>
            <a:ext cx="10353761" cy="1633340"/>
          </a:xfrm>
        </p:spPr>
        <p:txBody>
          <a:bodyPr>
            <a:normAutofit/>
          </a:bodyPr>
          <a:lstStyle/>
          <a:p>
            <a:r>
              <a:rPr lang="en-US" sz="4800">
                <a:solidFill>
                  <a:srgbClr val="FFFFFF"/>
                </a:solidFill>
              </a:rPr>
              <a:t>Workflows and Standing Orders</a:t>
            </a:r>
          </a:p>
        </p:txBody>
      </p:sp>
      <p:graphicFrame>
        <p:nvGraphicFramePr>
          <p:cNvPr id="12" name="Content Placeholder 2">
            <a:extLst>
              <a:ext uri="{FF2B5EF4-FFF2-40B4-BE49-F238E27FC236}">
                <a16:creationId xmlns:a16="http://schemas.microsoft.com/office/drawing/2014/main" id="{3C23E003-C5ED-6407-4D63-8E8296FA5A27}"/>
              </a:ext>
            </a:extLst>
          </p:cNvPr>
          <p:cNvGraphicFramePr>
            <a:graphicFrameLocks noGrp="1"/>
          </p:cNvGraphicFramePr>
          <p:nvPr>
            <p:ph idx="1"/>
          </p:nvPr>
        </p:nvGraphicFramePr>
        <p:xfrm>
          <a:off x="913794" y="3070927"/>
          <a:ext cx="10600181" cy="3283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822531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4" name="Title 3"/>
          <p:cNvSpPr>
            <a:spLocks noGrp="1"/>
          </p:cNvSpPr>
          <p:nvPr>
            <p:ph type="title"/>
          </p:nvPr>
        </p:nvSpPr>
        <p:spPr>
          <a:xfrm>
            <a:off x="913796" y="643465"/>
            <a:ext cx="3382638" cy="1370605"/>
          </a:xfrm>
        </p:spPr>
        <p:txBody>
          <a:bodyPr>
            <a:normAutofit/>
          </a:bodyPr>
          <a:lstStyle/>
          <a:p>
            <a:pPr algn="l"/>
            <a:r>
              <a:rPr lang="en-US" sz="3600" b="1" err="1"/>
              <a:t>eCQM</a:t>
            </a:r>
            <a:r>
              <a:rPr lang="en-US" sz="3600" b="1"/>
              <a:t> Reports</a:t>
            </a:r>
          </a:p>
        </p:txBody>
      </p:sp>
      <p:pic>
        <p:nvPicPr>
          <p:cNvPr id="3" name="Picture 2">
            <a:extLst>
              <a:ext uri="{FF2B5EF4-FFF2-40B4-BE49-F238E27FC236}">
                <a16:creationId xmlns:a16="http://schemas.microsoft.com/office/drawing/2014/main" id="{DE139C5E-00B9-451D-96E3-E42E9C2CA396}"/>
              </a:ext>
            </a:extLst>
          </p:cNvPr>
          <p:cNvPicPr>
            <a:picLocks noChangeAspect="1"/>
          </p:cNvPicPr>
          <p:nvPr/>
        </p:nvPicPr>
        <p:blipFill>
          <a:blip r:embed="rId4"/>
          <a:stretch>
            <a:fillRect/>
          </a:stretch>
        </p:blipFill>
        <p:spPr>
          <a:xfrm>
            <a:off x="4915348" y="821096"/>
            <a:ext cx="6633184" cy="4792473"/>
          </a:xfrm>
          <a:prstGeom prst="rect">
            <a:avLst/>
          </a:prstGeom>
        </p:spPr>
      </p:pic>
      <p:graphicFrame>
        <p:nvGraphicFramePr>
          <p:cNvPr id="7" name="Content Placeholder 4">
            <a:extLst>
              <a:ext uri="{FF2B5EF4-FFF2-40B4-BE49-F238E27FC236}">
                <a16:creationId xmlns:a16="http://schemas.microsoft.com/office/drawing/2014/main" id="{1870B07D-FD77-4FCC-B3E0-C38FDDABF714}"/>
              </a:ext>
            </a:extLst>
          </p:cNvPr>
          <p:cNvGraphicFramePr>
            <a:graphicFrameLocks noGrp="1"/>
          </p:cNvGraphicFramePr>
          <p:nvPr>
            <p:ph idx="1"/>
          </p:nvPr>
        </p:nvGraphicFramePr>
        <p:xfrm>
          <a:off x="913796" y="2247153"/>
          <a:ext cx="3358084" cy="35440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34052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2" name="Title 1">
            <a:extLst>
              <a:ext uri="{FF2B5EF4-FFF2-40B4-BE49-F238E27FC236}">
                <a16:creationId xmlns:a16="http://schemas.microsoft.com/office/drawing/2014/main" id="{0F8A5C8E-7FE4-4590-9DD7-FA5E2287D0E0}"/>
              </a:ext>
            </a:extLst>
          </p:cNvPr>
          <p:cNvSpPr>
            <a:spLocks noGrp="1"/>
          </p:cNvSpPr>
          <p:nvPr>
            <p:ph type="title"/>
          </p:nvPr>
        </p:nvSpPr>
        <p:spPr>
          <a:xfrm>
            <a:off x="913795" y="609599"/>
            <a:ext cx="5978072" cy="1481150"/>
          </a:xfrm>
        </p:spPr>
        <p:txBody>
          <a:bodyPr>
            <a:normAutofit/>
          </a:bodyPr>
          <a:lstStyle/>
          <a:p>
            <a:r>
              <a:rPr lang="en-US"/>
              <a:t>Discussion questions</a:t>
            </a:r>
          </a:p>
        </p:txBody>
      </p:sp>
      <p:sp>
        <p:nvSpPr>
          <p:cNvPr id="3" name="Content Placeholder 2">
            <a:extLst>
              <a:ext uri="{FF2B5EF4-FFF2-40B4-BE49-F238E27FC236}">
                <a16:creationId xmlns:a16="http://schemas.microsoft.com/office/drawing/2014/main" id="{70717E59-3043-489F-9BD7-A47C2B7B48F4}"/>
              </a:ext>
            </a:extLst>
          </p:cNvPr>
          <p:cNvSpPr>
            <a:spLocks noGrp="1"/>
          </p:cNvSpPr>
          <p:nvPr>
            <p:ph idx="1"/>
          </p:nvPr>
        </p:nvSpPr>
        <p:spPr>
          <a:xfrm>
            <a:off x="913795" y="2279176"/>
            <a:ext cx="5978072" cy="3415672"/>
          </a:xfrm>
        </p:spPr>
        <p:txBody>
          <a:bodyPr anchor="ctr">
            <a:normAutofit/>
          </a:bodyPr>
          <a:lstStyle/>
          <a:p>
            <a:r>
              <a:rPr lang="en-US"/>
              <a:t>From the coach's perspective – what works well?</a:t>
            </a:r>
          </a:p>
          <a:p>
            <a:r>
              <a:rPr lang="en-US"/>
              <a:t>Alignment with other projects </a:t>
            </a:r>
          </a:p>
          <a:p>
            <a:r>
              <a:rPr lang="en-US"/>
              <a:t>Examples of high functioning practices</a:t>
            </a:r>
          </a:p>
          <a:p>
            <a:r>
              <a:rPr lang="en-US"/>
              <a:t>Examples of practices that are struggling and what did you do to help them?</a:t>
            </a:r>
          </a:p>
          <a:p>
            <a:endParaRPr lang="en-US"/>
          </a:p>
        </p:txBody>
      </p:sp>
      <p:pic>
        <p:nvPicPr>
          <p:cNvPr id="5" name="Picture 4" descr="A person reaching for a paper on a table full of paper and sticky notes">
            <a:extLst>
              <a:ext uri="{FF2B5EF4-FFF2-40B4-BE49-F238E27FC236}">
                <a16:creationId xmlns:a16="http://schemas.microsoft.com/office/drawing/2014/main" id="{4D0AB739-C73E-4236-9539-18EE6730A23E}"/>
              </a:ext>
            </a:extLst>
          </p:cNvPr>
          <p:cNvPicPr>
            <a:picLocks noChangeAspect="1"/>
          </p:cNvPicPr>
          <p:nvPr/>
        </p:nvPicPr>
        <p:blipFill rotWithShape="1">
          <a:blip r:embed="rId4"/>
          <a:srcRect l="27255" r="28248" b="-1"/>
          <a:stretch/>
        </p:blipFill>
        <p:spPr>
          <a:xfrm>
            <a:off x="7620351" y="10"/>
            <a:ext cx="4571649" cy="6857990"/>
          </a:xfrm>
          <a:prstGeom prst="rect">
            <a:avLst/>
          </a:prstGeom>
        </p:spPr>
      </p:pic>
      <p:pic>
        <p:nvPicPr>
          <p:cNvPr id="11" name="Picture 10">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3670510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4B11-361A-44FB-AE22-3CD72537259C}"/>
              </a:ext>
            </a:extLst>
          </p:cNvPr>
          <p:cNvSpPr>
            <a:spLocks noGrp="1"/>
          </p:cNvSpPr>
          <p:nvPr>
            <p:ph type="title"/>
          </p:nvPr>
        </p:nvSpPr>
        <p:spPr>
          <a:xfrm>
            <a:off x="5669087" y="486720"/>
            <a:ext cx="5922279" cy="1272986"/>
          </a:xfrm>
        </p:spPr>
        <p:txBody>
          <a:bodyPr/>
          <a:lstStyle/>
          <a:p>
            <a:r>
              <a:rPr lang="en-US" dirty="0"/>
              <a:t>Upcoming due dates</a:t>
            </a:r>
          </a:p>
        </p:txBody>
      </p:sp>
      <p:pic>
        <p:nvPicPr>
          <p:cNvPr id="9" name="Picture Placeholder 8" descr="Calendar">
            <a:extLst>
              <a:ext uri="{FF2B5EF4-FFF2-40B4-BE49-F238E27FC236}">
                <a16:creationId xmlns:a16="http://schemas.microsoft.com/office/drawing/2014/main" id="{7E5A50D1-73AF-474D-8858-7B4E8A7CC2B2}"/>
              </a:ext>
            </a:extLst>
          </p:cNvPr>
          <p:cNvPicPr>
            <a:picLocks noGrp="1" noChangeAspect="1"/>
          </p:cNvPicPr>
          <p:nvPr>
            <p:ph type="pic" sz="quarter" idx="13"/>
          </p:nvPr>
        </p:nvPicPr>
        <p:blipFill>
          <a:blip r:embed="rId3"/>
          <a:srcRect l="26302" r="26302"/>
          <a:stretch>
            <a:fillRect/>
          </a:stretch>
        </p:blipFill>
        <p:spPr/>
      </p:pic>
      <p:sp>
        <p:nvSpPr>
          <p:cNvPr id="4" name="Content Placeholder 3">
            <a:extLst>
              <a:ext uri="{FF2B5EF4-FFF2-40B4-BE49-F238E27FC236}">
                <a16:creationId xmlns:a16="http://schemas.microsoft.com/office/drawing/2014/main" id="{8334E259-F40B-4E18-81F0-F915D68F1E3C}"/>
              </a:ext>
            </a:extLst>
          </p:cNvPr>
          <p:cNvSpPr>
            <a:spLocks noGrp="1"/>
          </p:cNvSpPr>
          <p:nvPr>
            <p:ph idx="1"/>
          </p:nvPr>
        </p:nvSpPr>
        <p:spPr>
          <a:xfrm>
            <a:off x="5566943" y="1566153"/>
            <a:ext cx="6415507" cy="4644147"/>
          </a:xfrm>
        </p:spPr>
        <p:txBody>
          <a:bodyPr>
            <a:normAutofit fontScale="92500" lnSpcReduction="10000"/>
          </a:bodyPr>
          <a:lstStyle/>
          <a:p>
            <a:pPr marL="285750" indent="-285750">
              <a:buFont typeface="Arial" panose="020B0604020202020204" pitchFamily="34" charset="0"/>
              <a:buChar char="•"/>
            </a:pPr>
            <a:r>
              <a:rPr lang="en-US" b="1" u="sng" dirty="0"/>
              <a:t>MACs</a:t>
            </a:r>
          </a:p>
          <a:p>
            <a:pPr marL="971550" lvl="1" indent="-285750"/>
            <a:r>
              <a:rPr lang="en-US" dirty="0"/>
              <a:t>Wave 1, 2 &amp; 3 Final – due 05/31/2022</a:t>
            </a:r>
          </a:p>
          <a:p>
            <a:pPr marL="971550" lvl="1" indent="-285750"/>
            <a:r>
              <a:rPr lang="en-US" dirty="0"/>
              <a:t>Wave Final – due 06/15/2022</a:t>
            </a:r>
          </a:p>
          <a:p>
            <a:pPr marL="285750" indent="-285750">
              <a:buFont typeface="Arial" panose="020B0604020202020204" pitchFamily="34" charset="0"/>
              <a:buChar char="•"/>
            </a:pPr>
            <a:r>
              <a:rPr lang="en-US" b="1" u="sng" dirty="0"/>
              <a:t>Data </a:t>
            </a:r>
          </a:p>
          <a:p>
            <a:pPr marL="971550" lvl="1" indent="-285750"/>
            <a:r>
              <a:rPr lang="en-US" dirty="0"/>
              <a:t>All Waves – 2022 Q1 – due 04/30/2022</a:t>
            </a:r>
          </a:p>
          <a:p>
            <a:pPr marL="285750" indent="-285750">
              <a:buFont typeface="Arial" panose="020B0604020202020204" pitchFamily="34" charset="0"/>
              <a:buChar char="•"/>
            </a:pPr>
            <a:r>
              <a:rPr lang="en-US" b="1" u="sng" dirty="0"/>
              <a:t>Shared Care Plan </a:t>
            </a:r>
          </a:p>
          <a:p>
            <a:pPr marL="971550" lvl="1" indent="-285750"/>
            <a:r>
              <a:rPr lang="en-US" dirty="0"/>
              <a:t>All Waves – due 06/30/2022</a:t>
            </a:r>
          </a:p>
          <a:p>
            <a:pPr marL="285750" indent="-285750">
              <a:buFont typeface="Arial" panose="020B0604020202020204" pitchFamily="34" charset="0"/>
              <a:buChar char="•"/>
            </a:pPr>
            <a:r>
              <a:rPr lang="en-US" b="1" u="sng" dirty="0"/>
              <a:t>Field Notes</a:t>
            </a:r>
          </a:p>
          <a:p>
            <a:pPr marL="971550" lvl="1" indent="-285750"/>
            <a:r>
              <a:rPr lang="en-US" dirty="0"/>
              <a:t>All Waves – due by the 8</a:t>
            </a:r>
            <a:r>
              <a:rPr lang="en-US" baseline="30000" dirty="0"/>
              <a:t>th</a:t>
            </a:r>
            <a:r>
              <a:rPr lang="en-US" dirty="0"/>
              <a:t> of the month for the prior month (i.e., February field note is due 03/08/2022)</a:t>
            </a:r>
          </a:p>
          <a:p>
            <a:pPr marL="971550" lvl="1" indent="-285750"/>
            <a:r>
              <a:rPr lang="en-US" dirty="0"/>
              <a:t>All Waves Final note – due by 06/30/2022</a:t>
            </a:r>
          </a:p>
          <a:p>
            <a:pPr lvl="1" indent="0">
              <a:buNone/>
            </a:pPr>
            <a:endParaRPr lang="en-US" dirty="0"/>
          </a:p>
        </p:txBody>
      </p:sp>
      <p:sp>
        <p:nvSpPr>
          <p:cNvPr id="7" name="Slide Number Placeholder 6">
            <a:extLst>
              <a:ext uri="{FF2B5EF4-FFF2-40B4-BE49-F238E27FC236}">
                <a16:creationId xmlns:a16="http://schemas.microsoft.com/office/drawing/2014/main" id="{5945F747-6D60-4233-9FF3-5E88B5F861BD}"/>
              </a:ext>
            </a:extLst>
          </p:cNvPr>
          <p:cNvSpPr>
            <a:spLocks noGrp="1"/>
          </p:cNvSpPr>
          <p:nvPr>
            <p:ph type="sldNum" sz="quarter" idx="12"/>
          </p:nvPr>
        </p:nvSpPr>
        <p:spPr/>
        <p:txBody>
          <a:bodyPr/>
          <a:lstStyle/>
          <a:p>
            <a:fld id="{E30AF5A0-43BB-4336-8627-9123B9144D80}" type="slidenum">
              <a:rPr lang="en-US" smtClean="0"/>
              <a:t>24</a:t>
            </a:fld>
            <a:endParaRPr lang="en-US"/>
          </a:p>
        </p:txBody>
      </p:sp>
    </p:spTree>
    <p:extLst>
      <p:ext uri="{BB962C8B-B14F-4D97-AF65-F5344CB8AC3E}">
        <p14:creationId xmlns:p14="http://schemas.microsoft.com/office/powerpoint/2010/main" val="3053721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21" name="Oval 20">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5" name="Straight Connector 34">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70EBDB1D-17AA-8140-B216-35CBA8C9E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40" name="Freeform 34">
              <a:extLst>
                <a:ext uri="{FF2B5EF4-FFF2-40B4-BE49-F238E27FC236}">
                  <a16:creationId xmlns:a16="http://schemas.microsoft.com/office/drawing/2014/main" id="{98E3FFBE-BCB2-4744-8CA3-BC11F11AD4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36">
              <a:extLst>
                <a:ext uri="{FF2B5EF4-FFF2-40B4-BE49-F238E27FC236}">
                  <a16:creationId xmlns:a16="http://schemas.microsoft.com/office/drawing/2014/main" id="{BBD5B432-1551-644A-B937-54EFF4201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38">
              <a:extLst>
                <a:ext uri="{FF2B5EF4-FFF2-40B4-BE49-F238E27FC236}">
                  <a16:creationId xmlns:a16="http://schemas.microsoft.com/office/drawing/2014/main" id="{BDCFB512-5A0E-0143-B5B7-6A965E100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50">
              <a:extLst>
                <a:ext uri="{FF2B5EF4-FFF2-40B4-BE49-F238E27FC236}">
                  <a16:creationId xmlns:a16="http://schemas.microsoft.com/office/drawing/2014/main" id="{EEDAA716-EDDF-5941-A55E-C12C893A3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Title 13">
            <a:extLst>
              <a:ext uri="{FF2B5EF4-FFF2-40B4-BE49-F238E27FC236}">
                <a16:creationId xmlns:a16="http://schemas.microsoft.com/office/drawing/2014/main" id="{B23FC7E0-8B1E-46C1-B5D2-6A4336A2CE90}"/>
              </a:ext>
            </a:extLst>
          </p:cNvPr>
          <p:cNvSpPr>
            <a:spLocks noGrp="1"/>
          </p:cNvSpPr>
          <p:nvPr>
            <p:ph type="title"/>
          </p:nvPr>
        </p:nvSpPr>
        <p:spPr>
          <a:xfrm>
            <a:off x="7493280" y="770890"/>
            <a:ext cx="4133560" cy="1268984"/>
          </a:xfrm>
        </p:spPr>
        <p:txBody>
          <a:bodyPr vert="horz" lIns="91440" tIns="45720" rIns="91440" bIns="45720" rtlCol="0" anchor="t">
            <a:normAutofit/>
          </a:bodyPr>
          <a:lstStyle/>
          <a:p>
            <a:r>
              <a:rPr lang="en-US" cap="all" spc="30" baseline="0"/>
              <a:t>Agenda</a:t>
            </a:r>
          </a:p>
        </p:txBody>
      </p:sp>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7042825" y="2160016"/>
            <a:ext cx="5058383" cy="3601212"/>
          </a:xfrm>
        </p:spPr>
        <p:txBody>
          <a:bodyPr vert="horz" lIns="91440" tIns="45720" rIns="91440" bIns="45720" rtlCol="0">
            <a:normAutofit/>
          </a:bodyPr>
          <a:lstStyle/>
          <a:p>
            <a:pPr indent="-228600">
              <a:buFont typeface="Arial" panose="020B0604020202020204" pitchFamily="34" charset="0"/>
              <a:buChar char="•"/>
            </a:pPr>
            <a:r>
              <a:rPr lang="en-US" dirty="0"/>
              <a:t>What makes a good field note?</a:t>
            </a:r>
          </a:p>
          <a:p>
            <a:pPr lvl="1"/>
            <a:r>
              <a:rPr lang="en-US" dirty="0"/>
              <a:t>Doug Fernald, Department of Family Medicine</a:t>
            </a:r>
          </a:p>
          <a:p>
            <a:pPr indent="-228600">
              <a:buFont typeface="Arial" panose="020B0604020202020204" pitchFamily="34" charset="0"/>
              <a:buChar char="•"/>
            </a:pPr>
            <a:r>
              <a:rPr lang="en-US" dirty="0"/>
              <a:t>Building Block 2 – Data Drive Improvements</a:t>
            </a:r>
          </a:p>
          <a:p>
            <a:pPr lvl="1"/>
            <a:r>
              <a:rPr lang="en-US" dirty="0"/>
              <a:t>Megan Reilly, Contexture/CORHIO</a:t>
            </a:r>
          </a:p>
          <a:p>
            <a:pPr lvl="1"/>
            <a:r>
              <a:rPr lang="en-US" dirty="0"/>
              <a:t>Jolene Reini, Contexture/CORHIO</a:t>
            </a:r>
          </a:p>
          <a:p>
            <a:pPr lvl="1"/>
            <a:r>
              <a:rPr lang="en-US" dirty="0"/>
              <a:t>Leslie Taylor, Contexture/CORHIO </a:t>
            </a:r>
          </a:p>
          <a:p>
            <a:pPr indent="-228600">
              <a:buFont typeface="Arial" panose="020B0604020202020204" pitchFamily="34" charset="0"/>
              <a:buChar char="•"/>
            </a:pPr>
            <a:r>
              <a:rPr lang="en-US" dirty="0"/>
              <a:t>Upcoming Due Dates</a:t>
            </a:r>
          </a:p>
          <a:p>
            <a:pPr indent="-228600">
              <a:buFont typeface="Arial" panose="020B0604020202020204" pitchFamily="34" charset="0"/>
              <a:buChar char="•"/>
            </a:pPr>
            <a:endParaRPr lang="en-US" dirty="0"/>
          </a:p>
        </p:txBody>
      </p:sp>
      <p:sp>
        <p:nvSpPr>
          <p:cNvPr id="13" name="Slide Number Placeholder 12">
            <a:extLst>
              <a:ext uri="{FF2B5EF4-FFF2-40B4-BE49-F238E27FC236}">
                <a16:creationId xmlns:a16="http://schemas.microsoft.com/office/drawing/2014/main" id="{76654C7F-5F04-43D8-88C7-13355302CC32}"/>
              </a:ext>
            </a:extLst>
          </p:cNvPr>
          <p:cNvSpPr>
            <a:spLocks noGrp="1"/>
          </p:cNvSpPr>
          <p:nvPr>
            <p:ph type="sldNum" sz="quarter" idx="12"/>
          </p:nvPr>
        </p:nvSpPr>
        <p:spPr>
          <a:xfrm>
            <a:off x="10817352" y="6144768"/>
            <a:ext cx="813816" cy="365125"/>
          </a:xfrm>
        </p:spPr>
        <p:txBody>
          <a:bodyPr vert="horz" lIns="91440" tIns="45720" rIns="91440" bIns="45720" rtlCol="0" anchor="ctr">
            <a:normAutofit/>
          </a:bodyPr>
          <a:lstStyle/>
          <a:p>
            <a:pPr>
              <a:spcAft>
                <a:spcPts val="600"/>
              </a:spcAft>
            </a:pPr>
            <a:fld id="{E30AF5A0-43BB-4336-8627-9123B9144D80}" type="slidenum">
              <a:rPr lang="en-US"/>
              <a:pPr>
                <a:spcAft>
                  <a:spcPts val="600"/>
                </a:spcAft>
              </a:pPr>
              <a:t>3</a:t>
            </a:fld>
            <a:endParaRPr lang="en-US"/>
          </a:p>
        </p:txBody>
      </p:sp>
      <p:pic>
        <p:nvPicPr>
          <p:cNvPr id="5" name="Picture Placeholder 4" descr="Hourglass and a calendar">
            <a:extLst>
              <a:ext uri="{FF2B5EF4-FFF2-40B4-BE49-F238E27FC236}">
                <a16:creationId xmlns:a16="http://schemas.microsoft.com/office/drawing/2014/main" id="{8FF20BFA-A4D8-490A-B678-CBA12BC117D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2324" r="2" b="2"/>
          <a:stretch/>
        </p:blipFill>
        <p:spPr>
          <a:xfrm>
            <a:off x="20" y="1"/>
            <a:ext cx="6927143" cy="6857999"/>
          </a:xfrm>
          <a:prstGeom prst="rect">
            <a:avLst/>
          </a:prstGeom>
        </p:spPr>
      </p:pic>
      <p:cxnSp>
        <p:nvCxnSpPr>
          <p:cNvPr id="45" name="Straight Connector 44">
            <a:extLst>
              <a:ext uri="{FF2B5EF4-FFF2-40B4-BE49-F238E27FC236}">
                <a16:creationId xmlns:a16="http://schemas.microsoft.com/office/drawing/2014/main" id="{BF3CF3DF-4809-5B42-9F22-981391379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3279"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028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45E386CD-36A3-9D47-ADDD-AF16A6A7AF39}"/>
              </a:ext>
            </a:extLst>
          </p:cNvPr>
          <p:cNvSpPr>
            <a:spLocks noGrp="1"/>
          </p:cNvSpPr>
          <p:nvPr>
            <p:ph type="ctrTitle"/>
          </p:nvPr>
        </p:nvSpPr>
        <p:spPr>
          <a:xfrm>
            <a:off x="550864" y="1051551"/>
            <a:ext cx="3565524" cy="2384898"/>
          </a:xfrm>
        </p:spPr>
        <p:txBody>
          <a:bodyPr anchor="b">
            <a:normAutofit/>
          </a:bodyPr>
          <a:lstStyle/>
          <a:p>
            <a:r>
              <a:rPr lang="en-US" sz="4800" dirty="0"/>
              <a:t>A Good Note</a:t>
            </a:r>
          </a:p>
        </p:txBody>
      </p:sp>
      <p:sp>
        <p:nvSpPr>
          <p:cNvPr id="3" name="Subtitle 2">
            <a:extLst>
              <a:ext uri="{FF2B5EF4-FFF2-40B4-BE49-F238E27FC236}">
                <a16:creationId xmlns:a16="http://schemas.microsoft.com/office/drawing/2014/main" id="{4115C841-028E-134E-9704-36A30B6CF8D5}"/>
              </a:ext>
            </a:extLst>
          </p:cNvPr>
          <p:cNvSpPr>
            <a:spLocks noGrp="1"/>
          </p:cNvSpPr>
          <p:nvPr>
            <p:ph type="subTitle" idx="1"/>
          </p:nvPr>
        </p:nvSpPr>
        <p:spPr>
          <a:xfrm>
            <a:off x="550863" y="3569008"/>
            <a:ext cx="3565525" cy="1731656"/>
          </a:xfrm>
        </p:spPr>
        <p:txBody>
          <a:bodyPr>
            <a:normAutofit/>
          </a:bodyPr>
          <a:lstStyle/>
          <a:p>
            <a:endParaRPr lang="en-US" sz="2000" dirty="0">
              <a:solidFill>
                <a:schemeClr val="tx1">
                  <a:alpha val="60000"/>
                </a:schemeClr>
              </a:solidFill>
            </a:endParaRPr>
          </a:p>
        </p:txBody>
      </p:sp>
      <p:grpSp>
        <p:nvGrpSpPr>
          <p:cNvPr id="11" name="Group 10">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12" name="Freeform: Shape 11">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 name="Oval 12">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pic>
        <p:nvPicPr>
          <p:cNvPr id="4" name="Picture 3" descr="Notebook">
            <a:extLst>
              <a:ext uri="{FF2B5EF4-FFF2-40B4-BE49-F238E27FC236}">
                <a16:creationId xmlns:a16="http://schemas.microsoft.com/office/drawing/2014/main" id="{413079FB-88A5-41B0-A789-58793D80EF48}"/>
              </a:ext>
            </a:extLst>
          </p:cNvPr>
          <p:cNvPicPr>
            <a:picLocks noChangeAspect="1"/>
          </p:cNvPicPr>
          <p:nvPr/>
        </p:nvPicPr>
        <p:blipFill rotWithShape="1">
          <a:blip r:embed="rId3"/>
          <a:srcRect l="5601" r="21900"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15" name="Rectangle 14">
            <a:extLst>
              <a:ext uri="{FF2B5EF4-FFF2-40B4-BE49-F238E27FC236}">
                <a16:creationId xmlns:a16="http://schemas.microsoft.com/office/drawing/2014/main" id="{41AC6C06-99FE-4BA1-BC82-8406A424C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 name="Oval 16">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2008454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00B3CB42-5DA1-B54A-A3D1-AE3D2A1DBA83}"/>
              </a:ext>
            </a:extLst>
          </p:cNvPr>
          <p:cNvSpPr>
            <a:spLocks noGrp="1"/>
          </p:cNvSpPr>
          <p:nvPr>
            <p:ph type="title"/>
          </p:nvPr>
        </p:nvSpPr>
        <p:spPr>
          <a:xfrm>
            <a:off x="550862" y="1435100"/>
            <a:ext cx="2241960" cy="4657724"/>
          </a:xfrm>
        </p:spPr>
        <p:txBody>
          <a:bodyPr wrap="square" anchor="t">
            <a:noAutofit/>
          </a:bodyPr>
          <a:lstStyle/>
          <a:p>
            <a:r>
              <a:rPr lang="en-US" dirty="0"/>
              <a:t>How we look at the data</a:t>
            </a:r>
            <a:br>
              <a:rPr lang="en-US" dirty="0"/>
            </a:br>
            <a:br>
              <a:rPr lang="en-US" dirty="0"/>
            </a:br>
            <a:r>
              <a:rPr lang="en-US" sz="2800" dirty="0">
                <a:solidFill>
                  <a:schemeClr val="accent2">
                    <a:lumMod val="60000"/>
                    <a:lumOff val="40000"/>
                  </a:schemeClr>
                </a:solidFill>
              </a:rPr>
              <a:t>Different </a:t>
            </a:r>
            <a:br>
              <a:rPr lang="en-US" sz="2800" dirty="0">
                <a:solidFill>
                  <a:schemeClr val="accent2">
                    <a:lumMod val="60000"/>
                    <a:lumOff val="40000"/>
                  </a:schemeClr>
                </a:solidFill>
              </a:rPr>
            </a:br>
            <a:r>
              <a:rPr lang="en-US" sz="2800" dirty="0">
                <a:solidFill>
                  <a:schemeClr val="accent2">
                    <a:lumMod val="60000"/>
                    <a:lumOff val="40000"/>
                  </a:schemeClr>
                </a:solidFill>
              </a:rPr>
              <a:t>analyses</a:t>
            </a:r>
            <a:br>
              <a:rPr lang="en-US" dirty="0"/>
            </a:br>
            <a:endParaRPr lang="en-US" dirty="0"/>
          </a:p>
        </p:txBody>
      </p:sp>
      <p:sp>
        <p:nvSpPr>
          <p:cNvPr id="3" name="Content Placeholder 2">
            <a:extLst>
              <a:ext uri="{FF2B5EF4-FFF2-40B4-BE49-F238E27FC236}">
                <a16:creationId xmlns:a16="http://schemas.microsoft.com/office/drawing/2014/main" id="{0D9C3920-6F8A-8F45-950E-237DD86903F2}"/>
              </a:ext>
            </a:extLst>
          </p:cNvPr>
          <p:cNvSpPr>
            <a:spLocks noGrp="1"/>
          </p:cNvSpPr>
          <p:nvPr>
            <p:ph idx="1"/>
          </p:nvPr>
        </p:nvSpPr>
        <p:spPr>
          <a:xfrm>
            <a:off x="3269456" y="1120006"/>
            <a:ext cx="4085303" cy="4396761"/>
          </a:xfrm>
        </p:spPr>
        <p:txBody>
          <a:bodyPr anchor="t">
            <a:normAutofit/>
          </a:bodyPr>
          <a:lstStyle/>
          <a:p>
            <a:pPr lvl="1"/>
            <a:r>
              <a:rPr lang="en-US" sz="2400" b="1" dirty="0"/>
              <a:t>Look across all cases with all data</a:t>
            </a:r>
          </a:p>
          <a:p>
            <a:pPr lvl="1"/>
            <a:r>
              <a:rPr lang="en-US" sz="2400" b="1" dirty="0"/>
              <a:t>Look within some cases over time</a:t>
            </a:r>
          </a:p>
          <a:p>
            <a:pPr lvl="1"/>
            <a:r>
              <a:rPr lang="en-US" sz="2400" b="1" dirty="0"/>
              <a:t>Look at parts of some or all cases</a:t>
            </a:r>
          </a:p>
          <a:p>
            <a:pPr lvl="1"/>
            <a:endParaRPr lang="en-US" sz="2400" b="1" dirty="0"/>
          </a:p>
          <a:p>
            <a:pPr lvl="1"/>
            <a:r>
              <a:rPr lang="en-US" sz="2400" b="1" dirty="0"/>
              <a:t>We can only describe what’s in the notes</a:t>
            </a:r>
          </a:p>
        </p:txBody>
      </p:sp>
      <p:sp>
        <p:nvSpPr>
          <p:cNvPr id="10" name="Freeform: Shape 9">
            <a:extLst>
              <a:ext uri="{FF2B5EF4-FFF2-40B4-BE49-F238E27FC236}">
                <a16:creationId xmlns:a16="http://schemas.microsoft.com/office/drawing/2014/main" id="{D3262674-A504-4C90-BBBB-94D20F92A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4653" y="4120355"/>
            <a:ext cx="1237347" cy="1972470"/>
          </a:xfrm>
          <a:custGeom>
            <a:avLst/>
            <a:gdLst>
              <a:gd name="connsiteX0" fmla="*/ 986235 w 1237347"/>
              <a:gd name="connsiteY0" fmla="*/ 0 h 1972470"/>
              <a:gd name="connsiteX1" fmla="*/ 1184996 w 1237347"/>
              <a:gd name="connsiteY1" fmla="*/ 20037 h 1972470"/>
              <a:gd name="connsiteX2" fmla="*/ 1237347 w 1237347"/>
              <a:gd name="connsiteY2" fmla="*/ 33498 h 1972470"/>
              <a:gd name="connsiteX3" fmla="*/ 1237347 w 1237347"/>
              <a:gd name="connsiteY3" fmla="*/ 1938973 h 1972470"/>
              <a:gd name="connsiteX4" fmla="*/ 1184996 w 1237347"/>
              <a:gd name="connsiteY4" fmla="*/ 1952433 h 1972470"/>
              <a:gd name="connsiteX5" fmla="*/ 986235 w 1237347"/>
              <a:gd name="connsiteY5" fmla="*/ 1972470 h 1972470"/>
              <a:gd name="connsiteX6" fmla="*/ 0 w 1237347"/>
              <a:gd name="connsiteY6" fmla="*/ 986235 h 1972470"/>
              <a:gd name="connsiteX7" fmla="*/ 986235 w 1237347"/>
              <a:gd name="connsiteY7" fmla="*/ 0 h 197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7347" h="1972470">
                <a:moveTo>
                  <a:pt x="986235" y="0"/>
                </a:moveTo>
                <a:cubicBezTo>
                  <a:pt x="1054320" y="0"/>
                  <a:pt x="1120794" y="6899"/>
                  <a:pt x="1184996" y="20037"/>
                </a:cubicBezTo>
                <a:lnTo>
                  <a:pt x="1237347" y="33498"/>
                </a:lnTo>
                <a:lnTo>
                  <a:pt x="1237347" y="1938973"/>
                </a:lnTo>
                <a:lnTo>
                  <a:pt x="1184996" y="1952433"/>
                </a:lnTo>
                <a:cubicBezTo>
                  <a:pt x="1120794" y="1965571"/>
                  <a:pt x="1054320" y="1972470"/>
                  <a:pt x="986235" y="1972470"/>
                </a:cubicBezTo>
                <a:cubicBezTo>
                  <a:pt x="441552" y="1972470"/>
                  <a:pt x="0" y="1530918"/>
                  <a:pt x="0" y="986235"/>
                </a:cubicBezTo>
                <a:cubicBezTo>
                  <a:pt x="0" y="441552"/>
                  <a:pt x="441552" y="0"/>
                  <a:pt x="986235"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508000" dist="76200" dir="15480000">
              <a:schemeClr val="accent1">
                <a:lumMod val="60000"/>
                <a:lumOff val="40000"/>
                <a:alpha val="6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6" name="Group 5">
            <a:extLst>
              <a:ext uri="{FF2B5EF4-FFF2-40B4-BE49-F238E27FC236}">
                <a16:creationId xmlns:a16="http://schemas.microsoft.com/office/drawing/2014/main" id="{BA55C676-58DB-1342-9947-596F523B9A59}"/>
              </a:ext>
            </a:extLst>
          </p:cNvPr>
          <p:cNvGrpSpPr/>
          <p:nvPr/>
        </p:nvGrpSpPr>
        <p:grpSpPr>
          <a:xfrm>
            <a:off x="8023123" y="604683"/>
            <a:ext cx="3834580" cy="5488141"/>
            <a:chOff x="9505731" y="864521"/>
            <a:chExt cx="914400" cy="1386348"/>
          </a:xfrm>
          <a:solidFill>
            <a:schemeClr val="accent2"/>
          </a:solidFill>
        </p:grpSpPr>
        <p:pic>
          <p:nvPicPr>
            <p:cNvPr id="5" name="Graphic 4" descr="Table with solid fill">
              <a:extLst>
                <a:ext uri="{FF2B5EF4-FFF2-40B4-BE49-F238E27FC236}">
                  <a16:creationId xmlns:a16="http://schemas.microsoft.com/office/drawing/2014/main" id="{16190175-5688-B941-B290-420F3A0CE9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5731" y="864521"/>
              <a:ext cx="914400" cy="914400"/>
            </a:xfrm>
            <a:prstGeom prst="rect">
              <a:avLst/>
            </a:prstGeom>
          </p:spPr>
        </p:pic>
        <p:pic>
          <p:nvPicPr>
            <p:cNvPr id="9" name="Graphic 8" descr="Table with solid fill">
              <a:extLst>
                <a:ext uri="{FF2B5EF4-FFF2-40B4-BE49-F238E27FC236}">
                  <a16:creationId xmlns:a16="http://schemas.microsoft.com/office/drawing/2014/main" id="{4AE64FC8-08BC-F54D-A846-4BDFF5CC76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5731" y="1336469"/>
              <a:ext cx="914400" cy="914400"/>
            </a:xfrm>
            <a:prstGeom prst="rect">
              <a:avLst/>
            </a:prstGeom>
          </p:spPr>
        </p:pic>
      </p:grpSp>
      <p:sp>
        <p:nvSpPr>
          <p:cNvPr id="7" name="Rounded Rectangle 6">
            <a:extLst>
              <a:ext uri="{FF2B5EF4-FFF2-40B4-BE49-F238E27FC236}">
                <a16:creationId xmlns:a16="http://schemas.microsoft.com/office/drawing/2014/main" id="{E4C9CE9E-AC13-3246-84FB-B092A2B1EB16}"/>
              </a:ext>
            </a:extLst>
          </p:cNvPr>
          <p:cNvSpPr/>
          <p:nvPr/>
        </p:nvSpPr>
        <p:spPr>
          <a:xfrm>
            <a:off x="7831393" y="914400"/>
            <a:ext cx="4188541" cy="4807974"/>
          </a:xfrm>
          <a:custGeom>
            <a:avLst/>
            <a:gdLst>
              <a:gd name="connsiteX0" fmla="*/ 0 w 4188541"/>
              <a:gd name="connsiteY0" fmla="*/ 698104 h 4807974"/>
              <a:gd name="connsiteX1" fmla="*/ 698104 w 4188541"/>
              <a:gd name="connsiteY1" fmla="*/ 0 h 4807974"/>
              <a:gd name="connsiteX2" fmla="*/ 1228647 w 4188541"/>
              <a:gd name="connsiteY2" fmla="*/ 0 h 4807974"/>
              <a:gd name="connsiteX3" fmla="*/ 1787114 w 4188541"/>
              <a:gd name="connsiteY3" fmla="*/ 0 h 4807974"/>
              <a:gd name="connsiteX4" fmla="*/ 2317657 w 4188541"/>
              <a:gd name="connsiteY4" fmla="*/ 0 h 4807974"/>
              <a:gd name="connsiteX5" fmla="*/ 2904047 w 4188541"/>
              <a:gd name="connsiteY5" fmla="*/ 0 h 4807974"/>
              <a:gd name="connsiteX6" fmla="*/ 3490437 w 4188541"/>
              <a:gd name="connsiteY6" fmla="*/ 0 h 4807974"/>
              <a:gd name="connsiteX7" fmla="*/ 4188541 w 4188541"/>
              <a:gd name="connsiteY7" fmla="*/ 698104 h 4807974"/>
              <a:gd name="connsiteX8" fmla="*/ 4188541 w 4188541"/>
              <a:gd name="connsiteY8" fmla="*/ 1232614 h 4807974"/>
              <a:gd name="connsiteX9" fmla="*/ 4188541 w 4188541"/>
              <a:gd name="connsiteY9" fmla="*/ 1869477 h 4807974"/>
              <a:gd name="connsiteX10" fmla="*/ 4188541 w 4188541"/>
              <a:gd name="connsiteY10" fmla="*/ 2369869 h 4807974"/>
              <a:gd name="connsiteX11" fmla="*/ 4188541 w 4188541"/>
              <a:gd name="connsiteY11" fmla="*/ 3006732 h 4807974"/>
              <a:gd name="connsiteX12" fmla="*/ 4188541 w 4188541"/>
              <a:gd name="connsiteY12" fmla="*/ 3473007 h 4807974"/>
              <a:gd name="connsiteX13" fmla="*/ 4188541 w 4188541"/>
              <a:gd name="connsiteY13" fmla="*/ 4109870 h 4807974"/>
              <a:gd name="connsiteX14" fmla="*/ 3490437 w 4188541"/>
              <a:gd name="connsiteY14" fmla="*/ 4807974 h 4807974"/>
              <a:gd name="connsiteX15" fmla="*/ 2876124 w 4188541"/>
              <a:gd name="connsiteY15" fmla="*/ 4807974 h 4807974"/>
              <a:gd name="connsiteX16" fmla="*/ 2373504 w 4188541"/>
              <a:gd name="connsiteY16" fmla="*/ 4807974 h 4807974"/>
              <a:gd name="connsiteX17" fmla="*/ 1898807 w 4188541"/>
              <a:gd name="connsiteY17" fmla="*/ 4807974 h 4807974"/>
              <a:gd name="connsiteX18" fmla="*/ 1284494 w 4188541"/>
              <a:gd name="connsiteY18" fmla="*/ 4807974 h 4807974"/>
              <a:gd name="connsiteX19" fmla="*/ 698104 w 4188541"/>
              <a:gd name="connsiteY19" fmla="*/ 4807974 h 4807974"/>
              <a:gd name="connsiteX20" fmla="*/ 0 w 4188541"/>
              <a:gd name="connsiteY20" fmla="*/ 4109870 h 4807974"/>
              <a:gd name="connsiteX21" fmla="*/ 0 w 4188541"/>
              <a:gd name="connsiteY21" fmla="*/ 3575360 h 4807974"/>
              <a:gd name="connsiteX22" fmla="*/ 0 w 4188541"/>
              <a:gd name="connsiteY22" fmla="*/ 3074968 h 4807974"/>
              <a:gd name="connsiteX23" fmla="*/ 0 w 4188541"/>
              <a:gd name="connsiteY23" fmla="*/ 2574575 h 4807974"/>
              <a:gd name="connsiteX24" fmla="*/ 0 w 4188541"/>
              <a:gd name="connsiteY24" fmla="*/ 2074183 h 4807974"/>
              <a:gd name="connsiteX25" fmla="*/ 0 w 4188541"/>
              <a:gd name="connsiteY25" fmla="*/ 1505555 h 4807974"/>
              <a:gd name="connsiteX26" fmla="*/ 0 w 4188541"/>
              <a:gd name="connsiteY26" fmla="*/ 698104 h 480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88541" h="4807974" extrusionOk="0">
                <a:moveTo>
                  <a:pt x="0" y="698104"/>
                </a:moveTo>
                <a:cubicBezTo>
                  <a:pt x="10292" y="375915"/>
                  <a:pt x="351925" y="-17912"/>
                  <a:pt x="698104" y="0"/>
                </a:cubicBezTo>
                <a:cubicBezTo>
                  <a:pt x="957879" y="-37280"/>
                  <a:pt x="1075687" y="24168"/>
                  <a:pt x="1228647" y="0"/>
                </a:cubicBezTo>
                <a:cubicBezTo>
                  <a:pt x="1381607" y="-24168"/>
                  <a:pt x="1624391" y="19932"/>
                  <a:pt x="1787114" y="0"/>
                </a:cubicBezTo>
                <a:cubicBezTo>
                  <a:pt x="1949837" y="-19932"/>
                  <a:pt x="2117532" y="33636"/>
                  <a:pt x="2317657" y="0"/>
                </a:cubicBezTo>
                <a:cubicBezTo>
                  <a:pt x="2517782" y="-33636"/>
                  <a:pt x="2745221" y="18256"/>
                  <a:pt x="2904047" y="0"/>
                </a:cubicBezTo>
                <a:cubicBezTo>
                  <a:pt x="3062873" y="-18256"/>
                  <a:pt x="3237000" y="60192"/>
                  <a:pt x="3490437" y="0"/>
                </a:cubicBezTo>
                <a:cubicBezTo>
                  <a:pt x="3943230" y="53872"/>
                  <a:pt x="4174471" y="339112"/>
                  <a:pt x="4188541" y="698104"/>
                </a:cubicBezTo>
                <a:cubicBezTo>
                  <a:pt x="4226065" y="912727"/>
                  <a:pt x="4188341" y="1120168"/>
                  <a:pt x="4188541" y="1232614"/>
                </a:cubicBezTo>
                <a:cubicBezTo>
                  <a:pt x="4188741" y="1345060"/>
                  <a:pt x="4167460" y="1627596"/>
                  <a:pt x="4188541" y="1869477"/>
                </a:cubicBezTo>
                <a:cubicBezTo>
                  <a:pt x="4209622" y="2111358"/>
                  <a:pt x="4187858" y="2223752"/>
                  <a:pt x="4188541" y="2369869"/>
                </a:cubicBezTo>
                <a:cubicBezTo>
                  <a:pt x="4189224" y="2515986"/>
                  <a:pt x="4151047" y="2863940"/>
                  <a:pt x="4188541" y="3006732"/>
                </a:cubicBezTo>
                <a:cubicBezTo>
                  <a:pt x="4226035" y="3149524"/>
                  <a:pt x="4146302" y="3366856"/>
                  <a:pt x="4188541" y="3473007"/>
                </a:cubicBezTo>
                <a:cubicBezTo>
                  <a:pt x="4230780" y="3579158"/>
                  <a:pt x="4116409" y="3918478"/>
                  <a:pt x="4188541" y="4109870"/>
                </a:cubicBezTo>
                <a:cubicBezTo>
                  <a:pt x="4257292" y="4522326"/>
                  <a:pt x="3914807" y="4756746"/>
                  <a:pt x="3490437" y="4807974"/>
                </a:cubicBezTo>
                <a:cubicBezTo>
                  <a:pt x="3362967" y="4827697"/>
                  <a:pt x="3121635" y="4802086"/>
                  <a:pt x="2876124" y="4807974"/>
                </a:cubicBezTo>
                <a:cubicBezTo>
                  <a:pt x="2630613" y="4813862"/>
                  <a:pt x="2592071" y="4774296"/>
                  <a:pt x="2373504" y="4807974"/>
                </a:cubicBezTo>
                <a:cubicBezTo>
                  <a:pt x="2154937" y="4841652"/>
                  <a:pt x="2058140" y="4758178"/>
                  <a:pt x="1898807" y="4807974"/>
                </a:cubicBezTo>
                <a:cubicBezTo>
                  <a:pt x="1739474" y="4857770"/>
                  <a:pt x="1463225" y="4765394"/>
                  <a:pt x="1284494" y="4807974"/>
                </a:cubicBezTo>
                <a:cubicBezTo>
                  <a:pt x="1105763" y="4850554"/>
                  <a:pt x="844965" y="4749978"/>
                  <a:pt x="698104" y="4807974"/>
                </a:cubicBezTo>
                <a:cubicBezTo>
                  <a:pt x="303293" y="4737237"/>
                  <a:pt x="-42502" y="4535288"/>
                  <a:pt x="0" y="4109870"/>
                </a:cubicBezTo>
                <a:cubicBezTo>
                  <a:pt x="-36531" y="3931936"/>
                  <a:pt x="38045" y="3685979"/>
                  <a:pt x="0" y="3575360"/>
                </a:cubicBezTo>
                <a:cubicBezTo>
                  <a:pt x="-38045" y="3464741"/>
                  <a:pt x="38200" y="3212041"/>
                  <a:pt x="0" y="3074968"/>
                </a:cubicBezTo>
                <a:cubicBezTo>
                  <a:pt x="-38200" y="2937895"/>
                  <a:pt x="47786" y="2793227"/>
                  <a:pt x="0" y="2574575"/>
                </a:cubicBezTo>
                <a:cubicBezTo>
                  <a:pt x="-47786" y="2355923"/>
                  <a:pt x="31781" y="2284363"/>
                  <a:pt x="0" y="2074183"/>
                </a:cubicBezTo>
                <a:cubicBezTo>
                  <a:pt x="-31781" y="1864003"/>
                  <a:pt x="55064" y="1639428"/>
                  <a:pt x="0" y="1505555"/>
                </a:cubicBezTo>
                <a:cubicBezTo>
                  <a:pt x="-55064" y="1371682"/>
                  <a:pt x="27510" y="1018228"/>
                  <a:pt x="0" y="698104"/>
                </a:cubicBezTo>
                <a:close/>
              </a:path>
            </a:pathLst>
          </a:custGeom>
          <a:noFill/>
          <a:ln w="57150">
            <a:solidFill>
              <a:srgbClr val="FF0000"/>
            </a:solidFill>
            <a:prstDash val="solid"/>
            <a:extLst>
              <a:ext uri="{C807C97D-BFC1-408E-A445-0C87EB9F89A2}">
                <ask:lineSketchStyleProps xmlns:ask="http://schemas.microsoft.com/office/drawing/2018/sketchyshapes" sd="283008404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 name="Rounded Rectangle 10">
            <a:extLst>
              <a:ext uri="{FF2B5EF4-FFF2-40B4-BE49-F238E27FC236}">
                <a16:creationId xmlns:a16="http://schemas.microsoft.com/office/drawing/2014/main" id="{EED4199E-9403-CF41-B715-9ABC08F283E3}"/>
              </a:ext>
            </a:extLst>
          </p:cNvPr>
          <p:cNvSpPr/>
          <p:nvPr/>
        </p:nvSpPr>
        <p:spPr>
          <a:xfrm>
            <a:off x="8313124" y="1337359"/>
            <a:ext cx="3205365" cy="1400286"/>
          </a:xfrm>
          <a:custGeom>
            <a:avLst/>
            <a:gdLst>
              <a:gd name="connsiteX0" fmla="*/ 0 w 3205365"/>
              <a:gd name="connsiteY0" fmla="*/ 233386 h 1400286"/>
              <a:gd name="connsiteX1" fmla="*/ 233386 w 3205365"/>
              <a:gd name="connsiteY1" fmla="*/ 0 h 1400286"/>
              <a:gd name="connsiteX2" fmla="*/ 972806 w 3205365"/>
              <a:gd name="connsiteY2" fmla="*/ 0 h 1400286"/>
              <a:gd name="connsiteX3" fmla="*/ 1630068 w 3205365"/>
              <a:gd name="connsiteY3" fmla="*/ 0 h 1400286"/>
              <a:gd name="connsiteX4" fmla="*/ 2259945 w 3205365"/>
              <a:gd name="connsiteY4" fmla="*/ 0 h 1400286"/>
              <a:gd name="connsiteX5" fmla="*/ 2971979 w 3205365"/>
              <a:gd name="connsiteY5" fmla="*/ 0 h 1400286"/>
              <a:gd name="connsiteX6" fmla="*/ 3205365 w 3205365"/>
              <a:gd name="connsiteY6" fmla="*/ 233386 h 1400286"/>
              <a:gd name="connsiteX7" fmla="*/ 3205365 w 3205365"/>
              <a:gd name="connsiteY7" fmla="*/ 700143 h 1400286"/>
              <a:gd name="connsiteX8" fmla="*/ 3205365 w 3205365"/>
              <a:gd name="connsiteY8" fmla="*/ 1166900 h 1400286"/>
              <a:gd name="connsiteX9" fmla="*/ 2971979 w 3205365"/>
              <a:gd name="connsiteY9" fmla="*/ 1400286 h 1400286"/>
              <a:gd name="connsiteX10" fmla="*/ 2287331 w 3205365"/>
              <a:gd name="connsiteY10" fmla="*/ 1400286 h 1400286"/>
              <a:gd name="connsiteX11" fmla="*/ 1630068 w 3205365"/>
              <a:gd name="connsiteY11" fmla="*/ 1400286 h 1400286"/>
              <a:gd name="connsiteX12" fmla="*/ 890648 w 3205365"/>
              <a:gd name="connsiteY12" fmla="*/ 1400286 h 1400286"/>
              <a:gd name="connsiteX13" fmla="*/ 233386 w 3205365"/>
              <a:gd name="connsiteY13" fmla="*/ 1400286 h 1400286"/>
              <a:gd name="connsiteX14" fmla="*/ 0 w 3205365"/>
              <a:gd name="connsiteY14" fmla="*/ 1166900 h 1400286"/>
              <a:gd name="connsiteX15" fmla="*/ 0 w 3205365"/>
              <a:gd name="connsiteY15" fmla="*/ 690808 h 1400286"/>
              <a:gd name="connsiteX16" fmla="*/ 0 w 3205365"/>
              <a:gd name="connsiteY16" fmla="*/ 233386 h 140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365" h="1400286" extrusionOk="0">
                <a:moveTo>
                  <a:pt x="0" y="233386"/>
                </a:moveTo>
                <a:cubicBezTo>
                  <a:pt x="-8479" y="99260"/>
                  <a:pt x="81136" y="8765"/>
                  <a:pt x="233386" y="0"/>
                </a:cubicBezTo>
                <a:cubicBezTo>
                  <a:pt x="577872" y="25276"/>
                  <a:pt x="734445" y="6028"/>
                  <a:pt x="972806" y="0"/>
                </a:cubicBezTo>
                <a:cubicBezTo>
                  <a:pt x="1211167" y="-6028"/>
                  <a:pt x="1420685" y="-31037"/>
                  <a:pt x="1630068" y="0"/>
                </a:cubicBezTo>
                <a:cubicBezTo>
                  <a:pt x="1839451" y="31037"/>
                  <a:pt x="2052830" y="21377"/>
                  <a:pt x="2259945" y="0"/>
                </a:cubicBezTo>
                <a:cubicBezTo>
                  <a:pt x="2467060" y="-21377"/>
                  <a:pt x="2772408" y="-18698"/>
                  <a:pt x="2971979" y="0"/>
                </a:cubicBezTo>
                <a:cubicBezTo>
                  <a:pt x="3109644" y="-18046"/>
                  <a:pt x="3200181" y="103696"/>
                  <a:pt x="3205365" y="233386"/>
                </a:cubicBezTo>
                <a:cubicBezTo>
                  <a:pt x="3188341" y="396675"/>
                  <a:pt x="3212951" y="497521"/>
                  <a:pt x="3205365" y="700143"/>
                </a:cubicBezTo>
                <a:cubicBezTo>
                  <a:pt x="3197779" y="902765"/>
                  <a:pt x="3204012" y="1026535"/>
                  <a:pt x="3205365" y="1166900"/>
                </a:cubicBezTo>
                <a:cubicBezTo>
                  <a:pt x="3225681" y="1300681"/>
                  <a:pt x="3095641" y="1399439"/>
                  <a:pt x="2971979" y="1400286"/>
                </a:cubicBezTo>
                <a:cubicBezTo>
                  <a:pt x="2643344" y="1366835"/>
                  <a:pt x="2553679" y="1415784"/>
                  <a:pt x="2287331" y="1400286"/>
                </a:cubicBezTo>
                <a:cubicBezTo>
                  <a:pt x="2020983" y="1384788"/>
                  <a:pt x="1867094" y="1385497"/>
                  <a:pt x="1630068" y="1400286"/>
                </a:cubicBezTo>
                <a:cubicBezTo>
                  <a:pt x="1393042" y="1415075"/>
                  <a:pt x="1092583" y="1405769"/>
                  <a:pt x="890648" y="1400286"/>
                </a:cubicBezTo>
                <a:cubicBezTo>
                  <a:pt x="688713" y="1394803"/>
                  <a:pt x="516511" y="1419838"/>
                  <a:pt x="233386" y="1400286"/>
                </a:cubicBezTo>
                <a:cubicBezTo>
                  <a:pt x="78598" y="1404538"/>
                  <a:pt x="-10560" y="1288510"/>
                  <a:pt x="0" y="1166900"/>
                </a:cubicBezTo>
                <a:cubicBezTo>
                  <a:pt x="-12358" y="952801"/>
                  <a:pt x="3363" y="926510"/>
                  <a:pt x="0" y="690808"/>
                </a:cubicBezTo>
                <a:cubicBezTo>
                  <a:pt x="-3363" y="455106"/>
                  <a:pt x="9354" y="458143"/>
                  <a:pt x="0" y="233386"/>
                </a:cubicBezTo>
                <a:close/>
              </a:path>
            </a:pathLst>
          </a:custGeom>
          <a:noFill/>
          <a:ln w="57150">
            <a:solidFill>
              <a:srgbClr val="00FA00"/>
            </a:solidFill>
            <a:prstDash val="solid"/>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 name="Rounded Rectangle 11">
            <a:extLst>
              <a:ext uri="{FF2B5EF4-FFF2-40B4-BE49-F238E27FC236}">
                <a16:creationId xmlns:a16="http://schemas.microsoft.com/office/drawing/2014/main" id="{AD0F2551-9961-A74D-95D2-B3A8EE5056FA}"/>
              </a:ext>
            </a:extLst>
          </p:cNvPr>
          <p:cNvSpPr/>
          <p:nvPr/>
        </p:nvSpPr>
        <p:spPr>
          <a:xfrm>
            <a:off x="9450991" y="1458964"/>
            <a:ext cx="1005615" cy="3827444"/>
          </a:xfrm>
          <a:custGeom>
            <a:avLst/>
            <a:gdLst>
              <a:gd name="connsiteX0" fmla="*/ 0 w 1005615"/>
              <a:gd name="connsiteY0" fmla="*/ 167606 h 3827444"/>
              <a:gd name="connsiteX1" fmla="*/ 167606 w 1005615"/>
              <a:gd name="connsiteY1" fmla="*/ 0 h 3827444"/>
              <a:gd name="connsiteX2" fmla="*/ 838009 w 1005615"/>
              <a:gd name="connsiteY2" fmla="*/ 0 h 3827444"/>
              <a:gd name="connsiteX3" fmla="*/ 1005615 w 1005615"/>
              <a:gd name="connsiteY3" fmla="*/ 167606 h 3827444"/>
              <a:gd name="connsiteX4" fmla="*/ 1005615 w 1005615"/>
              <a:gd name="connsiteY4" fmla="*/ 866052 h 3827444"/>
              <a:gd name="connsiteX5" fmla="*/ 1005615 w 1005615"/>
              <a:gd name="connsiteY5" fmla="*/ 1529576 h 3827444"/>
              <a:gd name="connsiteX6" fmla="*/ 1005615 w 1005615"/>
              <a:gd name="connsiteY6" fmla="*/ 2297868 h 3827444"/>
              <a:gd name="connsiteX7" fmla="*/ 1005615 w 1005615"/>
              <a:gd name="connsiteY7" fmla="*/ 2926469 h 3827444"/>
              <a:gd name="connsiteX8" fmla="*/ 1005615 w 1005615"/>
              <a:gd name="connsiteY8" fmla="*/ 3659838 h 3827444"/>
              <a:gd name="connsiteX9" fmla="*/ 838009 w 1005615"/>
              <a:gd name="connsiteY9" fmla="*/ 3827444 h 3827444"/>
              <a:gd name="connsiteX10" fmla="*/ 167606 w 1005615"/>
              <a:gd name="connsiteY10" fmla="*/ 3827444 h 3827444"/>
              <a:gd name="connsiteX11" fmla="*/ 0 w 1005615"/>
              <a:gd name="connsiteY11" fmla="*/ 3659838 h 3827444"/>
              <a:gd name="connsiteX12" fmla="*/ 0 w 1005615"/>
              <a:gd name="connsiteY12" fmla="*/ 2961392 h 3827444"/>
              <a:gd name="connsiteX13" fmla="*/ 0 w 1005615"/>
              <a:gd name="connsiteY13" fmla="*/ 2332790 h 3827444"/>
              <a:gd name="connsiteX14" fmla="*/ 0 w 1005615"/>
              <a:gd name="connsiteY14" fmla="*/ 1634343 h 3827444"/>
              <a:gd name="connsiteX15" fmla="*/ 0 w 1005615"/>
              <a:gd name="connsiteY15" fmla="*/ 866052 h 3827444"/>
              <a:gd name="connsiteX16" fmla="*/ 0 w 1005615"/>
              <a:gd name="connsiteY16" fmla="*/ 167606 h 38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5615" h="3827444" extrusionOk="0">
                <a:moveTo>
                  <a:pt x="0" y="167606"/>
                </a:moveTo>
                <a:cubicBezTo>
                  <a:pt x="-10700" y="68440"/>
                  <a:pt x="57465" y="6596"/>
                  <a:pt x="167606" y="0"/>
                </a:cubicBezTo>
                <a:cubicBezTo>
                  <a:pt x="360495" y="-9101"/>
                  <a:pt x="557523" y="2877"/>
                  <a:pt x="838009" y="0"/>
                </a:cubicBezTo>
                <a:cubicBezTo>
                  <a:pt x="917788" y="-9726"/>
                  <a:pt x="996429" y="93894"/>
                  <a:pt x="1005615" y="167606"/>
                </a:cubicBezTo>
                <a:cubicBezTo>
                  <a:pt x="1000603" y="499486"/>
                  <a:pt x="980290" y="537672"/>
                  <a:pt x="1005615" y="866052"/>
                </a:cubicBezTo>
                <a:cubicBezTo>
                  <a:pt x="1030940" y="1194432"/>
                  <a:pt x="994519" y="1204058"/>
                  <a:pt x="1005615" y="1529576"/>
                </a:cubicBezTo>
                <a:cubicBezTo>
                  <a:pt x="1016711" y="1855094"/>
                  <a:pt x="996774" y="2115373"/>
                  <a:pt x="1005615" y="2297868"/>
                </a:cubicBezTo>
                <a:cubicBezTo>
                  <a:pt x="1014456" y="2480363"/>
                  <a:pt x="1024559" y="2739883"/>
                  <a:pt x="1005615" y="2926469"/>
                </a:cubicBezTo>
                <a:cubicBezTo>
                  <a:pt x="986671" y="3113055"/>
                  <a:pt x="1039499" y="3327585"/>
                  <a:pt x="1005615" y="3659838"/>
                </a:cubicBezTo>
                <a:cubicBezTo>
                  <a:pt x="1026525" y="3757432"/>
                  <a:pt x="922815" y="3826189"/>
                  <a:pt x="838009" y="3827444"/>
                </a:cubicBezTo>
                <a:cubicBezTo>
                  <a:pt x="692605" y="3797817"/>
                  <a:pt x="365417" y="3842648"/>
                  <a:pt x="167606" y="3827444"/>
                </a:cubicBezTo>
                <a:cubicBezTo>
                  <a:pt x="79169" y="3823364"/>
                  <a:pt x="2680" y="3750676"/>
                  <a:pt x="0" y="3659838"/>
                </a:cubicBezTo>
                <a:cubicBezTo>
                  <a:pt x="-790" y="3517247"/>
                  <a:pt x="-30826" y="3187106"/>
                  <a:pt x="0" y="2961392"/>
                </a:cubicBezTo>
                <a:cubicBezTo>
                  <a:pt x="30826" y="2735678"/>
                  <a:pt x="1269" y="2501212"/>
                  <a:pt x="0" y="2332790"/>
                </a:cubicBezTo>
                <a:cubicBezTo>
                  <a:pt x="-1269" y="2164368"/>
                  <a:pt x="-9504" y="1983045"/>
                  <a:pt x="0" y="1634343"/>
                </a:cubicBezTo>
                <a:cubicBezTo>
                  <a:pt x="9504" y="1285641"/>
                  <a:pt x="-20678" y="1047942"/>
                  <a:pt x="0" y="866052"/>
                </a:cubicBezTo>
                <a:cubicBezTo>
                  <a:pt x="20678" y="684162"/>
                  <a:pt x="9550" y="324289"/>
                  <a:pt x="0" y="167606"/>
                </a:cubicBezTo>
                <a:close/>
              </a:path>
            </a:pathLst>
          </a:custGeom>
          <a:noFill/>
          <a:ln w="57150">
            <a:solidFill>
              <a:srgbClr val="FFFC00"/>
            </a:solidFill>
            <a:prstDash val="solid"/>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9472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CA91-A348-A246-90DA-B8A295BBF700}"/>
              </a:ext>
            </a:extLst>
          </p:cNvPr>
          <p:cNvSpPr>
            <a:spLocks noGrp="1"/>
          </p:cNvSpPr>
          <p:nvPr>
            <p:ph type="title"/>
          </p:nvPr>
        </p:nvSpPr>
        <p:spPr/>
        <p:txBody>
          <a:bodyPr/>
          <a:lstStyle/>
          <a:p>
            <a:r>
              <a:rPr lang="en-US" dirty="0"/>
              <a:t>Q: What goes into a good note?</a:t>
            </a:r>
          </a:p>
        </p:txBody>
      </p:sp>
      <p:sp>
        <p:nvSpPr>
          <p:cNvPr id="3" name="Text Placeholder 2">
            <a:extLst>
              <a:ext uri="{FF2B5EF4-FFF2-40B4-BE49-F238E27FC236}">
                <a16:creationId xmlns:a16="http://schemas.microsoft.com/office/drawing/2014/main" id="{D106FAC1-6FCB-D547-B849-7BDF3B3B5DC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1553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 name="Oval 1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 name="Oval 1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20" name="Group 1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1" name="Freeform: Shape 2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3" name="Oval 2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Oval 2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useBgFill="1">
        <p:nvSpPr>
          <p:cNvPr id="26" name="Rectangle 2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C443CA91-A348-A246-90DA-B8A295BBF700}"/>
              </a:ext>
            </a:extLst>
          </p:cNvPr>
          <p:cNvSpPr>
            <a:spLocks noGrp="1"/>
          </p:cNvSpPr>
          <p:nvPr>
            <p:ph type="title"/>
          </p:nvPr>
        </p:nvSpPr>
        <p:spPr>
          <a:xfrm>
            <a:off x="550864" y="1007165"/>
            <a:ext cx="3565524" cy="2429284"/>
          </a:xfrm>
        </p:spPr>
        <p:txBody>
          <a:bodyPr vert="horz" wrap="square" lIns="0" tIns="0" rIns="0" bIns="0" rtlCol="0" anchor="b" anchorCtr="0">
            <a:normAutofit/>
          </a:bodyPr>
          <a:lstStyle/>
          <a:p>
            <a:r>
              <a:rPr lang="en-US" sz="4800" kern="1200">
                <a:solidFill>
                  <a:schemeClr val="tx1"/>
                </a:solidFill>
                <a:latin typeface="+mj-lt"/>
                <a:ea typeface="+mj-ea"/>
                <a:cs typeface="+mj-cs"/>
              </a:rPr>
              <a:t>A: Just enough facts</a:t>
            </a:r>
          </a:p>
        </p:txBody>
      </p:sp>
      <p:sp>
        <p:nvSpPr>
          <p:cNvPr id="3" name="Text Placeholder 2">
            <a:extLst>
              <a:ext uri="{FF2B5EF4-FFF2-40B4-BE49-F238E27FC236}">
                <a16:creationId xmlns:a16="http://schemas.microsoft.com/office/drawing/2014/main" id="{D106FAC1-6FCB-D547-B849-7BDF3B3B5DC0}"/>
              </a:ext>
            </a:extLst>
          </p:cNvPr>
          <p:cNvSpPr>
            <a:spLocks noGrp="1"/>
          </p:cNvSpPr>
          <p:nvPr>
            <p:ph type="body" idx="1"/>
          </p:nvPr>
        </p:nvSpPr>
        <p:spPr>
          <a:xfrm>
            <a:off x="550863" y="3569008"/>
            <a:ext cx="3565525" cy="1731656"/>
          </a:xfrm>
        </p:spPr>
        <p:txBody>
          <a:bodyPr vert="horz" wrap="square" lIns="0" tIns="0" rIns="0" bIns="0" rtlCol="0">
            <a:normAutofit/>
          </a:bodyPr>
          <a:lstStyle/>
          <a:p>
            <a:pPr>
              <a:lnSpc>
                <a:spcPct val="100000"/>
              </a:lnSpc>
              <a:spcBef>
                <a:spcPts val="1000"/>
              </a:spcBef>
            </a:pPr>
            <a:r>
              <a:rPr lang="en-US" sz="2000" kern="1200">
                <a:solidFill>
                  <a:schemeClr val="tx1">
                    <a:alpha val="60000"/>
                  </a:schemeClr>
                </a:solidFill>
                <a:latin typeface="+mn-lt"/>
                <a:ea typeface="+mn-ea"/>
                <a:cs typeface="+mn-cs"/>
              </a:rPr>
              <a:t>… and a little interpretation</a:t>
            </a:r>
          </a:p>
          <a:p>
            <a:pPr>
              <a:lnSpc>
                <a:spcPct val="100000"/>
              </a:lnSpc>
              <a:spcBef>
                <a:spcPts val="1000"/>
              </a:spcBef>
            </a:pPr>
            <a:r>
              <a:rPr lang="en-US" sz="2000" kern="1200">
                <a:solidFill>
                  <a:schemeClr val="tx1">
                    <a:alpha val="60000"/>
                  </a:schemeClr>
                </a:solidFill>
                <a:latin typeface="+mn-lt"/>
                <a:ea typeface="+mn-ea"/>
                <a:cs typeface="+mn-cs"/>
              </a:rPr>
              <a:t>… so that we can reconstruct what happened month-to-month and overall</a:t>
            </a:r>
          </a:p>
        </p:txBody>
      </p:sp>
      <p:sp>
        <p:nvSpPr>
          <p:cNvPr id="28" name="Oval 27">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3" y="549274"/>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 name="Rectangle 29">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32" name="Group 31">
            <a:extLst>
              <a:ext uri="{FF2B5EF4-FFF2-40B4-BE49-F238E27FC236}">
                <a16:creationId xmlns:a16="http://schemas.microsoft.com/office/drawing/2014/main" id="{9845873E-9C86-4496-87B7-3A6141D7D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69384" y="4508500"/>
            <a:ext cx="1468514" cy="1521012"/>
            <a:chOff x="5236793" y="2432482"/>
            <a:chExt cx="1468514" cy="1521012"/>
          </a:xfrm>
        </p:grpSpPr>
        <p:sp>
          <p:nvSpPr>
            <p:cNvPr id="33" name="Freeform 5">
              <a:extLst>
                <a:ext uri="{FF2B5EF4-FFF2-40B4-BE49-F238E27FC236}">
                  <a16:creationId xmlns:a16="http://schemas.microsoft.com/office/drawing/2014/main" id="{67B3FE92-6018-4D9B-9B3E-264810BCB4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4" name="Freeform 6">
              <a:extLst>
                <a:ext uri="{FF2B5EF4-FFF2-40B4-BE49-F238E27FC236}">
                  <a16:creationId xmlns:a16="http://schemas.microsoft.com/office/drawing/2014/main" id="{6ADEA1A7-349B-4EC9-9458-EBB1E9BFDA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5" name="Freeform 8">
              <a:extLst>
                <a:ext uri="{FF2B5EF4-FFF2-40B4-BE49-F238E27FC236}">
                  <a16:creationId xmlns:a16="http://schemas.microsoft.com/office/drawing/2014/main" id="{83BB3CBA-4085-4566-9B1D-656DA46E3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pic>
        <p:nvPicPr>
          <p:cNvPr id="9" name="Picture 8" descr="Three women brainstorming">
            <a:extLst>
              <a:ext uri="{FF2B5EF4-FFF2-40B4-BE49-F238E27FC236}">
                <a16:creationId xmlns:a16="http://schemas.microsoft.com/office/drawing/2014/main" id="{F46548C4-4378-F442-8759-42DFCA33A9F6}"/>
              </a:ext>
            </a:extLst>
          </p:cNvPr>
          <p:cNvPicPr>
            <a:picLocks noChangeAspect="1"/>
          </p:cNvPicPr>
          <p:nvPr/>
        </p:nvPicPr>
        <p:blipFill rotWithShape="1">
          <a:blip r:embed="rId2"/>
          <a:srcRect r="20058"/>
          <a:stretch/>
        </p:blipFill>
        <p:spPr>
          <a:xfrm>
            <a:off x="4743451" y="549275"/>
            <a:ext cx="6897687" cy="5759451"/>
          </a:xfrm>
          <a:custGeom>
            <a:avLst/>
            <a:gdLst/>
            <a:ahLst/>
            <a:cxnLst/>
            <a:rect l="l" t="t" r="r" b="b"/>
            <a:pathLst>
              <a:path w="6897687" h="5759451">
                <a:moveTo>
                  <a:pt x="0" y="0"/>
                </a:moveTo>
                <a:lnTo>
                  <a:pt x="6897687" y="0"/>
                </a:lnTo>
                <a:lnTo>
                  <a:pt x="6897687" y="5759451"/>
                </a:lnTo>
                <a:lnTo>
                  <a:pt x="0" y="5759451"/>
                </a:lnTo>
                <a:close/>
              </a:path>
            </a:pathLst>
          </a:custGeom>
        </p:spPr>
      </p:pic>
    </p:spTree>
    <p:extLst>
      <p:ext uri="{BB962C8B-B14F-4D97-AF65-F5344CB8AC3E}">
        <p14:creationId xmlns:p14="http://schemas.microsoft.com/office/powerpoint/2010/main" val="82739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 name="Title 3">
            <a:extLst>
              <a:ext uri="{FF2B5EF4-FFF2-40B4-BE49-F238E27FC236}">
                <a16:creationId xmlns:a16="http://schemas.microsoft.com/office/drawing/2014/main" id="{9FC76E8F-803F-7144-9653-45EE0FCDE9B4}"/>
              </a:ext>
            </a:extLst>
          </p:cNvPr>
          <p:cNvSpPr>
            <a:spLocks noGrp="1"/>
          </p:cNvSpPr>
          <p:nvPr>
            <p:ph type="title"/>
          </p:nvPr>
        </p:nvSpPr>
        <p:spPr>
          <a:xfrm>
            <a:off x="1226350" y="1060441"/>
            <a:ext cx="7356739" cy="4550305"/>
          </a:xfrm>
        </p:spPr>
        <p:txBody>
          <a:bodyPr vert="horz" wrap="square" lIns="0" tIns="0" rIns="0" bIns="0" rtlCol="0" anchor="b" anchorCtr="0">
            <a:normAutofit fontScale="90000"/>
          </a:bodyPr>
          <a:lstStyle/>
          <a:p>
            <a:pPr marL="685800" indent="-685800">
              <a:lnSpc>
                <a:spcPct val="90000"/>
              </a:lnSpc>
            </a:pPr>
            <a:r>
              <a:rPr lang="en-US" sz="5400" b="1" dirty="0"/>
              <a:t>1</a:t>
            </a:r>
            <a:r>
              <a:rPr lang="en-US" sz="5400" b="1" baseline="30000" dirty="0"/>
              <a:t>st</a:t>
            </a:r>
            <a:r>
              <a:rPr lang="en-US" sz="5400" b="1" dirty="0"/>
              <a:t> Priority</a:t>
            </a:r>
            <a:br>
              <a:rPr lang="en-US" sz="4000" dirty="0"/>
            </a:br>
            <a:br>
              <a:rPr lang="en-US" sz="4000" dirty="0"/>
            </a:br>
            <a:r>
              <a:rPr lang="en-US" sz="4000" dirty="0"/>
              <a:t>The </a:t>
            </a:r>
            <a:r>
              <a:rPr lang="en-US" sz="4000" b="1" dirty="0"/>
              <a:t>facts</a:t>
            </a:r>
            <a:r>
              <a:rPr lang="en-US" sz="4000" dirty="0"/>
              <a:t> as you observed them</a:t>
            </a:r>
            <a:br>
              <a:rPr lang="en-US" sz="4000" dirty="0"/>
            </a:br>
            <a:r>
              <a:rPr lang="en-US" sz="4000" dirty="0"/>
              <a:t>  </a:t>
            </a:r>
            <a:br>
              <a:rPr lang="en-US" sz="4000" dirty="0"/>
            </a:br>
            <a:r>
              <a:rPr lang="en-US" sz="4000" dirty="0"/>
              <a:t>&gt; </a:t>
            </a:r>
            <a:r>
              <a:rPr lang="en-US" sz="4000" b="1" dirty="0"/>
              <a:t>who</a:t>
            </a:r>
            <a:r>
              <a:rPr lang="en-US" sz="4000" dirty="0"/>
              <a:t> </a:t>
            </a:r>
            <a:r>
              <a:rPr lang="en-US" sz="3100" dirty="0"/>
              <a:t>(people, roles</a:t>
            </a:r>
            <a:r>
              <a:rPr lang="en-US" sz="3100"/>
              <a:t>, actors, pronouns</a:t>
            </a:r>
            <a:r>
              <a:rPr lang="en-US" sz="3100" dirty="0"/>
              <a:t>)</a:t>
            </a:r>
            <a:br>
              <a:rPr lang="en-US" sz="4000" dirty="0"/>
            </a:br>
            <a:r>
              <a:rPr lang="en-US" sz="4000" dirty="0"/>
              <a:t>&gt;</a:t>
            </a:r>
            <a:r>
              <a:rPr lang="en-US" sz="4000" b="1" dirty="0"/>
              <a:t> what </a:t>
            </a:r>
            <a:r>
              <a:rPr lang="en-US" sz="3100" dirty="0"/>
              <a:t>(things, verbs, actions, decisions)</a:t>
            </a:r>
            <a:br>
              <a:rPr lang="en-US" sz="4000" dirty="0"/>
            </a:br>
            <a:r>
              <a:rPr lang="en-US" sz="4000" dirty="0"/>
              <a:t>&gt; when </a:t>
            </a:r>
            <a:r>
              <a:rPr lang="en-US" sz="3100" dirty="0"/>
              <a:t>(timing, sequence, length)</a:t>
            </a:r>
            <a:br>
              <a:rPr lang="en-US" sz="4000" dirty="0"/>
            </a:br>
            <a:r>
              <a:rPr lang="en-US" sz="4000" dirty="0"/>
              <a:t>&gt; where </a:t>
            </a:r>
            <a:r>
              <a:rPr lang="en-US" sz="3100" dirty="0"/>
              <a:t>(only if not obvious)</a:t>
            </a:r>
            <a:br>
              <a:rPr lang="en-US" sz="4000" dirty="0"/>
            </a:br>
            <a:r>
              <a:rPr lang="en-US" sz="4000" dirty="0"/>
              <a:t>&gt; how and why </a:t>
            </a:r>
            <a:r>
              <a:rPr lang="en-US" sz="3100" dirty="0"/>
              <a:t>(</a:t>
            </a:r>
            <a:r>
              <a:rPr lang="en-US" sz="3100" i="1" dirty="0"/>
              <a:t>only</a:t>
            </a:r>
            <a:r>
              <a:rPr lang="en-US" sz="3100" dirty="0"/>
              <a:t> </a:t>
            </a:r>
            <a:r>
              <a:rPr lang="en-US" sz="3100" i="1" dirty="0"/>
              <a:t>if you know</a:t>
            </a:r>
            <a:r>
              <a:rPr lang="en-US" sz="3100" dirty="0"/>
              <a:t>)</a:t>
            </a:r>
            <a:endParaRPr lang="en-US" sz="4000" dirty="0"/>
          </a:p>
        </p:txBody>
      </p:sp>
      <p:sp>
        <p:nvSpPr>
          <p:cNvPr id="23" name="Freeform: Shape 22">
            <a:extLst>
              <a:ext uri="{FF2B5EF4-FFF2-40B4-BE49-F238E27FC236}">
                <a16:creationId xmlns:a16="http://schemas.microsoft.com/office/drawing/2014/main" id="{74033C2F-EE38-427C-97E3-08EAC8822A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1760"/>
            <a:ext cx="666497" cy="1080000"/>
          </a:xfrm>
          <a:custGeom>
            <a:avLst/>
            <a:gdLst>
              <a:gd name="connsiteX0" fmla="*/ 126497 w 666497"/>
              <a:gd name="connsiteY0" fmla="*/ 0 h 1080000"/>
              <a:gd name="connsiteX1" fmla="*/ 666497 w 666497"/>
              <a:gd name="connsiteY1" fmla="*/ 540000 h 1080000"/>
              <a:gd name="connsiteX2" fmla="*/ 126497 w 666497"/>
              <a:gd name="connsiteY2" fmla="*/ 1080000 h 1080000"/>
              <a:gd name="connsiteX3" fmla="*/ 17668 w 666497"/>
              <a:gd name="connsiteY3" fmla="*/ 1069029 h 1080000"/>
              <a:gd name="connsiteX4" fmla="*/ 0 w 666497"/>
              <a:gd name="connsiteY4" fmla="*/ 1063545 h 1080000"/>
              <a:gd name="connsiteX5" fmla="*/ 0 w 666497"/>
              <a:gd name="connsiteY5" fmla="*/ 16455 h 1080000"/>
              <a:gd name="connsiteX6" fmla="*/ 17668 w 666497"/>
              <a:gd name="connsiteY6" fmla="*/ 10971 h 1080000"/>
              <a:gd name="connsiteX7" fmla="*/ 126497 w 666497"/>
              <a:gd name="connsiteY7"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497" h="1080000">
                <a:moveTo>
                  <a:pt x="126497" y="0"/>
                </a:moveTo>
                <a:cubicBezTo>
                  <a:pt x="424731" y="0"/>
                  <a:pt x="666497" y="241766"/>
                  <a:pt x="666497" y="540000"/>
                </a:cubicBezTo>
                <a:cubicBezTo>
                  <a:pt x="666497" y="838234"/>
                  <a:pt x="424731" y="1080000"/>
                  <a:pt x="126497" y="1080000"/>
                </a:cubicBezTo>
                <a:cubicBezTo>
                  <a:pt x="89218" y="1080000"/>
                  <a:pt x="52821" y="1076222"/>
                  <a:pt x="17668" y="1069029"/>
                </a:cubicBezTo>
                <a:lnTo>
                  <a:pt x="0" y="1063545"/>
                </a:lnTo>
                <a:lnTo>
                  <a:pt x="0" y="16455"/>
                </a:lnTo>
                <a:lnTo>
                  <a:pt x="17668" y="10971"/>
                </a:lnTo>
                <a:cubicBezTo>
                  <a:pt x="52821" y="3778"/>
                  <a:pt x="89218" y="0"/>
                  <a:pt x="126497"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25" name="Group 24">
            <a:extLst>
              <a:ext uri="{FF2B5EF4-FFF2-40B4-BE49-F238E27FC236}">
                <a16:creationId xmlns:a16="http://schemas.microsoft.com/office/drawing/2014/main" id="{22940903-7865-4026-879C-CC1ADF9116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34337" y="800983"/>
            <a:ext cx="4006800" cy="3788841"/>
            <a:chOff x="7762003" y="672385"/>
            <a:chExt cx="4006800" cy="3788841"/>
          </a:xfrm>
        </p:grpSpPr>
        <p:sp>
          <p:nvSpPr>
            <p:cNvPr id="26" name="Freeform: Shape 25">
              <a:extLst>
                <a:ext uri="{FF2B5EF4-FFF2-40B4-BE49-F238E27FC236}">
                  <a16:creationId xmlns:a16="http://schemas.microsoft.com/office/drawing/2014/main" id="{982D1BD3-FFA8-4027-A890-672FDD8F70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8528803" y="672385"/>
              <a:ext cx="3240000" cy="3788841"/>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508000" dist="203200" dir="9600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7" name="Oval 26">
              <a:extLst>
                <a:ext uri="{FF2B5EF4-FFF2-40B4-BE49-F238E27FC236}">
                  <a16:creationId xmlns:a16="http://schemas.microsoft.com/office/drawing/2014/main" id="{7BC5C6D9-8420-4B6F-A949-7B6565266B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8572003" y="180004"/>
              <a:ext cx="1620000" cy="3240000"/>
            </a:xfrm>
            <a:prstGeom prst="ellipse">
              <a:avLst/>
            </a:prstGeom>
            <a:gradFill>
              <a:gsLst>
                <a:gs pos="100000">
                  <a:schemeClr val="bg2">
                    <a:lumMod val="90000"/>
                    <a:lumOff val="10000"/>
                  </a:schemeClr>
                </a:gs>
                <a:gs pos="50000">
                  <a:schemeClr val="bg2">
                    <a:lumMod val="90000"/>
                    <a:lumOff val="10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grpSp>
        <p:nvGrpSpPr>
          <p:cNvPr id="29" name="Group 28">
            <a:extLst>
              <a:ext uri="{FF2B5EF4-FFF2-40B4-BE49-F238E27FC236}">
                <a16:creationId xmlns:a16="http://schemas.microsoft.com/office/drawing/2014/main" id="{E82CFC28-5F56-4F2C-A953-AB57C1CE5C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386" y="5149126"/>
            <a:ext cx="762805" cy="734873"/>
            <a:chOff x="7950336" y="1300590"/>
            <a:chExt cx="762805" cy="734873"/>
          </a:xfrm>
        </p:grpSpPr>
        <p:sp>
          <p:nvSpPr>
            <p:cNvPr id="30" name="Freeform 5">
              <a:extLst>
                <a:ext uri="{FF2B5EF4-FFF2-40B4-BE49-F238E27FC236}">
                  <a16:creationId xmlns:a16="http://schemas.microsoft.com/office/drawing/2014/main" id="{492EB854-02D8-4A9E-8BA5-5FEE21DD09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 name="Freeform 6">
              <a:extLst>
                <a:ext uri="{FF2B5EF4-FFF2-40B4-BE49-F238E27FC236}">
                  <a16:creationId xmlns:a16="http://schemas.microsoft.com/office/drawing/2014/main" id="{A1676C39-91DD-4843-8315-4285BA1E7E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 name="Freeform 8">
              <a:extLst>
                <a:ext uri="{FF2B5EF4-FFF2-40B4-BE49-F238E27FC236}">
                  <a16:creationId xmlns:a16="http://schemas.microsoft.com/office/drawing/2014/main" id="{B339FEEC-A688-4A3E-BA2C-8FC738A8AF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Tree>
    <p:extLst>
      <p:ext uri="{BB962C8B-B14F-4D97-AF65-F5344CB8AC3E}">
        <p14:creationId xmlns:p14="http://schemas.microsoft.com/office/powerpoint/2010/main" val="2057621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 name="Title 3">
            <a:extLst>
              <a:ext uri="{FF2B5EF4-FFF2-40B4-BE49-F238E27FC236}">
                <a16:creationId xmlns:a16="http://schemas.microsoft.com/office/drawing/2014/main" id="{9FC76E8F-803F-7144-9653-45EE0FCDE9B4}"/>
              </a:ext>
            </a:extLst>
          </p:cNvPr>
          <p:cNvSpPr>
            <a:spLocks noGrp="1"/>
          </p:cNvSpPr>
          <p:nvPr>
            <p:ph type="title"/>
          </p:nvPr>
        </p:nvSpPr>
        <p:spPr>
          <a:xfrm>
            <a:off x="1290544" y="436077"/>
            <a:ext cx="6903791" cy="5598622"/>
          </a:xfrm>
        </p:spPr>
        <p:txBody>
          <a:bodyPr vert="horz" wrap="square" lIns="0" tIns="0" rIns="0" bIns="0" rtlCol="0" anchor="b" anchorCtr="0">
            <a:normAutofit fontScale="90000"/>
          </a:bodyPr>
          <a:lstStyle/>
          <a:p>
            <a:pPr marL="685800" indent="-685800">
              <a:lnSpc>
                <a:spcPct val="90000"/>
              </a:lnSpc>
            </a:pPr>
            <a:r>
              <a:rPr lang="en-US" sz="5400" b="1" dirty="0"/>
              <a:t>1</a:t>
            </a:r>
            <a:r>
              <a:rPr lang="en-US" sz="5400" b="1" baseline="30000" dirty="0"/>
              <a:t>st</a:t>
            </a:r>
            <a:r>
              <a:rPr lang="en-US" sz="5400" b="1" dirty="0"/>
              <a:t> Priority</a:t>
            </a:r>
            <a:br>
              <a:rPr lang="en-US" sz="4000" dirty="0"/>
            </a:br>
            <a:br>
              <a:rPr lang="en-US" sz="4000" dirty="0"/>
            </a:br>
            <a:r>
              <a:rPr lang="en-US" sz="4000" dirty="0"/>
              <a:t>If you remember, add:</a:t>
            </a:r>
            <a:br>
              <a:rPr lang="en-US" sz="4000" dirty="0"/>
            </a:br>
            <a:br>
              <a:rPr lang="en-US" sz="4000" dirty="0"/>
            </a:br>
            <a:r>
              <a:rPr lang="en-US" sz="4000" dirty="0"/>
              <a:t>&gt; things </a:t>
            </a:r>
            <a:r>
              <a:rPr lang="en-US" sz="4000" u="sng" dirty="0"/>
              <a:t>you</a:t>
            </a:r>
            <a:r>
              <a:rPr lang="en-US" sz="4000" dirty="0"/>
              <a:t> did or said</a:t>
            </a:r>
            <a:br>
              <a:rPr lang="en-US" sz="4000" dirty="0"/>
            </a:br>
            <a:r>
              <a:rPr lang="en-US" sz="4000" dirty="0"/>
              <a:t>&gt; decisions made, actions taken</a:t>
            </a:r>
            <a:br>
              <a:rPr lang="en-US" sz="4000" dirty="0"/>
            </a:br>
            <a:r>
              <a:rPr lang="en-US" sz="4000" dirty="0"/>
              <a:t>&gt; anything notably different or unexpected</a:t>
            </a:r>
            <a:br>
              <a:rPr lang="en-US" sz="4000" dirty="0"/>
            </a:br>
            <a:r>
              <a:rPr lang="en-US" sz="4000" dirty="0"/>
              <a:t>&gt; absence of something or someone</a:t>
            </a:r>
          </a:p>
        </p:txBody>
      </p:sp>
      <p:sp>
        <p:nvSpPr>
          <p:cNvPr id="23" name="Freeform: Shape 22">
            <a:extLst>
              <a:ext uri="{FF2B5EF4-FFF2-40B4-BE49-F238E27FC236}">
                <a16:creationId xmlns:a16="http://schemas.microsoft.com/office/drawing/2014/main" id="{74033C2F-EE38-427C-97E3-08EAC8822A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1760"/>
            <a:ext cx="666497" cy="1080000"/>
          </a:xfrm>
          <a:custGeom>
            <a:avLst/>
            <a:gdLst>
              <a:gd name="connsiteX0" fmla="*/ 126497 w 666497"/>
              <a:gd name="connsiteY0" fmla="*/ 0 h 1080000"/>
              <a:gd name="connsiteX1" fmla="*/ 666497 w 666497"/>
              <a:gd name="connsiteY1" fmla="*/ 540000 h 1080000"/>
              <a:gd name="connsiteX2" fmla="*/ 126497 w 666497"/>
              <a:gd name="connsiteY2" fmla="*/ 1080000 h 1080000"/>
              <a:gd name="connsiteX3" fmla="*/ 17668 w 666497"/>
              <a:gd name="connsiteY3" fmla="*/ 1069029 h 1080000"/>
              <a:gd name="connsiteX4" fmla="*/ 0 w 666497"/>
              <a:gd name="connsiteY4" fmla="*/ 1063545 h 1080000"/>
              <a:gd name="connsiteX5" fmla="*/ 0 w 666497"/>
              <a:gd name="connsiteY5" fmla="*/ 16455 h 1080000"/>
              <a:gd name="connsiteX6" fmla="*/ 17668 w 666497"/>
              <a:gd name="connsiteY6" fmla="*/ 10971 h 1080000"/>
              <a:gd name="connsiteX7" fmla="*/ 126497 w 666497"/>
              <a:gd name="connsiteY7"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497" h="1080000">
                <a:moveTo>
                  <a:pt x="126497" y="0"/>
                </a:moveTo>
                <a:cubicBezTo>
                  <a:pt x="424731" y="0"/>
                  <a:pt x="666497" y="241766"/>
                  <a:pt x="666497" y="540000"/>
                </a:cubicBezTo>
                <a:cubicBezTo>
                  <a:pt x="666497" y="838234"/>
                  <a:pt x="424731" y="1080000"/>
                  <a:pt x="126497" y="1080000"/>
                </a:cubicBezTo>
                <a:cubicBezTo>
                  <a:pt x="89218" y="1080000"/>
                  <a:pt x="52821" y="1076222"/>
                  <a:pt x="17668" y="1069029"/>
                </a:cubicBezTo>
                <a:lnTo>
                  <a:pt x="0" y="1063545"/>
                </a:lnTo>
                <a:lnTo>
                  <a:pt x="0" y="16455"/>
                </a:lnTo>
                <a:lnTo>
                  <a:pt x="17668" y="10971"/>
                </a:lnTo>
                <a:cubicBezTo>
                  <a:pt x="52821" y="3778"/>
                  <a:pt x="89218" y="0"/>
                  <a:pt x="126497"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25" name="Group 24">
            <a:extLst>
              <a:ext uri="{FF2B5EF4-FFF2-40B4-BE49-F238E27FC236}">
                <a16:creationId xmlns:a16="http://schemas.microsoft.com/office/drawing/2014/main" id="{22940903-7865-4026-879C-CC1ADF9116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34337" y="800983"/>
            <a:ext cx="4006800" cy="3788841"/>
            <a:chOff x="7762003" y="672385"/>
            <a:chExt cx="4006800" cy="3788841"/>
          </a:xfrm>
        </p:grpSpPr>
        <p:sp>
          <p:nvSpPr>
            <p:cNvPr id="26" name="Freeform: Shape 25">
              <a:extLst>
                <a:ext uri="{FF2B5EF4-FFF2-40B4-BE49-F238E27FC236}">
                  <a16:creationId xmlns:a16="http://schemas.microsoft.com/office/drawing/2014/main" id="{982D1BD3-FFA8-4027-A890-672FDD8F70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8528803" y="672385"/>
              <a:ext cx="3240000" cy="3788841"/>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508000" dist="203200" dir="9600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7" name="Oval 26">
              <a:extLst>
                <a:ext uri="{FF2B5EF4-FFF2-40B4-BE49-F238E27FC236}">
                  <a16:creationId xmlns:a16="http://schemas.microsoft.com/office/drawing/2014/main" id="{7BC5C6D9-8420-4B6F-A949-7B6565266B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8572003" y="180004"/>
              <a:ext cx="1620000" cy="3240000"/>
            </a:xfrm>
            <a:prstGeom prst="ellipse">
              <a:avLst/>
            </a:prstGeom>
            <a:gradFill>
              <a:gsLst>
                <a:gs pos="100000">
                  <a:schemeClr val="bg2">
                    <a:lumMod val="90000"/>
                    <a:lumOff val="10000"/>
                  </a:schemeClr>
                </a:gs>
                <a:gs pos="50000">
                  <a:schemeClr val="bg2">
                    <a:lumMod val="90000"/>
                    <a:lumOff val="10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grpSp>
        <p:nvGrpSpPr>
          <p:cNvPr id="29" name="Group 28">
            <a:extLst>
              <a:ext uri="{FF2B5EF4-FFF2-40B4-BE49-F238E27FC236}">
                <a16:creationId xmlns:a16="http://schemas.microsoft.com/office/drawing/2014/main" id="{E82CFC28-5F56-4F2C-A953-AB57C1CE5C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386" y="5149126"/>
            <a:ext cx="762805" cy="734873"/>
            <a:chOff x="7950336" y="1300590"/>
            <a:chExt cx="762805" cy="734873"/>
          </a:xfrm>
        </p:grpSpPr>
        <p:sp>
          <p:nvSpPr>
            <p:cNvPr id="30" name="Freeform 5">
              <a:extLst>
                <a:ext uri="{FF2B5EF4-FFF2-40B4-BE49-F238E27FC236}">
                  <a16:creationId xmlns:a16="http://schemas.microsoft.com/office/drawing/2014/main" id="{492EB854-02D8-4A9E-8BA5-5FEE21DD09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 name="Freeform 6">
              <a:extLst>
                <a:ext uri="{FF2B5EF4-FFF2-40B4-BE49-F238E27FC236}">
                  <a16:creationId xmlns:a16="http://schemas.microsoft.com/office/drawing/2014/main" id="{A1676C39-91DD-4843-8315-4285BA1E7E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2" name="Freeform 8">
              <a:extLst>
                <a:ext uri="{FF2B5EF4-FFF2-40B4-BE49-F238E27FC236}">
                  <a16:creationId xmlns:a16="http://schemas.microsoft.com/office/drawing/2014/main" id="{B339FEEC-A688-4A3E-BA2C-8FC738A8AF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Tree>
    <p:extLst>
      <p:ext uri="{BB962C8B-B14F-4D97-AF65-F5344CB8AC3E}">
        <p14:creationId xmlns:p14="http://schemas.microsoft.com/office/powerpoint/2010/main" val="3786173386"/>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unchcardVTI">
  <a:themeElements>
    <a:clrScheme name="AnalogousFromDarkSeedLeftStep">
      <a:dk1>
        <a:srgbClr val="000000"/>
      </a:dk1>
      <a:lt1>
        <a:srgbClr val="FFFFFF"/>
      </a:lt1>
      <a:dk2>
        <a:srgbClr val="1A212E"/>
      </a:dk2>
      <a:lt2>
        <a:srgbClr val="F0F3F1"/>
      </a:lt2>
      <a:accent1>
        <a:srgbClr val="E729A7"/>
      </a:accent1>
      <a:accent2>
        <a:srgbClr val="C517D5"/>
      </a:accent2>
      <a:accent3>
        <a:srgbClr val="8829E7"/>
      </a:accent3>
      <a:accent4>
        <a:srgbClr val="3E30D9"/>
      </a:accent4>
      <a:accent5>
        <a:srgbClr val="2968E7"/>
      </a:accent5>
      <a:accent6>
        <a:srgbClr val="17A5D5"/>
      </a:accent6>
      <a:hlink>
        <a:srgbClr val="3F54BF"/>
      </a:hlink>
      <a:folHlink>
        <a:srgbClr val="7F7F7F"/>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2.xml><?xml version="1.0" encoding="utf-8"?>
<a:theme xmlns:a="http://schemas.openxmlformats.org/drawingml/2006/main" name="3DFloatVTI">
  <a:themeElements>
    <a:clrScheme name="AnalogousFromLightSeedRightStep">
      <a:dk1>
        <a:srgbClr val="000000"/>
      </a:dk1>
      <a:lt1>
        <a:srgbClr val="FFFFFF"/>
      </a:lt1>
      <a:dk2>
        <a:srgbClr val="3C3122"/>
      </a:dk2>
      <a:lt2>
        <a:srgbClr val="E2E5E8"/>
      </a:lt2>
      <a:accent1>
        <a:srgbClr val="B99C7E"/>
      </a:accent1>
      <a:accent2>
        <a:srgbClr val="A7A372"/>
      </a:accent2>
      <a:accent3>
        <a:srgbClr val="98A67E"/>
      </a:accent3>
      <a:accent4>
        <a:srgbClr val="83AD76"/>
      </a:accent4>
      <a:accent5>
        <a:srgbClr val="82AB89"/>
      </a:accent5>
      <a:accent6>
        <a:srgbClr val="76AD97"/>
      </a:accent6>
      <a:hlink>
        <a:srgbClr val="6084A9"/>
      </a:hlink>
      <a:folHlink>
        <a:srgbClr val="7F7F7F"/>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Slate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Nova">
      <a:majorFont>
        <a:latin typeface="Arial Nova Light"/>
        <a:ea typeface=""/>
        <a:cs typeface=""/>
      </a:majorFont>
      <a:minorFont>
        <a:latin typeface="Arial Nov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5C844F85F0E54B88CD78979339C55A" ma:contentTypeVersion="12" ma:contentTypeDescription="Create a new document." ma:contentTypeScope="" ma:versionID="303609b60c1d4b305e5af0c56f42c6d6">
  <xsd:schema xmlns:xsd="http://www.w3.org/2001/XMLSchema" xmlns:xs="http://www.w3.org/2001/XMLSchema" xmlns:p="http://schemas.microsoft.com/office/2006/metadata/properties" xmlns:ns2="104c5a36-f424-4d15-9f6d-8e9bd34637e7" xmlns:ns3="cfb91657-3045-4340-8228-57784bec0d7b" targetNamespace="http://schemas.microsoft.com/office/2006/metadata/properties" ma:root="true" ma:fieldsID="711b7dc77f0224abdfad07dd40d9f0b2" ns2:_="" ns3:_="">
    <xsd:import namespace="104c5a36-f424-4d15-9f6d-8e9bd34637e7"/>
    <xsd:import namespace="cfb91657-3045-4340-8228-57784bec0d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c5a36-f424-4d15-9f6d-8e9bd3463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b91657-3045-4340-8228-57784bec0d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197528-4BAD-4078-9FDF-2781235DB5AC}">
  <ds:schemaRefs>
    <ds:schemaRef ds:uri="http://schemas.microsoft.com/sharepoint/v3/contenttype/forms"/>
  </ds:schemaRefs>
</ds:datastoreItem>
</file>

<file path=customXml/itemProps2.xml><?xml version="1.0" encoding="utf-8"?>
<ds:datastoreItem xmlns:ds="http://schemas.openxmlformats.org/officeDocument/2006/customXml" ds:itemID="{BF19224B-AF6A-4E9C-8F5D-942D3B6D0D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c5a36-f424-4d15-9f6d-8e9bd34637e7"/>
    <ds:schemaRef ds:uri="cfb91657-3045-4340-8228-57784bec0d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C22AE1-99B6-4B69-9060-06F14B589E1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23</TotalTime>
  <Words>2604</Words>
  <Application>Microsoft Office PowerPoint</Application>
  <PresentationFormat>Widescreen</PresentationFormat>
  <Paragraphs>153</Paragraphs>
  <Slides>24</Slides>
  <Notes>14</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PunchcardVTI</vt:lpstr>
      <vt:lpstr>3DFloatVTI</vt:lpstr>
      <vt:lpstr>SlateVTI</vt:lpstr>
      <vt:lpstr>ISP Touchbase</vt:lpstr>
      <vt:lpstr>PowerPoint Presentation</vt:lpstr>
      <vt:lpstr>Agenda</vt:lpstr>
      <vt:lpstr>A Good Note</vt:lpstr>
      <vt:lpstr>How we look at the data  Different  analyses </vt:lpstr>
      <vt:lpstr>Q: What goes into a good note?</vt:lpstr>
      <vt:lpstr>A: Just enough facts</vt:lpstr>
      <vt:lpstr>1st Priority  The facts as you observed them    &gt; who (people, roles, actors, pronouns) &gt; what (things, verbs, actions, decisions) &gt; when (timing, sequence, length) &gt; where (only if not obvious) &gt; how and why (only if you know)</vt:lpstr>
      <vt:lpstr>1st Priority  If you remember, add:  &gt; things you did or said &gt; decisions made, actions taken &gt; anything notably different or unexpected &gt; absence of something or someone</vt:lpstr>
      <vt:lpstr>2nd Priority  Your reactions, impressions, interpretations, and reflections about what’s going on  Your predictions/plans about what will happen next (clearly indicate it hasn’t happened yet)</vt:lpstr>
      <vt:lpstr>What else helps?</vt:lpstr>
      <vt:lpstr>One favor</vt:lpstr>
      <vt:lpstr>PowerPoint Presentation</vt:lpstr>
      <vt:lpstr>Building Block 2  Data Driven Improvements</vt:lpstr>
      <vt:lpstr>PowerPoint Presentation</vt:lpstr>
      <vt:lpstr>Why is data so important?</vt:lpstr>
      <vt:lpstr>Electronic Clinical Quality Measures</vt:lpstr>
      <vt:lpstr>ISP Measure Sets</vt:lpstr>
      <vt:lpstr>Measure Selection and Workflows</vt:lpstr>
      <vt:lpstr>PowerPoint Presentation</vt:lpstr>
      <vt:lpstr>Workflows and Standing Orders</vt:lpstr>
      <vt:lpstr>eCQM Reports</vt:lpstr>
      <vt:lpstr>Discussion questions</vt:lpstr>
      <vt:lpstr>Upcoming due 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Halfacre, Jennifer</dc:creator>
  <cp:lastModifiedBy>Halfacre, Jennifer</cp:lastModifiedBy>
  <cp:revision>5</cp:revision>
  <dcterms:created xsi:type="dcterms:W3CDTF">2022-04-11T18:50:49Z</dcterms:created>
  <dcterms:modified xsi:type="dcterms:W3CDTF">2022-04-13T14:43:29Z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0x010100F05C844F85F0E54B88CD78979339C55A</vt:lpwstr>
  </property>
</Properties>
</file>