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56" r:id="rId5"/>
    <p:sldId id="314" r:id="rId6"/>
    <p:sldId id="339" r:id="rId7"/>
    <p:sldId id="281" r:id="rId8"/>
    <p:sldId id="327" r:id="rId9"/>
    <p:sldId id="328" r:id="rId10"/>
    <p:sldId id="335" r:id="rId11"/>
    <p:sldId id="336" r:id="rId12"/>
    <p:sldId id="329" r:id="rId13"/>
    <p:sldId id="338" r:id="rId14"/>
    <p:sldId id="337" r:id="rId15"/>
    <p:sldId id="259" r:id="rId16"/>
    <p:sldId id="307" r:id="rId17"/>
    <p:sldId id="322" r:id="rId18"/>
    <p:sldId id="340" r:id="rId19"/>
    <p:sldId id="320" r:id="rId20"/>
    <p:sldId id="321" r:id="rId21"/>
    <p:sldId id="315" r:id="rId22"/>
    <p:sldId id="317" r:id="rId23"/>
    <p:sldId id="332" r:id="rId24"/>
    <p:sldId id="323" r:id="rId25"/>
    <p:sldId id="331" r:id="rId26"/>
    <p:sldId id="316" r:id="rId27"/>
    <p:sldId id="309" r:id="rId28"/>
    <p:sldId id="325" r:id="rId29"/>
    <p:sldId id="326" r:id="rId30"/>
    <p:sldId id="333" r:id="rId31"/>
    <p:sldId id="318" r:id="rId32"/>
    <p:sldId id="313" r:id="rId33"/>
    <p:sldId id="303" r:id="rId34"/>
    <p:sldId id="304" r:id="rId35"/>
    <p:sldId id="33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BF110-38C3-10A5-B72D-A2F2A2477895}" v="91" dt="2022-03-08T18:55:16.586"/>
    <p1510:client id="{1213E2FA-181E-0F42-A556-2EA364128BF3}" v="1651" dt="2022-03-08T00:10:37.110"/>
    <p1510:client id="{3EA06C6D-490A-3F75-91F4-C6CA220D1200}" v="33" dt="2022-03-08T20:52:41.150"/>
    <p1510:client id="{66057098-6C3D-B1E7-9EA3-88ACE8D5F09B}" v="34" dt="2022-03-07T20:02:16.437"/>
    <p1510:client id="{803458FF-2C67-9F2B-57E9-40D673FFEBCD}" v="72" dt="2022-03-07T20:22:21.806"/>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79" autoAdjust="0"/>
    <p:restoredTop sz="73174" autoAdjust="0"/>
  </p:normalViewPr>
  <p:slideViewPr>
    <p:cSldViewPr snapToGrid="0">
      <p:cViewPr varScale="1">
        <p:scale>
          <a:sx n="67" d="100"/>
          <a:sy n="67" d="100"/>
        </p:scale>
        <p:origin x="64" y="3688"/>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errias\Desktop\ISP\Social%20Needs\DM\Previous%20rounds\I&amp;E%20BB%20Qualtrics%20January%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herrias\Desktop\ISP\Social%20Needs\DM\Previous%20rounds\I&amp;E%20BB%20Qualtrics%20January%2020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Avenir Book" panose="02000503020000020003" pitchFamily="2" charset="0"/>
                <a:ea typeface="+mn-ea"/>
                <a:cs typeface="+mn-cs"/>
              </a:defRPr>
            </a:pPr>
            <a:r>
              <a:rPr lang="en-US"/>
              <a:t>I&amp;E Block Activity Nov 2021 -Jan 2022</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Avenir Book" panose="02000503020000020003" pitchFamily="2"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052050243026973E-2"/>
          <c:y val="8.4392715912659275E-2"/>
          <c:w val="0.93994967428905041"/>
          <c:h val="0.74038856579569345"/>
        </c:manualLayout>
      </c:layout>
      <c:bar3DChart>
        <c:barDir val="col"/>
        <c:grouping val="clustered"/>
        <c:varyColors val="0"/>
        <c:ser>
          <c:idx val="0"/>
          <c:order val="0"/>
          <c:tx>
            <c:strRef>
              <c:f>'March 9th PTO'!$AE$8:$AE$9</c:f>
              <c:strCache>
                <c:ptCount val="1"/>
                <c:pt idx="0">
                  <c:v>Did NOT work on this building block Did work on this building block</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dLbl>
              <c:idx val="0"/>
              <c:layout>
                <c:manualLayout>
                  <c:x val="4.3715846994535519E-3"/>
                  <c:y val="8.3605961468556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084-A64B-ACD1-E8B2BD821251}"/>
                </c:ext>
              </c:extLst>
            </c:dLbl>
            <c:dLbl>
              <c:idx val="1"/>
              <c:layout>
                <c:manualLayout>
                  <c:x val="4.3715846994535519E-3"/>
                  <c:y val="7.27008360596146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084-A64B-ACD1-E8B2BD821251}"/>
                </c:ext>
              </c:extLst>
            </c:dLbl>
            <c:dLbl>
              <c:idx val="2"/>
              <c:layout>
                <c:manualLayout>
                  <c:x val="2.1857923497266957E-3"/>
                  <c:y val="8.3605961468556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084-A64B-ACD1-E8B2BD821251}"/>
                </c:ext>
              </c:extLst>
            </c:dLbl>
            <c:spPr>
              <a:noFill/>
              <a:ln>
                <a:noFill/>
              </a:ln>
              <a:effectLst/>
            </c:spPr>
            <c:txPr>
              <a:bodyPr rot="0" spcFirstLastPara="1" vertOverflow="ellipsis" horzOverflow="clip" vert="horz" wrap="square" lIns="36576" tIns="18288" rIns="36576" bIns="18288" anchor="ctr" anchorCtr="1">
                <a:spAutoFit/>
              </a:bodyPr>
              <a:lstStyle/>
              <a:p>
                <a:pPr>
                  <a:defRPr sz="1800" b="1" i="0" u="none" strike="noStrike" kern="1200" baseline="0">
                    <a:solidFill>
                      <a:schemeClr val="bg1"/>
                    </a:solidFill>
                    <a:latin typeface="Avenir Book" panose="0200050302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noFill/>
                    </a:ln>
                    <a:effectLst/>
                  </c:spPr>
                </c15:leaderLines>
              </c:ext>
            </c:extLst>
          </c:dLbls>
          <c:cat>
            <c:strRef>
              <c:f>'March 9th PTO'!$AF$7:$AH$7</c:f>
              <c:strCache>
                <c:ptCount val="3"/>
                <c:pt idx="0">
                  <c:v>Nov, 2021</c:v>
                </c:pt>
                <c:pt idx="1">
                  <c:v>Dec, 2021</c:v>
                </c:pt>
                <c:pt idx="2">
                  <c:v>Jan, 2022</c:v>
                </c:pt>
              </c:strCache>
            </c:strRef>
          </c:cat>
          <c:val>
            <c:numRef>
              <c:f>'March 9th PTO'!$AF$8:$AH$8</c:f>
              <c:numCache>
                <c:formatCode>General</c:formatCode>
                <c:ptCount val="3"/>
                <c:pt idx="0">
                  <c:v>70</c:v>
                </c:pt>
                <c:pt idx="1">
                  <c:v>66</c:v>
                </c:pt>
                <c:pt idx="2">
                  <c:v>77</c:v>
                </c:pt>
              </c:numCache>
            </c:numRef>
          </c:val>
          <c:extLst>
            <c:ext xmlns:c16="http://schemas.microsoft.com/office/drawing/2014/chart" uri="{C3380CC4-5D6E-409C-BE32-E72D297353CC}">
              <c16:uniqueId val="{00000003-F084-A64B-ACD1-E8B2BD821251}"/>
            </c:ext>
          </c:extLst>
        </c:ser>
        <c:ser>
          <c:idx val="1"/>
          <c:order val="1"/>
          <c:tx>
            <c:strRef>
              <c:f>'March 9th PTO'!$AE$9</c:f>
              <c:strCache>
                <c:ptCount val="1"/>
                <c:pt idx="0">
                  <c:v>Did work on this building block</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invertIfNegative val="0"/>
          <c:dLbls>
            <c:dLbl>
              <c:idx val="0"/>
              <c:layout>
                <c:manualLayout>
                  <c:x val="0"/>
                  <c:y val="7.27008360596145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084-A64B-ACD1-E8B2BD821251}"/>
                </c:ext>
              </c:extLst>
            </c:dLbl>
            <c:dLbl>
              <c:idx val="1"/>
              <c:layout>
                <c:manualLayout>
                  <c:x val="-8.014479365048651E-17"/>
                  <c:y val="9.08760450745182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084-A64B-ACD1-E8B2BD821251}"/>
                </c:ext>
              </c:extLst>
            </c:dLbl>
            <c:dLbl>
              <c:idx val="2"/>
              <c:layout>
                <c:manualLayout>
                  <c:x val="-1.6028958730097302E-16"/>
                  <c:y val="6.9065794256633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084-A64B-ACD1-E8B2BD821251}"/>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venir Book" panose="0200050302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'March 9th PTO'!$AF$7:$AH$7</c:f>
              <c:strCache>
                <c:ptCount val="3"/>
                <c:pt idx="0">
                  <c:v>Nov, 2021</c:v>
                </c:pt>
                <c:pt idx="1">
                  <c:v>Dec, 2021</c:v>
                </c:pt>
                <c:pt idx="2">
                  <c:v>Jan, 2022</c:v>
                </c:pt>
              </c:strCache>
            </c:strRef>
          </c:cat>
          <c:val>
            <c:numRef>
              <c:f>'March 9th PTO'!$AF$9:$AH$9</c:f>
              <c:numCache>
                <c:formatCode>General</c:formatCode>
                <c:ptCount val="3"/>
                <c:pt idx="0">
                  <c:v>12</c:v>
                </c:pt>
                <c:pt idx="1">
                  <c:v>16</c:v>
                </c:pt>
                <c:pt idx="2">
                  <c:v>11</c:v>
                </c:pt>
              </c:numCache>
            </c:numRef>
          </c:val>
          <c:extLst>
            <c:ext xmlns:c16="http://schemas.microsoft.com/office/drawing/2014/chart" uri="{C3380CC4-5D6E-409C-BE32-E72D297353CC}">
              <c16:uniqueId val="{00000007-F084-A64B-ACD1-E8B2BD821251}"/>
            </c:ext>
          </c:extLst>
        </c:ser>
        <c:dLbls>
          <c:showLegendKey val="0"/>
          <c:showVal val="1"/>
          <c:showCatName val="0"/>
          <c:showSerName val="0"/>
          <c:showPercent val="0"/>
          <c:showBubbleSize val="0"/>
        </c:dLbls>
        <c:gapWidth val="150"/>
        <c:shape val="box"/>
        <c:axId val="624879216"/>
        <c:axId val="624872976"/>
        <c:axId val="0"/>
      </c:bar3DChart>
      <c:catAx>
        <c:axId val="6248792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Avenir Book" panose="02000503020000020003" pitchFamily="2" charset="0"/>
                <a:ea typeface="+mn-ea"/>
                <a:cs typeface="+mn-cs"/>
              </a:defRPr>
            </a:pPr>
            <a:endParaRPr lang="en-US"/>
          </a:p>
        </c:txPr>
        <c:crossAx val="624872976"/>
        <c:crosses val="autoZero"/>
        <c:auto val="1"/>
        <c:lblAlgn val="ctr"/>
        <c:lblOffset val="100"/>
        <c:noMultiLvlLbl val="0"/>
      </c:catAx>
      <c:valAx>
        <c:axId val="6248729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Avenir Book" panose="02000503020000020003" pitchFamily="2" charset="0"/>
                <a:ea typeface="+mn-ea"/>
                <a:cs typeface="+mn-cs"/>
              </a:defRPr>
            </a:pPr>
            <a:endParaRPr lang="en-US"/>
          </a:p>
        </c:txPr>
        <c:crossAx val="624879216"/>
        <c:crosses val="autoZero"/>
        <c:crossBetween val="between"/>
      </c:valAx>
      <c:spPr>
        <a:noFill/>
        <a:ln>
          <a:noFill/>
        </a:ln>
        <a:effectLst/>
      </c:spPr>
    </c:plotArea>
    <c:legend>
      <c:legendPos val="b"/>
      <c:layout>
        <c:manualLayout>
          <c:xMode val="edge"/>
          <c:yMode val="edge"/>
          <c:x val="2.8290431274452466E-2"/>
          <c:y val="0.9463025396473328"/>
          <c:w val="0.85188185602135857"/>
          <c:h val="3.96129533104136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Avenir Book" panose="02000503020000020003"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venir Book" panose="02000503020000020003"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Avenir Book" panose="02000503020000020003" pitchFamily="2" charset="0"/>
                <a:ea typeface="+mn-ea"/>
                <a:cs typeface="+mn-cs"/>
              </a:defRPr>
            </a:pPr>
            <a:r>
              <a:rPr lang="en-US" sz="2000" dirty="0"/>
              <a:t>Reasons Why Practices Did NOT Work on I&amp;E Block:</a:t>
            </a:r>
          </a:p>
          <a:p>
            <a:pPr>
              <a:defRPr sz="2000"/>
            </a:pPr>
            <a:r>
              <a:rPr lang="en-US" sz="2000" dirty="0"/>
              <a:t>November 2021-January 2022 </a:t>
            </a:r>
          </a:p>
        </c:rich>
      </c:tx>
      <c:layout>
        <c:manualLayout>
          <c:xMode val="edge"/>
          <c:yMode val="edge"/>
          <c:x val="0.16195091498979294"/>
          <c:y val="1.65068716001133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0.47891257942820192"/>
          <c:y val="0.19855426928407882"/>
          <c:w val="0.48533822789991343"/>
          <c:h val="0.62763677131295437"/>
        </c:manualLayout>
      </c:layout>
      <c:barChart>
        <c:barDir val="bar"/>
        <c:grouping val="clustered"/>
        <c:varyColors val="0"/>
        <c:ser>
          <c:idx val="0"/>
          <c:order val="0"/>
          <c:tx>
            <c:strRef>
              <c:f>'March 9th PTO'!$D$7</c:f>
              <c:strCache>
                <c:ptCount val="1"/>
                <c:pt idx="0">
                  <c:v>Jan, 2022</c:v>
                </c:pt>
              </c:strCache>
            </c:strRef>
          </c:tx>
          <c:spPr>
            <a:solidFill>
              <a:schemeClr val="accent6"/>
            </a:solidFill>
            <a:ln>
              <a:noFill/>
            </a:ln>
            <a:effectLst/>
          </c:spPr>
          <c:invertIfNegative val="0"/>
          <c:cat>
            <c:strRef>
              <c:f>'March 9th PTO'!$A$8:$A$11</c:f>
              <c:strCache>
                <c:ptCount val="4"/>
                <c:pt idx="0">
                  <c:v>We had other items to work on, but plan to work on this soon.</c:v>
                </c:pt>
                <c:pt idx="1">
                  <c:v>The practice does not currently wish to work in this area.</c:v>
                </c:pt>
                <c:pt idx="2">
                  <c:v>Other</c:v>
                </c:pt>
                <c:pt idx="3">
                  <c:v>No answer</c:v>
                </c:pt>
              </c:strCache>
            </c:strRef>
          </c:cat>
          <c:val>
            <c:numRef>
              <c:f>'March 9th PTO'!$D$8:$D$11</c:f>
              <c:numCache>
                <c:formatCode>General</c:formatCode>
                <c:ptCount val="4"/>
                <c:pt idx="0">
                  <c:v>43</c:v>
                </c:pt>
                <c:pt idx="1">
                  <c:v>10</c:v>
                </c:pt>
                <c:pt idx="2">
                  <c:v>24</c:v>
                </c:pt>
                <c:pt idx="3">
                  <c:v>0</c:v>
                </c:pt>
              </c:numCache>
            </c:numRef>
          </c:val>
          <c:extLst>
            <c:ext xmlns:c16="http://schemas.microsoft.com/office/drawing/2014/chart" uri="{C3380CC4-5D6E-409C-BE32-E72D297353CC}">
              <c16:uniqueId val="{00000000-7111-E94B-B87C-D4A1203DE5EF}"/>
            </c:ext>
          </c:extLst>
        </c:ser>
        <c:ser>
          <c:idx val="1"/>
          <c:order val="1"/>
          <c:tx>
            <c:strRef>
              <c:f>'March 9th PTO'!$C$7</c:f>
              <c:strCache>
                <c:ptCount val="1"/>
                <c:pt idx="0">
                  <c:v>Dec, 2021</c:v>
                </c:pt>
              </c:strCache>
            </c:strRef>
          </c:tx>
          <c:spPr>
            <a:solidFill>
              <a:schemeClr val="accent5"/>
            </a:solidFill>
            <a:ln>
              <a:noFill/>
            </a:ln>
            <a:effectLst/>
          </c:spPr>
          <c:invertIfNegative val="0"/>
          <c:cat>
            <c:strRef>
              <c:f>'March 9th PTO'!$A$8:$A$11</c:f>
              <c:strCache>
                <c:ptCount val="4"/>
                <c:pt idx="0">
                  <c:v>We had other items to work on, but plan to work on this soon.</c:v>
                </c:pt>
                <c:pt idx="1">
                  <c:v>The practice does not currently wish to work in this area.</c:v>
                </c:pt>
                <c:pt idx="2">
                  <c:v>Other</c:v>
                </c:pt>
                <c:pt idx="3">
                  <c:v>No answer</c:v>
                </c:pt>
              </c:strCache>
            </c:strRef>
          </c:cat>
          <c:val>
            <c:numRef>
              <c:f>'March 9th PTO'!$C$8:$C$11</c:f>
              <c:numCache>
                <c:formatCode>General</c:formatCode>
                <c:ptCount val="4"/>
                <c:pt idx="0">
                  <c:v>43</c:v>
                </c:pt>
                <c:pt idx="1">
                  <c:v>3</c:v>
                </c:pt>
                <c:pt idx="2">
                  <c:v>12</c:v>
                </c:pt>
                <c:pt idx="3">
                  <c:v>8</c:v>
                </c:pt>
              </c:numCache>
            </c:numRef>
          </c:val>
          <c:extLst>
            <c:ext xmlns:c16="http://schemas.microsoft.com/office/drawing/2014/chart" uri="{C3380CC4-5D6E-409C-BE32-E72D297353CC}">
              <c16:uniqueId val="{00000001-7111-E94B-B87C-D4A1203DE5EF}"/>
            </c:ext>
          </c:extLst>
        </c:ser>
        <c:ser>
          <c:idx val="2"/>
          <c:order val="2"/>
          <c:tx>
            <c:strRef>
              <c:f>'March 9th PTO'!$B$7</c:f>
              <c:strCache>
                <c:ptCount val="1"/>
                <c:pt idx="0">
                  <c:v>Nov, 2021</c:v>
                </c:pt>
              </c:strCache>
            </c:strRef>
          </c:tx>
          <c:spPr>
            <a:solidFill>
              <a:schemeClr val="accent4"/>
            </a:solidFill>
            <a:ln>
              <a:noFill/>
            </a:ln>
            <a:effectLst/>
          </c:spPr>
          <c:invertIfNegative val="0"/>
          <c:cat>
            <c:strRef>
              <c:f>'March 9th PTO'!$A$8:$A$11</c:f>
              <c:strCache>
                <c:ptCount val="4"/>
                <c:pt idx="0">
                  <c:v>We had other items to work on, but plan to work on this soon.</c:v>
                </c:pt>
                <c:pt idx="1">
                  <c:v>The practice does not currently wish to work in this area.</c:v>
                </c:pt>
                <c:pt idx="2">
                  <c:v>Other</c:v>
                </c:pt>
                <c:pt idx="3">
                  <c:v>No answer</c:v>
                </c:pt>
              </c:strCache>
            </c:strRef>
          </c:cat>
          <c:val>
            <c:numRef>
              <c:f>'March 9th PTO'!$B$8:$B$11</c:f>
              <c:numCache>
                <c:formatCode>General</c:formatCode>
                <c:ptCount val="4"/>
                <c:pt idx="0">
                  <c:v>48</c:v>
                </c:pt>
                <c:pt idx="1">
                  <c:v>4</c:v>
                </c:pt>
                <c:pt idx="2">
                  <c:v>18</c:v>
                </c:pt>
                <c:pt idx="3">
                  <c:v>0</c:v>
                </c:pt>
              </c:numCache>
            </c:numRef>
          </c:val>
          <c:extLst>
            <c:ext xmlns:c16="http://schemas.microsoft.com/office/drawing/2014/chart" uri="{C3380CC4-5D6E-409C-BE32-E72D297353CC}">
              <c16:uniqueId val="{00000002-7111-E94B-B87C-D4A1203DE5EF}"/>
            </c:ext>
          </c:extLst>
        </c:ser>
        <c:dLbls>
          <c:showLegendKey val="0"/>
          <c:showVal val="0"/>
          <c:showCatName val="0"/>
          <c:showSerName val="0"/>
          <c:showPercent val="0"/>
          <c:showBubbleSize val="0"/>
        </c:dLbls>
        <c:gapWidth val="182"/>
        <c:axId val="960044848"/>
        <c:axId val="960056912"/>
      </c:barChart>
      <c:catAx>
        <c:axId val="960044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960056912"/>
        <c:crosses val="autoZero"/>
        <c:auto val="1"/>
        <c:lblAlgn val="r"/>
        <c:lblOffset val="100"/>
        <c:noMultiLvlLbl val="0"/>
      </c:catAx>
      <c:valAx>
        <c:axId val="96005691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960044848"/>
        <c:crosses val="autoZero"/>
        <c:crossBetween val="between"/>
      </c:valAx>
      <c:spPr>
        <a:noFill/>
        <a:ln>
          <a:noFill/>
        </a:ln>
        <a:effectLst/>
      </c:spPr>
    </c:plotArea>
    <c:legend>
      <c:legendPos val="b"/>
      <c:layout>
        <c:manualLayout>
          <c:xMode val="edge"/>
          <c:yMode val="edge"/>
          <c:x val="0.41781647953728007"/>
          <c:y val="0.93989105141284957"/>
          <c:w val="0.58218352046271993"/>
          <c:h val="4.077751922202413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showDLblsOverMax val="0"/>
  </c:chart>
  <c:spPr>
    <a:noFill/>
    <a:ln>
      <a:noFill/>
    </a:ln>
    <a:effectLst/>
  </c:spPr>
  <c:txPr>
    <a:bodyPr anchor="ctr" anchorCtr="0"/>
    <a:lstStyle/>
    <a:p>
      <a:pPr>
        <a:defRPr>
          <a:latin typeface="Avenir Book" panose="02000503020000020003"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svg"/><Relationship Id="rId1" Type="http://schemas.openxmlformats.org/officeDocument/2006/relationships/image" Target="../media/image22.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svg"/><Relationship Id="rId1" Type="http://schemas.openxmlformats.org/officeDocument/2006/relationships/image" Target="../media/image22.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CDA2D-CAF2-403C-9867-F17B324DEE5E}"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5E0C0A79-6C67-4222-BEDB-B0C0D423C570}">
      <dgm:prSet custT="1"/>
      <dgm:spPr/>
      <dgm:t>
        <a:bodyPr/>
        <a:lstStyle/>
        <a:p>
          <a:r>
            <a:rPr lang="en-US" sz="3600" dirty="0"/>
            <a:t>Reasons why practices are NOT working on the I&amp;E block</a:t>
          </a:r>
        </a:p>
      </dgm:t>
    </dgm:pt>
    <dgm:pt modelId="{7BC61645-4965-4F38-B40A-F56F654B31DA}" type="parTrans" cxnId="{9AD84250-C70F-4858-817F-F465F78E52D2}">
      <dgm:prSet/>
      <dgm:spPr/>
      <dgm:t>
        <a:bodyPr/>
        <a:lstStyle/>
        <a:p>
          <a:endParaRPr lang="en-US"/>
        </a:p>
      </dgm:t>
    </dgm:pt>
    <dgm:pt modelId="{42E1E2AD-E8CC-4BEA-BF5A-5AFBC3FD951C}" type="sibTrans" cxnId="{9AD84250-C70F-4858-817F-F465F78E52D2}">
      <dgm:prSet/>
      <dgm:spPr/>
      <dgm:t>
        <a:bodyPr/>
        <a:lstStyle/>
        <a:p>
          <a:endParaRPr lang="en-US"/>
        </a:p>
      </dgm:t>
    </dgm:pt>
    <dgm:pt modelId="{341F1266-DB08-4424-8E8D-8A40061A8911}">
      <dgm:prSet custT="1"/>
      <dgm:spPr/>
      <dgm:t>
        <a:bodyPr/>
        <a:lstStyle/>
        <a:p>
          <a:r>
            <a:rPr lang="en-US" sz="2400" dirty="0"/>
            <a:t>Currently focusing on social barriers to health</a:t>
          </a:r>
        </a:p>
      </dgm:t>
    </dgm:pt>
    <dgm:pt modelId="{CBC21E25-2FED-44BA-A1CE-2F9BD6B2AF33}" type="parTrans" cxnId="{2E8FA1EA-69D6-48DC-BFBB-4CFC8BF5F122}">
      <dgm:prSet/>
      <dgm:spPr/>
      <dgm:t>
        <a:bodyPr/>
        <a:lstStyle/>
        <a:p>
          <a:endParaRPr lang="en-US"/>
        </a:p>
      </dgm:t>
    </dgm:pt>
    <dgm:pt modelId="{A7F540C3-253A-4BC0-9000-5C4FEC31AF14}" type="sibTrans" cxnId="{2E8FA1EA-69D6-48DC-BFBB-4CFC8BF5F122}">
      <dgm:prSet/>
      <dgm:spPr/>
      <dgm:t>
        <a:bodyPr/>
        <a:lstStyle/>
        <a:p>
          <a:endParaRPr lang="en-US"/>
        </a:p>
      </dgm:t>
    </dgm:pt>
    <dgm:pt modelId="{17381DDF-0691-432F-B9E7-9B7CF6755ADE}">
      <dgm:prSet custT="1"/>
      <dgm:spPr/>
      <dgm:t>
        <a:bodyPr/>
        <a:lstStyle/>
        <a:p>
          <a:r>
            <a:rPr lang="en-US" sz="2400"/>
            <a:t>Transitioning into/out of ISP</a:t>
          </a:r>
        </a:p>
      </dgm:t>
    </dgm:pt>
    <dgm:pt modelId="{0D9E5B39-DF56-4627-AA74-7C483D362D56}" type="parTrans" cxnId="{F925090C-E4ED-42D2-9CA9-68025E4BCD29}">
      <dgm:prSet/>
      <dgm:spPr/>
      <dgm:t>
        <a:bodyPr/>
        <a:lstStyle/>
        <a:p>
          <a:endParaRPr lang="en-US"/>
        </a:p>
      </dgm:t>
    </dgm:pt>
    <dgm:pt modelId="{6DD81E32-0D80-4505-9606-EDD4DC4B3969}" type="sibTrans" cxnId="{F925090C-E4ED-42D2-9CA9-68025E4BCD29}">
      <dgm:prSet/>
      <dgm:spPr/>
      <dgm:t>
        <a:bodyPr/>
        <a:lstStyle/>
        <a:p>
          <a:endParaRPr lang="en-US"/>
        </a:p>
      </dgm:t>
    </dgm:pt>
    <dgm:pt modelId="{6C94C013-181B-4DBB-BD86-F650079FC58B}">
      <dgm:prSet custT="1"/>
      <dgm:spPr/>
      <dgm:t>
        <a:bodyPr/>
        <a:lstStyle/>
        <a:p>
          <a:r>
            <a:rPr lang="en-US" sz="2400" dirty="0"/>
            <a:t>Unable to find a meeting time</a:t>
          </a:r>
        </a:p>
      </dgm:t>
    </dgm:pt>
    <dgm:pt modelId="{6142DA02-34E6-47D4-9596-5F08384F93FC}" type="parTrans" cxnId="{269C7C6E-5064-4A64-9F3F-A15798262C14}">
      <dgm:prSet/>
      <dgm:spPr/>
      <dgm:t>
        <a:bodyPr/>
        <a:lstStyle/>
        <a:p>
          <a:endParaRPr lang="en-US"/>
        </a:p>
      </dgm:t>
    </dgm:pt>
    <dgm:pt modelId="{817B0AF9-47AB-49F2-BF56-ED30215F101A}" type="sibTrans" cxnId="{269C7C6E-5064-4A64-9F3F-A15798262C14}">
      <dgm:prSet/>
      <dgm:spPr/>
      <dgm:t>
        <a:bodyPr/>
        <a:lstStyle/>
        <a:p>
          <a:endParaRPr lang="en-US"/>
        </a:p>
      </dgm:t>
    </dgm:pt>
    <dgm:pt modelId="{21542EFD-843A-4E03-86D2-0B6993C057F0}">
      <dgm:prSet custT="1"/>
      <dgm:spPr/>
      <dgm:t>
        <a:bodyPr/>
        <a:lstStyle/>
        <a:p>
          <a:r>
            <a:rPr lang="en-US" sz="2400"/>
            <a:t>Illnesses/staffing issues</a:t>
          </a:r>
        </a:p>
      </dgm:t>
    </dgm:pt>
    <dgm:pt modelId="{6E292F43-2819-499A-9D67-7A5EC51F7711}" type="parTrans" cxnId="{5C2FF844-46AE-4F66-BEAC-08EF5C40159C}">
      <dgm:prSet/>
      <dgm:spPr/>
      <dgm:t>
        <a:bodyPr/>
        <a:lstStyle/>
        <a:p>
          <a:endParaRPr lang="en-US"/>
        </a:p>
      </dgm:t>
    </dgm:pt>
    <dgm:pt modelId="{106C9878-A0CC-426B-AD8E-96179F12BAAB}" type="sibTrans" cxnId="{5C2FF844-46AE-4F66-BEAC-08EF5C40159C}">
      <dgm:prSet/>
      <dgm:spPr/>
      <dgm:t>
        <a:bodyPr/>
        <a:lstStyle/>
        <a:p>
          <a:endParaRPr lang="en-US"/>
        </a:p>
      </dgm:t>
    </dgm:pt>
    <dgm:pt modelId="{71AD5EA2-BF15-4448-8FD9-75534B9C4C37}">
      <dgm:prSet custT="1"/>
      <dgm:spPr/>
      <dgm:t>
        <a:bodyPr/>
        <a:lstStyle/>
        <a:p>
          <a:r>
            <a:rPr lang="en-US" sz="2400"/>
            <a:t>Being addressed at a higher level in the organization</a:t>
          </a:r>
        </a:p>
      </dgm:t>
    </dgm:pt>
    <dgm:pt modelId="{FE2CAF52-6B7D-4A28-98B1-2A6B72FF9FEA}" type="parTrans" cxnId="{AE5DFA03-6DCF-4543-881B-8C43379B13BA}">
      <dgm:prSet/>
      <dgm:spPr/>
      <dgm:t>
        <a:bodyPr/>
        <a:lstStyle/>
        <a:p>
          <a:endParaRPr lang="en-US"/>
        </a:p>
      </dgm:t>
    </dgm:pt>
    <dgm:pt modelId="{82DFBCC7-5770-4CA2-921F-E88451E8356B}" type="sibTrans" cxnId="{AE5DFA03-6DCF-4543-881B-8C43379B13BA}">
      <dgm:prSet/>
      <dgm:spPr/>
      <dgm:t>
        <a:bodyPr/>
        <a:lstStyle/>
        <a:p>
          <a:endParaRPr lang="en-US"/>
        </a:p>
      </dgm:t>
    </dgm:pt>
    <dgm:pt modelId="{8BDA4822-DD64-D847-A432-EA39D78D7016}" type="pres">
      <dgm:prSet presAssocID="{716CDA2D-CAF2-403C-9867-F17B324DEE5E}" presName="Name0" presStyleCnt="0">
        <dgm:presLayoutVars>
          <dgm:dir/>
          <dgm:animLvl val="lvl"/>
          <dgm:resizeHandles val="exact"/>
        </dgm:presLayoutVars>
      </dgm:prSet>
      <dgm:spPr/>
      <dgm:t>
        <a:bodyPr/>
        <a:lstStyle/>
        <a:p>
          <a:endParaRPr lang="en-US"/>
        </a:p>
      </dgm:t>
    </dgm:pt>
    <dgm:pt modelId="{DF5BBA1E-E60F-F846-AD97-1407406EF16A}" type="pres">
      <dgm:prSet presAssocID="{5E0C0A79-6C67-4222-BEDB-B0C0D423C570}" presName="linNode" presStyleCnt="0"/>
      <dgm:spPr/>
    </dgm:pt>
    <dgm:pt modelId="{63195DA9-C9AE-7C4D-8B5D-110020916988}" type="pres">
      <dgm:prSet presAssocID="{5E0C0A79-6C67-4222-BEDB-B0C0D423C570}" presName="parentText" presStyleLbl="node1" presStyleIdx="0" presStyleCnt="1" custScaleX="79228" custScaleY="84471">
        <dgm:presLayoutVars>
          <dgm:chMax val="1"/>
          <dgm:bulletEnabled val="1"/>
        </dgm:presLayoutVars>
      </dgm:prSet>
      <dgm:spPr/>
      <dgm:t>
        <a:bodyPr/>
        <a:lstStyle/>
        <a:p>
          <a:endParaRPr lang="en-US"/>
        </a:p>
      </dgm:t>
    </dgm:pt>
    <dgm:pt modelId="{6C1DC3CE-4E01-9C43-8888-9CCCDD24FEA6}" type="pres">
      <dgm:prSet presAssocID="{5E0C0A79-6C67-4222-BEDB-B0C0D423C570}" presName="descendantText" presStyleLbl="alignAccFollowNode1" presStyleIdx="0" presStyleCnt="1" custScaleX="107502" custLinFactNeighborX="1144">
        <dgm:presLayoutVars>
          <dgm:bulletEnabled val="1"/>
        </dgm:presLayoutVars>
      </dgm:prSet>
      <dgm:spPr>
        <a:prstGeom prst="roundRect">
          <a:avLst/>
        </a:prstGeom>
      </dgm:spPr>
      <dgm:t>
        <a:bodyPr/>
        <a:lstStyle/>
        <a:p>
          <a:endParaRPr lang="en-US"/>
        </a:p>
      </dgm:t>
    </dgm:pt>
  </dgm:ptLst>
  <dgm:cxnLst>
    <dgm:cxn modelId="{269C7C6E-5064-4A64-9F3F-A15798262C14}" srcId="{5E0C0A79-6C67-4222-BEDB-B0C0D423C570}" destId="{6C94C013-181B-4DBB-BD86-F650079FC58B}" srcOrd="2" destOrd="0" parTransId="{6142DA02-34E6-47D4-9596-5F08384F93FC}" sibTransId="{817B0AF9-47AB-49F2-BF56-ED30215F101A}"/>
    <dgm:cxn modelId="{862D91AD-24D6-D049-B14D-2A97CB7CE966}" type="presOf" srcId="{5E0C0A79-6C67-4222-BEDB-B0C0D423C570}" destId="{63195DA9-C9AE-7C4D-8B5D-110020916988}" srcOrd="0" destOrd="0" presId="urn:microsoft.com/office/officeart/2005/8/layout/vList5"/>
    <dgm:cxn modelId="{AE5DFA03-6DCF-4543-881B-8C43379B13BA}" srcId="{5E0C0A79-6C67-4222-BEDB-B0C0D423C570}" destId="{71AD5EA2-BF15-4448-8FD9-75534B9C4C37}" srcOrd="4" destOrd="0" parTransId="{FE2CAF52-6B7D-4A28-98B1-2A6B72FF9FEA}" sibTransId="{82DFBCC7-5770-4CA2-921F-E88451E8356B}"/>
    <dgm:cxn modelId="{2E8FA1EA-69D6-48DC-BFBB-4CFC8BF5F122}" srcId="{5E0C0A79-6C67-4222-BEDB-B0C0D423C570}" destId="{341F1266-DB08-4424-8E8D-8A40061A8911}" srcOrd="0" destOrd="0" parTransId="{CBC21E25-2FED-44BA-A1CE-2F9BD6B2AF33}" sibTransId="{A7F540C3-253A-4BC0-9000-5C4FEC31AF14}"/>
    <dgm:cxn modelId="{E0875CD6-5BEA-8049-9B5D-15AF0FB90330}" type="presOf" srcId="{341F1266-DB08-4424-8E8D-8A40061A8911}" destId="{6C1DC3CE-4E01-9C43-8888-9CCCDD24FEA6}" srcOrd="0" destOrd="0" presId="urn:microsoft.com/office/officeart/2005/8/layout/vList5"/>
    <dgm:cxn modelId="{F925090C-E4ED-42D2-9CA9-68025E4BCD29}" srcId="{5E0C0A79-6C67-4222-BEDB-B0C0D423C570}" destId="{17381DDF-0691-432F-B9E7-9B7CF6755ADE}" srcOrd="1" destOrd="0" parTransId="{0D9E5B39-DF56-4627-AA74-7C483D362D56}" sibTransId="{6DD81E32-0D80-4505-9606-EDD4DC4B3969}"/>
    <dgm:cxn modelId="{5C2FF844-46AE-4F66-BEAC-08EF5C40159C}" srcId="{5E0C0A79-6C67-4222-BEDB-B0C0D423C570}" destId="{21542EFD-843A-4E03-86D2-0B6993C057F0}" srcOrd="3" destOrd="0" parTransId="{6E292F43-2819-499A-9D67-7A5EC51F7711}" sibTransId="{106C9878-A0CC-426B-AD8E-96179F12BAAB}"/>
    <dgm:cxn modelId="{4A9860EA-151A-8F47-A88B-70AA67C06184}" type="presOf" srcId="{71AD5EA2-BF15-4448-8FD9-75534B9C4C37}" destId="{6C1DC3CE-4E01-9C43-8888-9CCCDD24FEA6}" srcOrd="0" destOrd="4" presId="urn:microsoft.com/office/officeart/2005/8/layout/vList5"/>
    <dgm:cxn modelId="{16CE0206-9E3C-864A-ABEE-11E13888BA48}" type="presOf" srcId="{6C94C013-181B-4DBB-BD86-F650079FC58B}" destId="{6C1DC3CE-4E01-9C43-8888-9CCCDD24FEA6}" srcOrd="0" destOrd="2" presId="urn:microsoft.com/office/officeart/2005/8/layout/vList5"/>
    <dgm:cxn modelId="{99F850B6-1F25-C149-98B6-CC19F0747FB7}" type="presOf" srcId="{21542EFD-843A-4E03-86D2-0B6993C057F0}" destId="{6C1DC3CE-4E01-9C43-8888-9CCCDD24FEA6}" srcOrd="0" destOrd="3" presId="urn:microsoft.com/office/officeart/2005/8/layout/vList5"/>
    <dgm:cxn modelId="{9AD84250-C70F-4858-817F-F465F78E52D2}" srcId="{716CDA2D-CAF2-403C-9867-F17B324DEE5E}" destId="{5E0C0A79-6C67-4222-BEDB-B0C0D423C570}" srcOrd="0" destOrd="0" parTransId="{7BC61645-4965-4F38-B40A-F56F654B31DA}" sibTransId="{42E1E2AD-E8CC-4BEA-BF5A-5AFBC3FD951C}"/>
    <dgm:cxn modelId="{F6AB3E2A-267C-1A4F-8586-192E37AB9407}" type="presOf" srcId="{17381DDF-0691-432F-B9E7-9B7CF6755ADE}" destId="{6C1DC3CE-4E01-9C43-8888-9CCCDD24FEA6}" srcOrd="0" destOrd="1" presId="urn:microsoft.com/office/officeart/2005/8/layout/vList5"/>
    <dgm:cxn modelId="{F8CAEDDD-2B17-FA44-991B-28881648CF1E}" type="presOf" srcId="{716CDA2D-CAF2-403C-9867-F17B324DEE5E}" destId="{8BDA4822-DD64-D847-A432-EA39D78D7016}" srcOrd="0" destOrd="0" presId="urn:microsoft.com/office/officeart/2005/8/layout/vList5"/>
    <dgm:cxn modelId="{6EA05679-5AC1-0D4C-9ECA-4A20C7DB10D6}" type="presParOf" srcId="{8BDA4822-DD64-D847-A432-EA39D78D7016}" destId="{DF5BBA1E-E60F-F846-AD97-1407406EF16A}" srcOrd="0" destOrd="0" presId="urn:microsoft.com/office/officeart/2005/8/layout/vList5"/>
    <dgm:cxn modelId="{EBDF49B7-DDF2-8149-8B72-D9CF0B670D56}" type="presParOf" srcId="{DF5BBA1E-E60F-F846-AD97-1407406EF16A}" destId="{63195DA9-C9AE-7C4D-8B5D-110020916988}" srcOrd="0" destOrd="0" presId="urn:microsoft.com/office/officeart/2005/8/layout/vList5"/>
    <dgm:cxn modelId="{0FDD4B4C-478B-FD4D-B8B5-0E34DD72F665}" type="presParOf" srcId="{DF5BBA1E-E60F-F846-AD97-1407406EF16A}" destId="{6C1DC3CE-4E01-9C43-8888-9CCCDD24FEA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6B3E7B2-A71B-CD44-BF3F-3F56931DED2A}"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C50CD4BC-93C9-D346-87F0-456B88440145}">
      <dgm:prSet phldrT="[Text]" custT="1"/>
      <dgm:spPr/>
      <dgm:t>
        <a:bodyPr/>
        <a:lstStyle/>
        <a:p>
          <a:r>
            <a:rPr lang="en-US" sz="4000" b="1" dirty="0"/>
            <a:t>Equity in risk stratification</a:t>
          </a:r>
        </a:p>
      </dgm:t>
    </dgm:pt>
    <dgm:pt modelId="{A905DF5E-2603-964A-A766-923293B49040}" type="parTrans" cxnId="{775C7364-4773-7748-AB27-3FF7E1B75E94}">
      <dgm:prSet/>
      <dgm:spPr/>
      <dgm:t>
        <a:bodyPr/>
        <a:lstStyle/>
        <a:p>
          <a:endParaRPr lang="en-US"/>
        </a:p>
      </dgm:t>
    </dgm:pt>
    <dgm:pt modelId="{CB0B13BF-8606-8A44-822E-E9BCD516F3C3}" type="sibTrans" cxnId="{775C7364-4773-7748-AB27-3FF7E1B75E94}">
      <dgm:prSet/>
      <dgm:spPr/>
      <dgm:t>
        <a:bodyPr/>
        <a:lstStyle/>
        <a:p>
          <a:endParaRPr lang="en-US"/>
        </a:p>
      </dgm:t>
    </dgm:pt>
    <dgm:pt modelId="{002A745E-2A87-E046-9B28-F5FBA242CCA0}">
      <dgm:prSet phldrT="[Text]" custT="1"/>
      <dgm:spPr/>
      <dgm:t>
        <a:bodyPr/>
        <a:lstStyle/>
        <a:p>
          <a:pPr>
            <a:lnSpc>
              <a:spcPct val="100000"/>
            </a:lnSpc>
            <a:spcAft>
              <a:spcPts val="0"/>
            </a:spcAft>
          </a:pPr>
          <a:r>
            <a:rPr lang="en-US" sz="2600" dirty="0"/>
            <a:t>Include assessment of social barriers </a:t>
          </a:r>
        </a:p>
        <a:p>
          <a:pPr>
            <a:lnSpc>
              <a:spcPct val="100000"/>
            </a:lnSpc>
            <a:spcAft>
              <a:spcPts val="0"/>
            </a:spcAft>
          </a:pPr>
          <a:r>
            <a:rPr lang="en-US" sz="2600" dirty="0"/>
            <a:t>to health, disability status, language, </a:t>
          </a:r>
          <a:r>
            <a:rPr lang="en-US" sz="2600" dirty="0" err="1"/>
            <a:t>etc</a:t>
          </a:r>
          <a:endParaRPr lang="en-US" sz="2600" dirty="0"/>
        </a:p>
      </dgm:t>
    </dgm:pt>
    <dgm:pt modelId="{0867C1D6-E168-D440-B347-B07FF5A532B2}" type="parTrans" cxnId="{A3C3631A-EA91-D049-9F94-B161649F770C}">
      <dgm:prSet/>
      <dgm:spPr/>
      <dgm:t>
        <a:bodyPr/>
        <a:lstStyle/>
        <a:p>
          <a:endParaRPr lang="en-US"/>
        </a:p>
      </dgm:t>
    </dgm:pt>
    <dgm:pt modelId="{E3E9A548-F5AF-184C-A522-8F44C5242992}" type="sibTrans" cxnId="{A3C3631A-EA91-D049-9F94-B161649F770C}">
      <dgm:prSet/>
      <dgm:spPr/>
      <dgm:t>
        <a:bodyPr/>
        <a:lstStyle/>
        <a:p>
          <a:endParaRPr lang="en-US"/>
        </a:p>
      </dgm:t>
    </dgm:pt>
    <dgm:pt modelId="{A5B0CBB8-4896-2747-8C9A-DBB7E8B24306}">
      <dgm:prSet phldrT="[Text]" custT="1"/>
      <dgm:spPr/>
      <dgm:t>
        <a:bodyPr/>
        <a:lstStyle/>
        <a:p>
          <a:r>
            <a:rPr lang="en-US" sz="2600" dirty="0"/>
            <a:t>Prioritize closing care gaps among groups experiencing inequities</a:t>
          </a:r>
        </a:p>
      </dgm:t>
    </dgm:pt>
    <dgm:pt modelId="{3E163797-F86C-5245-BDB9-2CB7445827E4}" type="parTrans" cxnId="{749E3767-EAF0-6647-8281-952A7EB1B83E}">
      <dgm:prSet/>
      <dgm:spPr/>
      <dgm:t>
        <a:bodyPr/>
        <a:lstStyle/>
        <a:p>
          <a:endParaRPr lang="en-US"/>
        </a:p>
      </dgm:t>
    </dgm:pt>
    <dgm:pt modelId="{2519D6F5-00D0-8B40-98FE-4820B8DA2C12}" type="sibTrans" cxnId="{749E3767-EAF0-6647-8281-952A7EB1B83E}">
      <dgm:prSet/>
      <dgm:spPr/>
      <dgm:t>
        <a:bodyPr/>
        <a:lstStyle/>
        <a:p>
          <a:endParaRPr lang="en-US"/>
        </a:p>
      </dgm:t>
    </dgm:pt>
    <dgm:pt modelId="{F5FB7405-F802-F745-BF5E-9764CE1860EF}">
      <dgm:prSet custT="1"/>
      <dgm:spPr/>
      <dgm:t>
        <a:bodyPr/>
        <a:lstStyle/>
        <a:p>
          <a:r>
            <a:rPr lang="en-US" sz="2600" dirty="0"/>
            <a:t>Practice data</a:t>
          </a:r>
        </a:p>
      </dgm:t>
    </dgm:pt>
    <dgm:pt modelId="{C90E2533-55BD-4D46-8A1B-0F3DC2C0C71A}" type="parTrans" cxnId="{D609E46C-8DF8-6D4D-9454-12C52D7C743D}">
      <dgm:prSet/>
      <dgm:spPr/>
      <dgm:t>
        <a:bodyPr/>
        <a:lstStyle/>
        <a:p>
          <a:endParaRPr lang="en-US"/>
        </a:p>
      </dgm:t>
    </dgm:pt>
    <dgm:pt modelId="{E18428BE-C61D-CB43-8374-76B89F62E962}" type="sibTrans" cxnId="{D609E46C-8DF8-6D4D-9454-12C52D7C743D}">
      <dgm:prSet/>
      <dgm:spPr/>
      <dgm:t>
        <a:bodyPr/>
        <a:lstStyle/>
        <a:p>
          <a:endParaRPr lang="en-US"/>
        </a:p>
      </dgm:t>
    </dgm:pt>
    <dgm:pt modelId="{7EC14BC5-A38F-1349-A326-8D574813849D}">
      <dgm:prSet custT="1"/>
      <dgm:spPr/>
      <dgm:t>
        <a:bodyPr/>
        <a:lstStyle/>
        <a:p>
          <a:r>
            <a:rPr lang="en-US" sz="2600" dirty="0"/>
            <a:t>Regional, state, or national data</a:t>
          </a:r>
        </a:p>
      </dgm:t>
    </dgm:pt>
    <dgm:pt modelId="{2EFACF18-3F6A-F44F-88FE-FCA39BB00F6F}" type="parTrans" cxnId="{5D9150D1-6DE8-CE44-A8BD-585D5B3136FE}">
      <dgm:prSet/>
      <dgm:spPr/>
      <dgm:t>
        <a:bodyPr/>
        <a:lstStyle/>
        <a:p>
          <a:endParaRPr lang="en-US"/>
        </a:p>
      </dgm:t>
    </dgm:pt>
    <dgm:pt modelId="{0555C4A7-440A-804E-9454-DB2E2FBAE67C}" type="sibTrans" cxnId="{5D9150D1-6DE8-CE44-A8BD-585D5B3136FE}">
      <dgm:prSet/>
      <dgm:spPr/>
      <dgm:t>
        <a:bodyPr/>
        <a:lstStyle/>
        <a:p>
          <a:endParaRPr lang="en-US"/>
        </a:p>
      </dgm:t>
    </dgm:pt>
    <dgm:pt modelId="{6A6B8C8C-261B-5F40-8833-B5BE53F34202}" type="pres">
      <dgm:prSet presAssocID="{A6B3E7B2-A71B-CD44-BF3F-3F56931DED2A}" presName="Name0" presStyleCnt="0">
        <dgm:presLayoutVars>
          <dgm:chPref val="1"/>
          <dgm:dir/>
          <dgm:animOne val="branch"/>
          <dgm:animLvl val="lvl"/>
          <dgm:resizeHandles/>
        </dgm:presLayoutVars>
      </dgm:prSet>
      <dgm:spPr/>
      <dgm:t>
        <a:bodyPr/>
        <a:lstStyle/>
        <a:p>
          <a:endParaRPr lang="en-US"/>
        </a:p>
      </dgm:t>
    </dgm:pt>
    <dgm:pt modelId="{FB0A9740-28ED-494C-8EE7-1820F6A0853F}" type="pres">
      <dgm:prSet presAssocID="{C50CD4BC-93C9-D346-87F0-456B88440145}" presName="vertOne" presStyleCnt="0"/>
      <dgm:spPr/>
    </dgm:pt>
    <dgm:pt modelId="{16C14970-DBFB-A54B-887F-4BA90FFB48C9}" type="pres">
      <dgm:prSet presAssocID="{C50CD4BC-93C9-D346-87F0-456B88440145}" presName="txOne" presStyleLbl="node0" presStyleIdx="0" presStyleCnt="1" custScaleY="36725" custLinFactY="-35097" custLinFactNeighborX="-269" custLinFactNeighborY="-100000">
        <dgm:presLayoutVars>
          <dgm:chPref val="3"/>
        </dgm:presLayoutVars>
      </dgm:prSet>
      <dgm:spPr/>
      <dgm:t>
        <a:bodyPr/>
        <a:lstStyle/>
        <a:p>
          <a:endParaRPr lang="en-US"/>
        </a:p>
      </dgm:t>
    </dgm:pt>
    <dgm:pt modelId="{57D2288B-5D03-6642-840D-208A5ED07EB3}" type="pres">
      <dgm:prSet presAssocID="{C50CD4BC-93C9-D346-87F0-456B88440145}" presName="parTransOne" presStyleCnt="0"/>
      <dgm:spPr/>
    </dgm:pt>
    <dgm:pt modelId="{1A99037F-0474-7F46-81D1-7AE461E0A56C}" type="pres">
      <dgm:prSet presAssocID="{C50CD4BC-93C9-D346-87F0-456B88440145}" presName="horzOne" presStyleCnt="0"/>
      <dgm:spPr/>
    </dgm:pt>
    <dgm:pt modelId="{3476C26E-7753-1847-B7E2-309BCB24337F}" type="pres">
      <dgm:prSet presAssocID="{002A745E-2A87-E046-9B28-F5FBA242CCA0}" presName="vertTwo" presStyleCnt="0"/>
      <dgm:spPr/>
    </dgm:pt>
    <dgm:pt modelId="{59D02A10-AD2C-9843-A1FD-EA26D778C552}" type="pres">
      <dgm:prSet presAssocID="{002A745E-2A87-E046-9B28-F5FBA242CCA0}" presName="txTwo" presStyleLbl="node2" presStyleIdx="0" presStyleCnt="2" custScaleY="101657">
        <dgm:presLayoutVars>
          <dgm:chPref val="3"/>
        </dgm:presLayoutVars>
      </dgm:prSet>
      <dgm:spPr/>
      <dgm:t>
        <a:bodyPr/>
        <a:lstStyle/>
        <a:p>
          <a:endParaRPr lang="en-US"/>
        </a:p>
      </dgm:t>
    </dgm:pt>
    <dgm:pt modelId="{434285D9-B2CA-2243-8B66-C9F051018096}" type="pres">
      <dgm:prSet presAssocID="{002A745E-2A87-E046-9B28-F5FBA242CCA0}" presName="horzTwo" presStyleCnt="0"/>
      <dgm:spPr/>
    </dgm:pt>
    <dgm:pt modelId="{7BC3FEF7-60AC-6E4C-BFBB-843B9EDABF1C}" type="pres">
      <dgm:prSet presAssocID="{E3E9A548-F5AF-184C-A522-8F44C5242992}" presName="sibSpaceTwo" presStyleCnt="0"/>
      <dgm:spPr/>
    </dgm:pt>
    <dgm:pt modelId="{9F395FF7-AD4A-B34A-9014-01C427542DFF}" type="pres">
      <dgm:prSet presAssocID="{A5B0CBB8-4896-2747-8C9A-DBB7E8B24306}" presName="vertTwo" presStyleCnt="0"/>
      <dgm:spPr/>
    </dgm:pt>
    <dgm:pt modelId="{44AF78DF-2B59-A548-BF97-C40EB52405DE}" type="pres">
      <dgm:prSet presAssocID="{A5B0CBB8-4896-2747-8C9A-DBB7E8B24306}" presName="txTwo" presStyleLbl="node2" presStyleIdx="1" presStyleCnt="2" custScaleY="52171">
        <dgm:presLayoutVars>
          <dgm:chPref val="3"/>
        </dgm:presLayoutVars>
      </dgm:prSet>
      <dgm:spPr/>
      <dgm:t>
        <a:bodyPr/>
        <a:lstStyle/>
        <a:p>
          <a:endParaRPr lang="en-US"/>
        </a:p>
      </dgm:t>
    </dgm:pt>
    <dgm:pt modelId="{4EB9DABC-504B-2040-8C36-6F2B48ACC9C0}" type="pres">
      <dgm:prSet presAssocID="{A5B0CBB8-4896-2747-8C9A-DBB7E8B24306}" presName="parTransTwo" presStyleCnt="0"/>
      <dgm:spPr/>
    </dgm:pt>
    <dgm:pt modelId="{83205247-71D7-0344-8F5A-0678B8C69A69}" type="pres">
      <dgm:prSet presAssocID="{A5B0CBB8-4896-2747-8C9A-DBB7E8B24306}" presName="horzTwo" presStyleCnt="0"/>
      <dgm:spPr/>
    </dgm:pt>
    <dgm:pt modelId="{76FEFC5E-7A72-D747-9F82-6A9CE3BB542C}" type="pres">
      <dgm:prSet presAssocID="{F5FB7405-F802-F745-BF5E-9764CE1860EF}" presName="vertThree" presStyleCnt="0"/>
      <dgm:spPr/>
    </dgm:pt>
    <dgm:pt modelId="{8760DF41-2877-1041-869F-AE278CA85CFA}" type="pres">
      <dgm:prSet presAssocID="{F5FB7405-F802-F745-BF5E-9764CE1860EF}" presName="txThree" presStyleLbl="node3" presStyleIdx="0" presStyleCnt="2" custScaleY="41280">
        <dgm:presLayoutVars>
          <dgm:chPref val="3"/>
        </dgm:presLayoutVars>
      </dgm:prSet>
      <dgm:spPr/>
      <dgm:t>
        <a:bodyPr/>
        <a:lstStyle/>
        <a:p>
          <a:endParaRPr lang="en-US"/>
        </a:p>
      </dgm:t>
    </dgm:pt>
    <dgm:pt modelId="{B65B60E5-FCA4-324A-843B-E34C3AA6E111}" type="pres">
      <dgm:prSet presAssocID="{F5FB7405-F802-F745-BF5E-9764CE1860EF}" presName="horzThree" presStyleCnt="0"/>
      <dgm:spPr/>
    </dgm:pt>
    <dgm:pt modelId="{5F036895-49FD-8142-BE30-077FCBF3BC98}" type="pres">
      <dgm:prSet presAssocID="{E18428BE-C61D-CB43-8374-76B89F62E962}" presName="sibSpaceThree" presStyleCnt="0"/>
      <dgm:spPr/>
    </dgm:pt>
    <dgm:pt modelId="{18D61C60-2A7E-2B47-AEE4-D79247C74A07}" type="pres">
      <dgm:prSet presAssocID="{7EC14BC5-A38F-1349-A326-8D574813849D}" presName="vertThree" presStyleCnt="0"/>
      <dgm:spPr/>
    </dgm:pt>
    <dgm:pt modelId="{689AB8FB-9227-5745-8A08-2C4D5DD040B0}" type="pres">
      <dgm:prSet presAssocID="{7EC14BC5-A38F-1349-A326-8D574813849D}" presName="txThree" presStyleLbl="node3" presStyleIdx="1" presStyleCnt="2" custScaleY="41280">
        <dgm:presLayoutVars>
          <dgm:chPref val="3"/>
        </dgm:presLayoutVars>
      </dgm:prSet>
      <dgm:spPr/>
      <dgm:t>
        <a:bodyPr/>
        <a:lstStyle/>
        <a:p>
          <a:endParaRPr lang="en-US"/>
        </a:p>
      </dgm:t>
    </dgm:pt>
    <dgm:pt modelId="{EBBDF592-B769-2C47-81E0-81FE80C4AA31}" type="pres">
      <dgm:prSet presAssocID="{7EC14BC5-A38F-1349-A326-8D574813849D}" presName="horzThree" presStyleCnt="0"/>
      <dgm:spPr/>
    </dgm:pt>
  </dgm:ptLst>
  <dgm:cxnLst>
    <dgm:cxn modelId="{868DC886-461E-D944-B972-C65DEF7F69FB}" type="presOf" srcId="{002A745E-2A87-E046-9B28-F5FBA242CCA0}" destId="{59D02A10-AD2C-9843-A1FD-EA26D778C552}" srcOrd="0" destOrd="0" presId="urn:microsoft.com/office/officeart/2005/8/layout/hierarchy4"/>
    <dgm:cxn modelId="{905EF114-E593-724E-90C3-884B99E00D35}" type="presOf" srcId="{C50CD4BC-93C9-D346-87F0-456B88440145}" destId="{16C14970-DBFB-A54B-887F-4BA90FFB48C9}" srcOrd="0" destOrd="0" presId="urn:microsoft.com/office/officeart/2005/8/layout/hierarchy4"/>
    <dgm:cxn modelId="{3AF78A15-2895-3C4C-9854-3E8384CDB6BA}" type="presOf" srcId="{7EC14BC5-A38F-1349-A326-8D574813849D}" destId="{689AB8FB-9227-5745-8A08-2C4D5DD040B0}" srcOrd="0" destOrd="0" presId="urn:microsoft.com/office/officeart/2005/8/layout/hierarchy4"/>
    <dgm:cxn modelId="{5D9150D1-6DE8-CE44-A8BD-585D5B3136FE}" srcId="{A5B0CBB8-4896-2747-8C9A-DBB7E8B24306}" destId="{7EC14BC5-A38F-1349-A326-8D574813849D}" srcOrd="1" destOrd="0" parTransId="{2EFACF18-3F6A-F44F-88FE-FCA39BB00F6F}" sibTransId="{0555C4A7-440A-804E-9454-DB2E2FBAE67C}"/>
    <dgm:cxn modelId="{775C7364-4773-7748-AB27-3FF7E1B75E94}" srcId="{A6B3E7B2-A71B-CD44-BF3F-3F56931DED2A}" destId="{C50CD4BC-93C9-D346-87F0-456B88440145}" srcOrd="0" destOrd="0" parTransId="{A905DF5E-2603-964A-A766-923293B49040}" sibTransId="{CB0B13BF-8606-8A44-822E-E9BCD516F3C3}"/>
    <dgm:cxn modelId="{BACA160C-4B78-C74B-BB30-95DF49F979FA}" type="presOf" srcId="{F5FB7405-F802-F745-BF5E-9764CE1860EF}" destId="{8760DF41-2877-1041-869F-AE278CA85CFA}" srcOrd="0" destOrd="0" presId="urn:microsoft.com/office/officeart/2005/8/layout/hierarchy4"/>
    <dgm:cxn modelId="{2E5B725A-3272-2449-AFC3-C69F697C661B}" type="presOf" srcId="{A6B3E7B2-A71B-CD44-BF3F-3F56931DED2A}" destId="{6A6B8C8C-261B-5F40-8833-B5BE53F34202}" srcOrd="0" destOrd="0" presId="urn:microsoft.com/office/officeart/2005/8/layout/hierarchy4"/>
    <dgm:cxn modelId="{A3C3631A-EA91-D049-9F94-B161649F770C}" srcId="{C50CD4BC-93C9-D346-87F0-456B88440145}" destId="{002A745E-2A87-E046-9B28-F5FBA242CCA0}" srcOrd="0" destOrd="0" parTransId="{0867C1D6-E168-D440-B347-B07FF5A532B2}" sibTransId="{E3E9A548-F5AF-184C-A522-8F44C5242992}"/>
    <dgm:cxn modelId="{E48554F9-9C8C-2F4C-8EF8-4624E09DE886}" type="presOf" srcId="{A5B0CBB8-4896-2747-8C9A-DBB7E8B24306}" destId="{44AF78DF-2B59-A548-BF97-C40EB52405DE}" srcOrd="0" destOrd="0" presId="urn:microsoft.com/office/officeart/2005/8/layout/hierarchy4"/>
    <dgm:cxn modelId="{D609E46C-8DF8-6D4D-9454-12C52D7C743D}" srcId="{A5B0CBB8-4896-2747-8C9A-DBB7E8B24306}" destId="{F5FB7405-F802-F745-BF5E-9764CE1860EF}" srcOrd="0" destOrd="0" parTransId="{C90E2533-55BD-4D46-8A1B-0F3DC2C0C71A}" sibTransId="{E18428BE-C61D-CB43-8374-76B89F62E962}"/>
    <dgm:cxn modelId="{749E3767-EAF0-6647-8281-952A7EB1B83E}" srcId="{C50CD4BC-93C9-D346-87F0-456B88440145}" destId="{A5B0CBB8-4896-2747-8C9A-DBB7E8B24306}" srcOrd="1" destOrd="0" parTransId="{3E163797-F86C-5245-BDB9-2CB7445827E4}" sibTransId="{2519D6F5-00D0-8B40-98FE-4820B8DA2C12}"/>
    <dgm:cxn modelId="{1502D37C-6893-FE4C-88C4-D9C8AE687C65}" type="presParOf" srcId="{6A6B8C8C-261B-5F40-8833-B5BE53F34202}" destId="{FB0A9740-28ED-494C-8EE7-1820F6A0853F}" srcOrd="0" destOrd="0" presId="urn:microsoft.com/office/officeart/2005/8/layout/hierarchy4"/>
    <dgm:cxn modelId="{5D1D5390-CDA7-9845-8A2D-5677AF561925}" type="presParOf" srcId="{FB0A9740-28ED-494C-8EE7-1820F6A0853F}" destId="{16C14970-DBFB-A54B-887F-4BA90FFB48C9}" srcOrd="0" destOrd="0" presId="urn:microsoft.com/office/officeart/2005/8/layout/hierarchy4"/>
    <dgm:cxn modelId="{BF3C7C16-CF3D-274C-846D-04A1DAAEE2DA}" type="presParOf" srcId="{FB0A9740-28ED-494C-8EE7-1820F6A0853F}" destId="{57D2288B-5D03-6642-840D-208A5ED07EB3}" srcOrd="1" destOrd="0" presId="urn:microsoft.com/office/officeart/2005/8/layout/hierarchy4"/>
    <dgm:cxn modelId="{BC3DCE81-D16C-8B43-AF0B-0D443F81A8A4}" type="presParOf" srcId="{FB0A9740-28ED-494C-8EE7-1820F6A0853F}" destId="{1A99037F-0474-7F46-81D1-7AE461E0A56C}" srcOrd="2" destOrd="0" presId="urn:microsoft.com/office/officeart/2005/8/layout/hierarchy4"/>
    <dgm:cxn modelId="{E675BF9A-665E-744F-A2C3-15673F00AA38}" type="presParOf" srcId="{1A99037F-0474-7F46-81D1-7AE461E0A56C}" destId="{3476C26E-7753-1847-B7E2-309BCB24337F}" srcOrd="0" destOrd="0" presId="urn:microsoft.com/office/officeart/2005/8/layout/hierarchy4"/>
    <dgm:cxn modelId="{F976EFA2-770B-384F-801C-B5D3C3E01C21}" type="presParOf" srcId="{3476C26E-7753-1847-B7E2-309BCB24337F}" destId="{59D02A10-AD2C-9843-A1FD-EA26D778C552}" srcOrd="0" destOrd="0" presId="urn:microsoft.com/office/officeart/2005/8/layout/hierarchy4"/>
    <dgm:cxn modelId="{692E0AC7-6392-0149-B907-0B6581AFF787}" type="presParOf" srcId="{3476C26E-7753-1847-B7E2-309BCB24337F}" destId="{434285D9-B2CA-2243-8B66-C9F051018096}" srcOrd="1" destOrd="0" presId="urn:microsoft.com/office/officeart/2005/8/layout/hierarchy4"/>
    <dgm:cxn modelId="{5EB562EA-0203-7D4D-A636-9CF0C97826CF}" type="presParOf" srcId="{1A99037F-0474-7F46-81D1-7AE461E0A56C}" destId="{7BC3FEF7-60AC-6E4C-BFBB-843B9EDABF1C}" srcOrd="1" destOrd="0" presId="urn:microsoft.com/office/officeart/2005/8/layout/hierarchy4"/>
    <dgm:cxn modelId="{32743E9E-AD6F-C94F-880A-E2C3A17E59EE}" type="presParOf" srcId="{1A99037F-0474-7F46-81D1-7AE461E0A56C}" destId="{9F395FF7-AD4A-B34A-9014-01C427542DFF}" srcOrd="2" destOrd="0" presId="urn:microsoft.com/office/officeart/2005/8/layout/hierarchy4"/>
    <dgm:cxn modelId="{0B5D6701-1AC9-914A-A55F-06C3918EB014}" type="presParOf" srcId="{9F395FF7-AD4A-B34A-9014-01C427542DFF}" destId="{44AF78DF-2B59-A548-BF97-C40EB52405DE}" srcOrd="0" destOrd="0" presId="urn:microsoft.com/office/officeart/2005/8/layout/hierarchy4"/>
    <dgm:cxn modelId="{BB4EB88D-A7DF-4B4E-B0F1-BA416769BB6C}" type="presParOf" srcId="{9F395FF7-AD4A-B34A-9014-01C427542DFF}" destId="{4EB9DABC-504B-2040-8C36-6F2B48ACC9C0}" srcOrd="1" destOrd="0" presId="urn:microsoft.com/office/officeart/2005/8/layout/hierarchy4"/>
    <dgm:cxn modelId="{6DA1030C-085F-6D4A-92E1-DD77EC102B88}" type="presParOf" srcId="{9F395FF7-AD4A-B34A-9014-01C427542DFF}" destId="{83205247-71D7-0344-8F5A-0678B8C69A69}" srcOrd="2" destOrd="0" presId="urn:microsoft.com/office/officeart/2005/8/layout/hierarchy4"/>
    <dgm:cxn modelId="{720A1D21-EA20-9E4C-B257-B6631BA0AE5A}" type="presParOf" srcId="{83205247-71D7-0344-8F5A-0678B8C69A69}" destId="{76FEFC5E-7A72-D747-9F82-6A9CE3BB542C}" srcOrd="0" destOrd="0" presId="urn:microsoft.com/office/officeart/2005/8/layout/hierarchy4"/>
    <dgm:cxn modelId="{E3EB6E21-0129-054E-8309-A6EA70A08B7C}" type="presParOf" srcId="{76FEFC5E-7A72-D747-9F82-6A9CE3BB542C}" destId="{8760DF41-2877-1041-869F-AE278CA85CFA}" srcOrd="0" destOrd="0" presId="urn:microsoft.com/office/officeart/2005/8/layout/hierarchy4"/>
    <dgm:cxn modelId="{EBB3EC25-50EA-4E40-86CC-C9B32FE96CFF}" type="presParOf" srcId="{76FEFC5E-7A72-D747-9F82-6A9CE3BB542C}" destId="{B65B60E5-FCA4-324A-843B-E34C3AA6E111}" srcOrd="1" destOrd="0" presId="urn:microsoft.com/office/officeart/2005/8/layout/hierarchy4"/>
    <dgm:cxn modelId="{DFDC0996-AF7C-564C-AACC-11FE2EC4569D}" type="presParOf" srcId="{83205247-71D7-0344-8F5A-0678B8C69A69}" destId="{5F036895-49FD-8142-BE30-077FCBF3BC98}" srcOrd="1" destOrd="0" presId="urn:microsoft.com/office/officeart/2005/8/layout/hierarchy4"/>
    <dgm:cxn modelId="{0F99D40D-5F54-AF40-9D5B-CCAE7C834E91}" type="presParOf" srcId="{83205247-71D7-0344-8F5A-0678B8C69A69}" destId="{18D61C60-2A7E-2B47-AEE4-D79247C74A07}" srcOrd="2" destOrd="0" presId="urn:microsoft.com/office/officeart/2005/8/layout/hierarchy4"/>
    <dgm:cxn modelId="{9B6D89C5-7FAE-6C49-88E2-8B933E0E17EA}" type="presParOf" srcId="{18D61C60-2A7E-2B47-AEE4-D79247C74A07}" destId="{689AB8FB-9227-5745-8A08-2C4D5DD040B0}" srcOrd="0" destOrd="0" presId="urn:microsoft.com/office/officeart/2005/8/layout/hierarchy4"/>
    <dgm:cxn modelId="{BF770A52-4EAE-BD46-9734-215E11567F99}" type="presParOf" srcId="{18D61C60-2A7E-2B47-AEE4-D79247C74A07}" destId="{EBBDF592-B769-2C47-81E0-81FE80C4AA31}"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002069-8F1D-4441-AE39-B15CA3502F4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730B54A-18EB-4DCF-B04E-CA0FB38FCD74}">
      <dgm:prSet/>
      <dgm:spPr/>
      <dgm:t>
        <a:bodyPr/>
        <a:lstStyle/>
        <a:p>
          <a:pPr>
            <a:lnSpc>
              <a:spcPct val="100000"/>
            </a:lnSpc>
          </a:pPr>
          <a:r>
            <a:rPr lang="en-US"/>
            <a:t>Self select your breakout room by clicking the "Breakout Rooms" button at the bottom of your zoom screen: </a:t>
          </a:r>
        </a:p>
      </dgm:t>
    </dgm:pt>
    <dgm:pt modelId="{4E0828A7-71A5-47B1-97A3-C6EB08351DB4}" type="parTrans" cxnId="{64BFEDFE-D945-4F42-9847-8D5409378009}">
      <dgm:prSet/>
      <dgm:spPr/>
      <dgm:t>
        <a:bodyPr/>
        <a:lstStyle/>
        <a:p>
          <a:endParaRPr lang="en-US"/>
        </a:p>
      </dgm:t>
    </dgm:pt>
    <dgm:pt modelId="{AB16C078-F522-4FD5-9F55-9D953B5D09E4}" type="sibTrans" cxnId="{64BFEDFE-D945-4F42-9847-8D5409378009}">
      <dgm:prSet/>
      <dgm:spPr/>
      <dgm:t>
        <a:bodyPr/>
        <a:lstStyle/>
        <a:p>
          <a:endParaRPr lang="en-US"/>
        </a:p>
      </dgm:t>
    </dgm:pt>
    <dgm:pt modelId="{DDDCD0BF-BDEE-4BA9-B5E9-1FBD741B50AB}">
      <dgm:prSet/>
      <dgm:spPr/>
      <dgm:t>
        <a:bodyPr/>
        <a:lstStyle/>
        <a:p>
          <a:pPr>
            <a:lnSpc>
              <a:spcPct val="100000"/>
            </a:lnSpc>
          </a:pPr>
          <a:r>
            <a:rPr lang="en-US"/>
            <a:t>Select the breakout room based on the building block discussion you would like to join. </a:t>
          </a:r>
        </a:p>
      </dgm:t>
    </dgm:pt>
    <dgm:pt modelId="{56938AD5-A33D-479E-B089-04BE9D271B26}" type="parTrans" cxnId="{90340D0E-72C1-4AFA-B6E8-E94EA3DBC86D}">
      <dgm:prSet/>
      <dgm:spPr/>
      <dgm:t>
        <a:bodyPr/>
        <a:lstStyle/>
        <a:p>
          <a:endParaRPr lang="en-US"/>
        </a:p>
      </dgm:t>
    </dgm:pt>
    <dgm:pt modelId="{EAA94314-4D69-4B42-998B-0CB31C4C8186}" type="sibTrans" cxnId="{90340D0E-72C1-4AFA-B6E8-E94EA3DBC86D}">
      <dgm:prSet/>
      <dgm:spPr/>
      <dgm:t>
        <a:bodyPr/>
        <a:lstStyle/>
        <a:p>
          <a:endParaRPr lang="en-US"/>
        </a:p>
      </dgm:t>
    </dgm:pt>
    <dgm:pt modelId="{244C42CE-E725-4EEC-ADD0-57D8183C9E89}" type="pres">
      <dgm:prSet presAssocID="{A5002069-8F1D-4441-AE39-B15CA3502F4B}" presName="root" presStyleCnt="0">
        <dgm:presLayoutVars>
          <dgm:dir/>
          <dgm:resizeHandles val="exact"/>
        </dgm:presLayoutVars>
      </dgm:prSet>
      <dgm:spPr/>
      <dgm:t>
        <a:bodyPr/>
        <a:lstStyle/>
        <a:p>
          <a:endParaRPr lang="en-US"/>
        </a:p>
      </dgm:t>
    </dgm:pt>
    <dgm:pt modelId="{77EF402A-B885-4EC1-82EE-EFA6030A2841}" type="pres">
      <dgm:prSet presAssocID="{8730B54A-18EB-4DCF-B04E-CA0FB38FCD74}" presName="compNode" presStyleCnt="0"/>
      <dgm:spPr/>
    </dgm:pt>
    <dgm:pt modelId="{2CCF464F-B8CD-46B2-843E-C2AE7A006BA3}" type="pres">
      <dgm:prSet presAssocID="{8730B54A-18EB-4DCF-B04E-CA0FB38FCD7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Zoom Out"/>
        </a:ext>
      </dgm:extLst>
    </dgm:pt>
    <dgm:pt modelId="{9206C09F-C694-4019-AB91-FB2AA4DFABE9}" type="pres">
      <dgm:prSet presAssocID="{8730B54A-18EB-4DCF-B04E-CA0FB38FCD74}" presName="spaceRect" presStyleCnt="0"/>
      <dgm:spPr/>
    </dgm:pt>
    <dgm:pt modelId="{004CF798-2B33-492A-B1E0-DFF69696DD7A}" type="pres">
      <dgm:prSet presAssocID="{8730B54A-18EB-4DCF-B04E-CA0FB38FCD74}" presName="textRect" presStyleLbl="revTx" presStyleIdx="0" presStyleCnt="2">
        <dgm:presLayoutVars>
          <dgm:chMax val="1"/>
          <dgm:chPref val="1"/>
        </dgm:presLayoutVars>
      </dgm:prSet>
      <dgm:spPr/>
      <dgm:t>
        <a:bodyPr/>
        <a:lstStyle/>
        <a:p>
          <a:endParaRPr lang="en-US"/>
        </a:p>
      </dgm:t>
    </dgm:pt>
    <dgm:pt modelId="{DCA70A4D-172A-4BE6-9A60-A3B77744925C}" type="pres">
      <dgm:prSet presAssocID="{AB16C078-F522-4FD5-9F55-9D953B5D09E4}" presName="sibTrans" presStyleCnt="0"/>
      <dgm:spPr/>
    </dgm:pt>
    <dgm:pt modelId="{8B5FF39E-DA81-4DB5-9857-CEB9AE79959F}" type="pres">
      <dgm:prSet presAssocID="{DDDCD0BF-BDEE-4BA9-B5E9-1FBD741B50AB}" presName="compNode" presStyleCnt="0"/>
      <dgm:spPr/>
    </dgm:pt>
    <dgm:pt modelId="{9543DDEA-670F-4D23-817B-7272B591356A}" type="pres">
      <dgm:prSet presAssocID="{DDDCD0BF-BDEE-4BA9-B5E9-1FBD741B50A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Meeting"/>
        </a:ext>
      </dgm:extLst>
    </dgm:pt>
    <dgm:pt modelId="{26F5AFBF-EEF9-4D58-A106-F384529C286A}" type="pres">
      <dgm:prSet presAssocID="{DDDCD0BF-BDEE-4BA9-B5E9-1FBD741B50AB}" presName="spaceRect" presStyleCnt="0"/>
      <dgm:spPr/>
    </dgm:pt>
    <dgm:pt modelId="{F591D94F-CAD0-47F5-BA5A-7260A0374C11}" type="pres">
      <dgm:prSet presAssocID="{DDDCD0BF-BDEE-4BA9-B5E9-1FBD741B50AB}" presName="textRect" presStyleLbl="revTx" presStyleIdx="1" presStyleCnt="2">
        <dgm:presLayoutVars>
          <dgm:chMax val="1"/>
          <dgm:chPref val="1"/>
        </dgm:presLayoutVars>
      </dgm:prSet>
      <dgm:spPr/>
      <dgm:t>
        <a:bodyPr/>
        <a:lstStyle/>
        <a:p>
          <a:endParaRPr lang="en-US"/>
        </a:p>
      </dgm:t>
    </dgm:pt>
  </dgm:ptLst>
  <dgm:cxnLst>
    <dgm:cxn modelId="{90340D0E-72C1-4AFA-B6E8-E94EA3DBC86D}" srcId="{A5002069-8F1D-4441-AE39-B15CA3502F4B}" destId="{DDDCD0BF-BDEE-4BA9-B5E9-1FBD741B50AB}" srcOrd="1" destOrd="0" parTransId="{56938AD5-A33D-479E-B089-04BE9D271B26}" sibTransId="{EAA94314-4D69-4B42-998B-0CB31C4C8186}"/>
    <dgm:cxn modelId="{64BFEDFE-D945-4F42-9847-8D5409378009}" srcId="{A5002069-8F1D-4441-AE39-B15CA3502F4B}" destId="{8730B54A-18EB-4DCF-B04E-CA0FB38FCD74}" srcOrd="0" destOrd="0" parTransId="{4E0828A7-71A5-47B1-97A3-C6EB08351DB4}" sibTransId="{AB16C078-F522-4FD5-9F55-9D953B5D09E4}"/>
    <dgm:cxn modelId="{99A9E4DF-8B36-4DE2-B39F-AC821A7451BB}" type="presOf" srcId="{A5002069-8F1D-4441-AE39-B15CA3502F4B}" destId="{244C42CE-E725-4EEC-ADD0-57D8183C9E89}" srcOrd="0" destOrd="0" presId="urn:microsoft.com/office/officeart/2018/2/layout/IconLabelList"/>
    <dgm:cxn modelId="{3886F90F-CB66-4510-901D-FC6218B49EA5}" type="presOf" srcId="{8730B54A-18EB-4DCF-B04E-CA0FB38FCD74}" destId="{004CF798-2B33-492A-B1E0-DFF69696DD7A}" srcOrd="0" destOrd="0" presId="urn:microsoft.com/office/officeart/2018/2/layout/IconLabelList"/>
    <dgm:cxn modelId="{64F6FC45-3DAA-4861-A629-79A441E2CA05}" type="presOf" srcId="{DDDCD0BF-BDEE-4BA9-B5E9-1FBD741B50AB}" destId="{F591D94F-CAD0-47F5-BA5A-7260A0374C11}" srcOrd="0" destOrd="0" presId="urn:microsoft.com/office/officeart/2018/2/layout/IconLabelList"/>
    <dgm:cxn modelId="{EE5E7AFF-1390-4C26-9C6C-2846E0767424}" type="presParOf" srcId="{244C42CE-E725-4EEC-ADD0-57D8183C9E89}" destId="{77EF402A-B885-4EC1-82EE-EFA6030A2841}" srcOrd="0" destOrd="0" presId="urn:microsoft.com/office/officeart/2018/2/layout/IconLabelList"/>
    <dgm:cxn modelId="{E57F0032-40D0-4AA3-96C8-F8A9E2341A20}" type="presParOf" srcId="{77EF402A-B885-4EC1-82EE-EFA6030A2841}" destId="{2CCF464F-B8CD-46B2-843E-C2AE7A006BA3}" srcOrd="0" destOrd="0" presId="urn:microsoft.com/office/officeart/2018/2/layout/IconLabelList"/>
    <dgm:cxn modelId="{55B4FAA5-9A54-463B-84C2-AE8351EFB5C5}" type="presParOf" srcId="{77EF402A-B885-4EC1-82EE-EFA6030A2841}" destId="{9206C09F-C694-4019-AB91-FB2AA4DFABE9}" srcOrd="1" destOrd="0" presId="urn:microsoft.com/office/officeart/2018/2/layout/IconLabelList"/>
    <dgm:cxn modelId="{98182C45-D8EA-4070-883A-393BF5476983}" type="presParOf" srcId="{77EF402A-B885-4EC1-82EE-EFA6030A2841}" destId="{004CF798-2B33-492A-B1E0-DFF69696DD7A}" srcOrd="2" destOrd="0" presId="urn:microsoft.com/office/officeart/2018/2/layout/IconLabelList"/>
    <dgm:cxn modelId="{748D410D-C6AD-4E70-B6D9-97B1CCDC19AC}" type="presParOf" srcId="{244C42CE-E725-4EEC-ADD0-57D8183C9E89}" destId="{DCA70A4D-172A-4BE6-9A60-A3B77744925C}" srcOrd="1" destOrd="0" presId="urn:microsoft.com/office/officeart/2018/2/layout/IconLabelList"/>
    <dgm:cxn modelId="{05554E58-23BA-4C15-BBE7-7B51C6EA7D3D}" type="presParOf" srcId="{244C42CE-E725-4EEC-ADD0-57D8183C9E89}" destId="{8B5FF39E-DA81-4DB5-9857-CEB9AE79959F}" srcOrd="2" destOrd="0" presId="urn:microsoft.com/office/officeart/2018/2/layout/IconLabelList"/>
    <dgm:cxn modelId="{33B1927B-BB09-47EF-87B8-E87A6F03D946}" type="presParOf" srcId="{8B5FF39E-DA81-4DB5-9857-CEB9AE79959F}" destId="{9543DDEA-670F-4D23-817B-7272B591356A}" srcOrd="0" destOrd="0" presId="urn:microsoft.com/office/officeart/2018/2/layout/IconLabelList"/>
    <dgm:cxn modelId="{A240C660-9533-4872-A791-00EFCE4C67D7}" type="presParOf" srcId="{8B5FF39E-DA81-4DB5-9857-CEB9AE79959F}" destId="{26F5AFBF-EEF9-4D58-A106-F384529C286A}" srcOrd="1" destOrd="0" presId="urn:microsoft.com/office/officeart/2018/2/layout/IconLabelList"/>
    <dgm:cxn modelId="{5838FD12-EEE4-41E3-AF13-357A4BCA73E8}" type="presParOf" srcId="{8B5FF39E-DA81-4DB5-9857-CEB9AE79959F}" destId="{F591D94F-CAD0-47F5-BA5A-7260A0374C1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61E86-F165-41D5-B9A8-1D228D3EEE7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04CF224-CB30-4693-B8A1-0944ECAA8A1C}">
      <dgm:prSet/>
      <dgm:spPr/>
      <dgm:t>
        <a:bodyPr/>
        <a:lstStyle/>
        <a:p>
          <a:pPr>
            <a:lnSpc>
              <a:spcPct val="100000"/>
            </a:lnSpc>
            <a:defRPr cap="all"/>
          </a:pPr>
          <a:r>
            <a:rPr lang="en-US" dirty="0"/>
            <a:t>Sell the benefits</a:t>
          </a:r>
        </a:p>
      </dgm:t>
    </dgm:pt>
    <dgm:pt modelId="{CD0D21B5-0D10-4DC7-915C-6540F19D9818}" type="parTrans" cxnId="{65BDCCE2-9E93-4FA2-A95A-B6C3C126441A}">
      <dgm:prSet/>
      <dgm:spPr/>
      <dgm:t>
        <a:bodyPr/>
        <a:lstStyle/>
        <a:p>
          <a:endParaRPr lang="en-US"/>
        </a:p>
      </dgm:t>
    </dgm:pt>
    <dgm:pt modelId="{2F741142-C40B-48CF-A7FF-8B7A659E8B10}" type="sibTrans" cxnId="{65BDCCE2-9E93-4FA2-A95A-B6C3C126441A}">
      <dgm:prSet/>
      <dgm:spPr/>
      <dgm:t>
        <a:bodyPr/>
        <a:lstStyle/>
        <a:p>
          <a:endParaRPr lang="en-US"/>
        </a:p>
      </dgm:t>
    </dgm:pt>
    <dgm:pt modelId="{409D683B-B357-4EA7-B9DE-83C7840CE60D}">
      <dgm:prSet/>
      <dgm:spPr/>
      <dgm:t>
        <a:bodyPr/>
        <a:lstStyle/>
        <a:p>
          <a:pPr>
            <a:lnSpc>
              <a:spcPct val="100000"/>
            </a:lnSpc>
            <a:defRPr cap="all"/>
          </a:pPr>
          <a:r>
            <a:rPr lang="en-US" dirty="0"/>
            <a:t>Start with Curiosity</a:t>
          </a:r>
        </a:p>
      </dgm:t>
    </dgm:pt>
    <dgm:pt modelId="{2344F5F5-F4E7-47CC-AA7E-CABB1D8DE3F3}" type="parTrans" cxnId="{23F4DB8F-5591-497A-A30B-3D73A8E72EDE}">
      <dgm:prSet/>
      <dgm:spPr/>
      <dgm:t>
        <a:bodyPr/>
        <a:lstStyle/>
        <a:p>
          <a:endParaRPr lang="en-US"/>
        </a:p>
      </dgm:t>
    </dgm:pt>
    <dgm:pt modelId="{A0E99C98-ACD4-45E3-896B-41B33B972ACD}" type="sibTrans" cxnId="{23F4DB8F-5591-497A-A30B-3D73A8E72EDE}">
      <dgm:prSet/>
      <dgm:spPr/>
      <dgm:t>
        <a:bodyPr/>
        <a:lstStyle/>
        <a:p>
          <a:endParaRPr lang="en-US"/>
        </a:p>
      </dgm:t>
    </dgm:pt>
    <dgm:pt modelId="{89360379-962B-444D-A649-1B3A5BA94DC4}">
      <dgm:prSet/>
      <dgm:spPr/>
      <dgm:t>
        <a:bodyPr/>
        <a:lstStyle/>
        <a:p>
          <a:pPr>
            <a:lnSpc>
              <a:spcPct val="100000"/>
            </a:lnSpc>
            <a:defRPr cap="all"/>
          </a:pPr>
          <a:r>
            <a:rPr lang="en-US" dirty="0"/>
            <a:t>Be the “equity question asker”</a:t>
          </a:r>
        </a:p>
      </dgm:t>
    </dgm:pt>
    <dgm:pt modelId="{46926619-85DC-41E1-B1AB-C7775079E884}" type="parTrans" cxnId="{0FB52307-62D3-4080-A9FE-FDFB890E9487}">
      <dgm:prSet/>
      <dgm:spPr/>
      <dgm:t>
        <a:bodyPr/>
        <a:lstStyle/>
        <a:p>
          <a:endParaRPr lang="en-US"/>
        </a:p>
      </dgm:t>
    </dgm:pt>
    <dgm:pt modelId="{6C68E5F9-4E87-43B5-B1CE-69546A3B35F2}" type="sibTrans" cxnId="{0FB52307-62D3-4080-A9FE-FDFB890E9487}">
      <dgm:prSet/>
      <dgm:spPr/>
      <dgm:t>
        <a:bodyPr/>
        <a:lstStyle/>
        <a:p>
          <a:endParaRPr lang="en-US"/>
        </a:p>
      </dgm:t>
    </dgm:pt>
    <dgm:pt modelId="{FE5E3153-A1C1-4466-858C-FB5431E89D0C}" type="pres">
      <dgm:prSet presAssocID="{DE461E86-F165-41D5-B9A8-1D228D3EEE70}" presName="root" presStyleCnt="0">
        <dgm:presLayoutVars>
          <dgm:dir/>
          <dgm:resizeHandles val="exact"/>
        </dgm:presLayoutVars>
      </dgm:prSet>
      <dgm:spPr/>
      <dgm:t>
        <a:bodyPr/>
        <a:lstStyle/>
        <a:p>
          <a:endParaRPr lang="en-US"/>
        </a:p>
      </dgm:t>
    </dgm:pt>
    <dgm:pt modelId="{AA7AE35F-90C4-4DEB-AC5C-52E8202B0DF1}" type="pres">
      <dgm:prSet presAssocID="{F04CF224-CB30-4693-B8A1-0944ECAA8A1C}" presName="compNode" presStyleCnt="0"/>
      <dgm:spPr/>
    </dgm:pt>
    <dgm:pt modelId="{2F0A6F50-262F-4105-8914-4B23725021B9}" type="pres">
      <dgm:prSet presAssocID="{F04CF224-CB30-4693-B8A1-0944ECAA8A1C}" presName="iconBgRect" presStyleLbl="bgShp" presStyleIdx="0" presStyleCnt="3" custLinFactX="89608" custLinFactNeighborX="100000" custLinFactNeighborY="5183"/>
      <dgm:spPr/>
    </dgm:pt>
    <dgm:pt modelId="{BB80297D-740E-4C05-9A14-565255BBE792}" type="pres">
      <dgm:prSet presAssocID="{F04CF224-CB30-4693-B8A1-0944ECAA8A1C}" presName="iconRect" presStyleLbl="node1" presStyleIdx="0" presStyleCnt="3" custLinFactX="130459" custLinFactNeighborX="200000" custLinFactNeighborY="90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Upward trend"/>
        </a:ext>
      </dgm:extLst>
    </dgm:pt>
    <dgm:pt modelId="{EC5635E0-1893-4C7A-8661-60B13A79D31A}" type="pres">
      <dgm:prSet presAssocID="{F04CF224-CB30-4693-B8A1-0944ECAA8A1C}" presName="spaceRect" presStyleCnt="0"/>
      <dgm:spPr/>
    </dgm:pt>
    <dgm:pt modelId="{ACB61C04-BA48-4886-91BC-CDBECEF9DE74}" type="pres">
      <dgm:prSet presAssocID="{F04CF224-CB30-4693-B8A1-0944ECAA8A1C}" presName="textRect" presStyleLbl="revTx" presStyleIdx="0" presStyleCnt="3" custLinFactX="15661" custLinFactNeighborX="100000" custLinFactNeighborY="13832">
        <dgm:presLayoutVars>
          <dgm:chMax val="1"/>
          <dgm:chPref val="1"/>
        </dgm:presLayoutVars>
      </dgm:prSet>
      <dgm:spPr/>
      <dgm:t>
        <a:bodyPr/>
        <a:lstStyle/>
        <a:p>
          <a:endParaRPr lang="en-US"/>
        </a:p>
      </dgm:t>
    </dgm:pt>
    <dgm:pt modelId="{63F1C4FB-CBA6-4D59-99D0-D2093FD9CF49}" type="pres">
      <dgm:prSet presAssocID="{2F741142-C40B-48CF-A7FF-8B7A659E8B10}" presName="sibTrans" presStyleCnt="0"/>
      <dgm:spPr/>
    </dgm:pt>
    <dgm:pt modelId="{135F1AAE-599A-4D24-A19A-E16F4FD90C53}" type="pres">
      <dgm:prSet presAssocID="{409D683B-B357-4EA7-B9DE-83C7840CE60D}" presName="compNode" presStyleCnt="0"/>
      <dgm:spPr/>
    </dgm:pt>
    <dgm:pt modelId="{2B1BA34D-899A-4C66-ADD3-FB5CABB717C2}" type="pres">
      <dgm:prSet presAssocID="{409D683B-B357-4EA7-B9DE-83C7840CE60D}" presName="iconBgRect" presStyleLbl="bgShp" presStyleIdx="1" presStyleCnt="3" custLinFactX="-96248" custLinFactNeighborX="-100000" custLinFactNeighborY="1294"/>
      <dgm:spPr/>
    </dgm:pt>
    <dgm:pt modelId="{2A585357-3EE6-4343-8336-12BD6BADACB5}" type="pres">
      <dgm:prSet presAssocID="{409D683B-B357-4EA7-B9DE-83C7840CE60D}" presName="iconRect" presStyleLbl="node1" presStyleIdx="1" presStyleCnt="3" custLinFactX="-142032" custLinFactNeighborX="-200000" custLinFactNeighborY="22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ead with Gears"/>
        </a:ext>
      </dgm:extLst>
    </dgm:pt>
    <dgm:pt modelId="{E1957C25-FA10-4784-A017-C1776C144FAF}" type="pres">
      <dgm:prSet presAssocID="{409D683B-B357-4EA7-B9DE-83C7840CE60D}" presName="spaceRect" presStyleCnt="0"/>
      <dgm:spPr/>
    </dgm:pt>
    <dgm:pt modelId="{8F3169D1-DE21-4EA1-A7AD-88C0A683FBA8}" type="pres">
      <dgm:prSet presAssocID="{409D683B-B357-4EA7-B9DE-83C7840CE60D}" presName="textRect" presStyleLbl="revTx" presStyleIdx="1" presStyleCnt="3" custLinFactX="-19711" custLinFactNeighborX="-100000" custLinFactNeighborY="3452">
        <dgm:presLayoutVars>
          <dgm:chMax val="1"/>
          <dgm:chPref val="1"/>
        </dgm:presLayoutVars>
      </dgm:prSet>
      <dgm:spPr/>
      <dgm:t>
        <a:bodyPr/>
        <a:lstStyle/>
        <a:p>
          <a:endParaRPr lang="en-US"/>
        </a:p>
      </dgm:t>
    </dgm:pt>
    <dgm:pt modelId="{41D582B5-534B-4C0F-99D1-0BD923FFCFB9}" type="pres">
      <dgm:prSet presAssocID="{A0E99C98-ACD4-45E3-896B-41B33B972ACD}" presName="sibTrans" presStyleCnt="0"/>
      <dgm:spPr/>
    </dgm:pt>
    <dgm:pt modelId="{2AC9F227-1B2A-4C6A-B4ED-8EACA1E456E3}" type="pres">
      <dgm:prSet presAssocID="{89360379-962B-444D-A649-1B3A5BA94DC4}" presName="compNode" presStyleCnt="0"/>
      <dgm:spPr/>
    </dgm:pt>
    <dgm:pt modelId="{9209AEFB-4BEB-49C3-B444-2D56628FD937}" type="pres">
      <dgm:prSet presAssocID="{89360379-962B-444D-A649-1B3A5BA94DC4}" presName="iconBgRect" presStyleLbl="bgShp" presStyleIdx="2" presStyleCnt="3"/>
      <dgm:spPr/>
    </dgm:pt>
    <dgm:pt modelId="{2D38242D-3E5A-4E37-AA93-51A5013AAD10}" type="pres">
      <dgm:prSet presAssocID="{89360379-962B-444D-A649-1B3A5BA94DC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Question mark"/>
        </a:ext>
      </dgm:extLst>
    </dgm:pt>
    <dgm:pt modelId="{98B28EF9-8F10-4E71-BC0F-973A4571046A}" type="pres">
      <dgm:prSet presAssocID="{89360379-962B-444D-A649-1B3A5BA94DC4}" presName="spaceRect" presStyleCnt="0"/>
      <dgm:spPr/>
    </dgm:pt>
    <dgm:pt modelId="{219098B8-E2FE-44C6-83AE-8165471DECA6}" type="pres">
      <dgm:prSet presAssocID="{89360379-962B-444D-A649-1B3A5BA94DC4}" presName="textRect" presStyleLbl="revTx" presStyleIdx="2" presStyleCnt="3">
        <dgm:presLayoutVars>
          <dgm:chMax val="1"/>
          <dgm:chPref val="1"/>
        </dgm:presLayoutVars>
      </dgm:prSet>
      <dgm:spPr/>
      <dgm:t>
        <a:bodyPr/>
        <a:lstStyle/>
        <a:p>
          <a:endParaRPr lang="en-US"/>
        </a:p>
      </dgm:t>
    </dgm:pt>
  </dgm:ptLst>
  <dgm:cxnLst>
    <dgm:cxn modelId="{FDAB40B2-7D7A-C746-8416-EE020827484D}" type="presOf" srcId="{89360379-962B-444D-A649-1B3A5BA94DC4}" destId="{219098B8-E2FE-44C6-83AE-8165471DECA6}" srcOrd="0" destOrd="0" presId="urn:microsoft.com/office/officeart/2018/5/layout/IconCircleLabelList"/>
    <dgm:cxn modelId="{28C11BAD-7F10-0F4E-A239-C1FA4B834541}" type="presOf" srcId="{F04CF224-CB30-4693-B8A1-0944ECAA8A1C}" destId="{ACB61C04-BA48-4886-91BC-CDBECEF9DE74}" srcOrd="0" destOrd="0" presId="urn:microsoft.com/office/officeart/2018/5/layout/IconCircleLabelList"/>
    <dgm:cxn modelId="{23F4DB8F-5591-497A-A30B-3D73A8E72EDE}" srcId="{DE461E86-F165-41D5-B9A8-1D228D3EEE70}" destId="{409D683B-B357-4EA7-B9DE-83C7840CE60D}" srcOrd="1" destOrd="0" parTransId="{2344F5F5-F4E7-47CC-AA7E-CABB1D8DE3F3}" sibTransId="{A0E99C98-ACD4-45E3-896B-41B33B972ACD}"/>
    <dgm:cxn modelId="{65BDCCE2-9E93-4FA2-A95A-B6C3C126441A}" srcId="{DE461E86-F165-41D5-B9A8-1D228D3EEE70}" destId="{F04CF224-CB30-4693-B8A1-0944ECAA8A1C}" srcOrd="0" destOrd="0" parTransId="{CD0D21B5-0D10-4DC7-915C-6540F19D9818}" sibTransId="{2F741142-C40B-48CF-A7FF-8B7A659E8B10}"/>
    <dgm:cxn modelId="{0FB52307-62D3-4080-A9FE-FDFB890E9487}" srcId="{DE461E86-F165-41D5-B9A8-1D228D3EEE70}" destId="{89360379-962B-444D-A649-1B3A5BA94DC4}" srcOrd="2" destOrd="0" parTransId="{46926619-85DC-41E1-B1AB-C7775079E884}" sibTransId="{6C68E5F9-4E87-43B5-B1CE-69546A3B35F2}"/>
    <dgm:cxn modelId="{E4B17B37-2588-2443-9CB0-12BF33744966}" type="presOf" srcId="{409D683B-B357-4EA7-B9DE-83C7840CE60D}" destId="{8F3169D1-DE21-4EA1-A7AD-88C0A683FBA8}" srcOrd="0" destOrd="0" presId="urn:microsoft.com/office/officeart/2018/5/layout/IconCircleLabelList"/>
    <dgm:cxn modelId="{05AEA8B9-F1CB-704F-B172-74E2D829C0D1}" type="presOf" srcId="{DE461E86-F165-41D5-B9A8-1D228D3EEE70}" destId="{FE5E3153-A1C1-4466-858C-FB5431E89D0C}" srcOrd="0" destOrd="0" presId="urn:microsoft.com/office/officeart/2018/5/layout/IconCircleLabelList"/>
    <dgm:cxn modelId="{E3E927D5-61D3-6249-9694-C72865CCB3E0}" type="presParOf" srcId="{FE5E3153-A1C1-4466-858C-FB5431E89D0C}" destId="{AA7AE35F-90C4-4DEB-AC5C-52E8202B0DF1}" srcOrd="0" destOrd="0" presId="urn:microsoft.com/office/officeart/2018/5/layout/IconCircleLabelList"/>
    <dgm:cxn modelId="{89D66E17-1358-0246-AB76-FF9E335643B4}" type="presParOf" srcId="{AA7AE35F-90C4-4DEB-AC5C-52E8202B0DF1}" destId="{2F0A6F50-262F-4105-8914-4B23725021B9}" srcOrd="0" destOrd="0" presId="urn:microsoft.com/office/officeart/2018/5/layout/IconCircleLabelList"/>
    <dgm:cxn modelId="{C9E29CB1-8068-A441-BCF0-6DF159710B71}" type="presParOf" srcId="{AA7AE35F-90C4-4DEB-AC5C-52E8202B0DF1}" destId="{BB80297D-740E-4C05-9A14-565255BBE792}" srcOrd="1" destOrd="0" presId="urn:microsoft.com/office/officeart/2018/5/layout/IconCircleLabelList"/>
    <dgm:cxn modelId="{FC2D8928-AC45-EC41-AA03-B0CDB8DFBCCC}" type="presParOf" srcId="{AA7AE35F-90C4-4DEB-AC5C-52E8202B0DF1}" destId="{EC5635E0-1893-4C7A-8661-60B13A79D31A}" srcOrd="2" destOrd="0" presId="urn:microsoft.com/office/officeart/2018/5/layout/IconCircleLabelList"/>
    <dgm:cxn modelId="{699E2E57-BFDC-BF43-BFC9-B81C2103F481}" type="presParOf" srcId="{AA7AE35F-90C4-4DEB-AC5C-52E8202B0DF1}" destId="{ACB61C04-BA48-4886-91BC-CDBECEF9DE74}" srcOrd="3" destOrd="0" presId="urn:microsoft.com/office/officeart/2018/5/layout/IconCircleLabelList"/>
    <dgm:cxn modelId="{81574359-D532-7A41-B0B4-5A4D540C0C6B}" type="presParOf" srcId="{FE5E3153-A1C1-4466-858C-FB5431E89D0C}" destId="{63F1C4FB-CBA6-4D59-99D0-D2093FD9CF49}" srcOrd="1" destOrd="0" presId="urn:microsoft.com/office/officeart/2018/5/layout/IconCircleLabelList"/>
    <dgm:cxn modelId="{19C1F57A-956B-374A-A00A-A9A9FE3CE4AB}" type="presParOf" srcId="{FE5E3153-A1C1-4466-858C-FB5431E89D0C}" destId="{135F1AAE-599A-4D24-A19A-E16F4FD90C53}" srcOrd="2" destOrd="0" presId="urn:microsoft.com/office/officeart/2018/5/layout/IconCircleLabelList"/>
    <dgm:cxn modelId="{CAC5C747-DEB4-1545-A600-149D31F4FBC5}" type="presParOf" srcId="{135F1AAE-599A-4D24-A19A-E16F4FD90C53}" destId="{2B1BA34D-899A-4C66-ADD3-FB5CABB717C2}" srcOrd="0" destOrd="0" presId="urn:microsoft.com/office/officeart/2018/5/layout/IconCircleLabelList"/>
    <dgm:cxn modelId="{54981AF8-A94C-0941-8260-E16795F079AB}" type="presParOf" srcId="{135F1AAE-599A-4D24-A19A-E16F4FD90C53}" destId="{2A585357-3EE6-4343-8336-12BD6BADACB5}" srcOrd="1" destOrd="0" presId="urn:microsoft.com/office/officeart/2018/5/layout/IconCircleLabelList"/>
    <dgm:cxn modelId="{086B54ED-A24F-AB46-BE6C-12A4749FF8CC}" type="presParOf" srcId="{135F1AAE-599A-4D24-A19A-E16F4FD90C53}" destId="{E1957C25-FA10-4784-A017-C1776C144FAF}" srcOrd="2" destOrd="0" presId="urn:microsoft.com/office/officeart/2018/5/layout/IconCircleLabelList"/>
    <dgm:cxn modelId="{DC59E3C7-25BD-2041-8809-E21AF670F906}" type="presParOf" srcId="{135F1AAE-599A-4D24-A19A-E16F4FD90C53}" destId="{8F3169D1-DE21-4EA1-A7AD-88C0A683FBA8}" srcOrd="3" destOrd="0" presId="urn:microsoft.com/office/officeart/2018/5/layout/IconCircleLabelList"/>
    <dgm:cxn modelId="{0E57D94B-4DCD-1B42-A463-80EC369BBAE6}" type="presParOf" srcId="{FE5E3153-A1C1-4466-858C-FB5431E89D0C}" destId="{41D582B5-534B-4C0F-99D1-0BD923FFCFB9}" srcOrd="3" destOrd="0" presId="urn:microsoft.com/office/officeart/2018/5/layout/IconCircleLabelList"/>
    <dgm:cxn modelId="{42517D3B-51FA-C440-AC4C-855B87A6E385}" type="presParOf" srcId="{FE5E3153-A1C1-4466-858C-FB5431E89D0C}" destId="{2AC9F227-1B2A-4C6A-B4ED-8EACA1E456E3}" srcOrd="4" destOrd="0" presId="urn:microsoft.com/office/officeart/2018/5/layout/IconCircleLabelList"/>
    <dgm:cxn modelId="{4438F7C3-7A87-E74C-B3A3-C58F9FF02CD9}" type="presParOf" srcId="{2AC9F227-1B2A-4C6A-B4ED-8EACA1E456E3}" destId="{9209AEFB-4BEB-49C3-B444-2D56628FD937}" srcOrd="0" destOrd="0" presId="urn:microsoft.com/office/officeart/2018/5/layout/IconCircleLabelList"/>
    <dgm:cxn modelId="{FD500B6A-2DC6-8A40-B948-B9FD93378230}" type="presParOf" srcId="{2AC9F227-1B2A-4C6A-B4ED-8EACA1E456E3}" destId="{2D38242D-3E5A-4E37-AA93-51A5013AAD10}" srcOrd="1" destOrd="0" presId="urn:microsoft.com/office/officeart/2018/5/layout/IconCircleLabelList"/>
    <dgm:cxn modelId="{6B6C211A-C90B-9746-B0FC-D6DF977D0921}" type="presParOf" srcId="{2AC9F227-1B2A-4C6A-B4ED-8EACA1E456E3}" destId="{98B28EF9-8F10-4E71-BC0F-973A4571046A}" srcOrd="2" destOrd="0" presId="urn:microsoft.com/office/officeart/2018/5/layout/IconCircleLabelList"/>
    <dgm:cxn modelId="{51FC62E6-AD3C-AE46-9E68-FB98F30B6F5E}" type="presParOf" srcId="{2AC9F227-1B2A-4C6A-B4ED-8EACA1E456E3}" destId="{219098B8-E2FE-44C6-83AE-8165471DECA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859207-00E3-8D4D-9A01-57BAD3D24E9D}"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ED411ACE-A558-B245-97BA-161FEC8FA93D}">
      <dgm:prSet phldrT="[Text]"/>
      <dgm:spPr/>
      <dgm:t>
        <a:bodyPr/>
        <a:lstStyle/>
        <a:p>
          <a:pPr>
            <a:buFont typeface="Arial" panose="020B0604020202020204" pitchFamily="34" charset="0"/>
            <a:buNone/>
          </a:pPr>
          <a:r>
            <a:rPr lang="en-US" dirty="0">
              <a:latin typeface="+mj-lt"/>
            </a:rPr>
            <a:t>Practice uses clinical quality measures data and QI methods   to improve care</a:t>
          </a:r>
        </a:p>
      </dgm:t>
    </dgm:pt>
    <dgm:pt modelId="{4127239C-7642-7942-B7D3-9B80CB09CC33}" type="parTrans" cxnId="{B537B2D9-C32A-9A46-8DDF-22E144D4D58C}">
      <dgm:prSet/>
      <dgm:spPr/>
      <dgm:t>
        <a:bodyPr/>
        <a:lstStyle/>
        <a:p>
          <a:endParaRPr lang="en-US">
            <a:latin typeface="+mj-lt"/>
          </a:endParaRPr>
        </a:p>
      </dgm:t>
    </dgm:pt>
    <dgm:pt modelId="{2101AD07-261A-7A48-BB8C-1765C4AEC2B0}" type="sibTrans" cxnId="{B537B2D9-C32A-9A46-8DDF-22E144D4D58C}">
      <dgm:prSet/>
      <dgm:spPr/>
      <dgm:t>
        <a:bodyPr/>
        <a:lstStyle/>
        <a:p>
          <a:endParaRPr lang="en-US">
            <a:latin typeface="+mj-lt"/>
          </a:endParaRPr>
        </a:p>
      </dgm:t>
    </dgm:pt>
    <dgm:pt modelId="{EB67AC3C-50E4-4343-95D2-C7115F5BE739}">
      <dgm:prSet phldrT="[Text]"/>
      <dgm:spPr/>
      <dgm:t>
        <a:bodyPr/>
        <a:lstStyle/>
        <a:p>
          <a:pPr>
            <a:buFont typeface="Arial" panose="020B0604020202020204" pitchFamily="34" charset="0"/>
            <a:buNone/>
          </a:pPr>
          <a:r>
            <a:rPr lang="en-US" dirty="0">
              <a:latin typeface="+mj-lt"/>
            </a:rPr>
            <a:t>Develop a QI team, give data to providers, evaluate QI process</a:t>
          </a:r>
        </a:p>
      </dgm:t>
    </dgm:pt>
    <dgm:pt modelId="{740D095D-4B41-2D4D-A563-2EF23A1C8011}" type="parTrans" cxnId="{41820D88-76F0-AC48-BFC2-4FAAE3E6B8CF}">
      <dgm:prSet/>
      <dgm:spPr/>
      <dgm:t>
        <a:bodyPr/>
        <a:lstStyle/>
        <a:p>
          <a:endParaRPr lang="en-US">
            <a:latin typeface="+mj-lt"/>
          </a:endParaRPr>
        </a:p>
      </dgm:t>
    </dgm:pt>
    <dgm:pt modelId="{5CD36917-9ACB-F741-BF1B-7371CFFD88C6}" type="sibTrans" cxnId="{41820D88-76F0-AC48-BFC2-4FAAE3E6B8CF}">
      <dgm:prSet/>
      <dgm:spPr/>
      <dgm:t>
        <a:bodyPr/>
        <a:lstStyle/>
        <a:p>
          <a:endParaRPr lang="en-US">
            <a:latin typeface="+mj-lt"/>
          </a:endParaRPr>
        </a:p>
      </dgm:t>
    </dgm:pt>
    <dgm:pt modelId="{8C1CE6BD-008C-DB40-B444-D111651EC320}">
      <dgm:prSet phldrT="[Text]"/>
      <dgm:spPr/>
      <dgm:t>
        <a:bodyPr/>
        <a:lstStyle/>
        <a:p>
          <a:pPr>
            <a:buFont typeface="Arial" panose="020B0604020202020204" pitchFamily="34" charset="0"/>
            <a:buNone/>
          </a:pPr>
          <a:r>
            <a:rPr lang="en-US" dirty="0">
              <a:latin typeface="+mj-lt"/>
            </a:rPr>
            <a:t>Set and meet quality metric goals using QI approaches</a:t>
          </a:r>
        </a:p>
      </dgm:t>
    </dgm:pt>
    <dgm:pt modelId="{CC4FD213-4B9C-FE49-9726-1D13F1A46FAC}" type="parTrans" cxnId="{711E1737-982B-BF4C-86D4-B1FD15F7FBA4}">
      <dgm:prSet/>
      <dgm:spPr/>
      <dgm:t>
        <a:bodyPr/>
        <a:lstStyle/>
        <a:p>
          <a:endParaRPr lang="en-US">
            <a:latin typeface="+mj-lt"/>
          </a:endParaRPr>
        </a:p>
      </dgm:t>
    </dgm:pt>
    <dgm:pt modelId="{7E2680F6-DD54-0C41-A0E5-EC8FD7B83550}" type="sibTrans" cxnId="{711E1737-982B-BF4C-86D4-B1FD15F7FBA4}">
      <dgm:prSet/>
      <dgm:spPr/>
      <dgm:t>
        <a:bodyPr/>
        <a:lstStyle/>
        <a:p>
          <a:endParaRPr lang="en-US">
            <a:latin typeface="+mj-lt"/>
          </a:endParaRPr>
        </a:p>
      </dgm:t>
    </dgm:pt>
    <dgm:pt modelId="{144F10B5-D3E6-1B4E-8B76-6CE156F704AC}" type="pres">
      <dgm:prSet presAssocID="{82859207-00E3-8D4D-9A01-57BAD3D24E9D}" presName="Name0" presStyleCnt="0">
        <dgm:presLayoutVars>
          <dgm:chPref val="1"/>
          <dgm:dir/>
          <dgm:animOne val="branch"/>
          <dgm:animLvl val="lvl"/>
          <dgm:resizeHandles/>
        </dgm:presLayoutVars>
      </dgm:prSet>
      <dgm:spPr/>
      <dgm:t>
        <a:bodyPr/>
        <a:lstStyle/>
        <a:p>
          <a:endParaRPr lang="en-US"/>
        </a:p>
      </dgm:t>
    </dgm:pt>
    <dgm:pt modelId="{2A41B5EB-128C-374C-9A68-6732E4350C00}" type="pres">
      <dgm:prSet presAssocID="{ED411ACE-A558-B245-97BA-161FEC8FA93D}" presName="vertOne" presStyleCnt="0"/>
      <dgm:spPr/>
    </dgm:pt>
    <dgm:pt modelId="{C836C7EA-43AB-2C44-95F7-246FB87DCEC6}" type="pres">
      <dgm:prSet presAssocID="{ED411ACE-A558-B245-97BA-161FEC8FA93D}" presName="txOne" presStyleLbl="node0" presStyleIdx="0" presStyleCnt="1">
        <dgm:presLayoutVars>
          <dgm:chPref val="3"/>
        </dgm:presLayoutVars>
      </dgm:prSet>
      <dgm:spPr/>
      <dgm:t>
        <a:bodyPr/>
        <a:lstStyle/>
        <a:p>
          <a:endParaRPr lang="en-US"/>
        </a:p>
      </dgm:t>
    </dgm:pt>
    <dgm:pt modelId="{E65EBEDA-F302-F34C-AD96-9A9A549B713D}" type="pres">
      <dgm:prSet presAssocID="{ED411ACE-A558-B245-97BA-161FEC8FA93D}" presName="parTransOne" presStyleCnt="0"/>
      <dgm:spPr/>
    </dgm:pt>
    <dgm:pt modelId="{BB769B11-D5B7-0E42-8870-ED98F5011FF2}" type="pres">
      <dgm:prSet presAssocID="{ED411ACE-A558-B245-97BA-161FEC8FA93D}" presName="horzOne" presStyleCnt="0"/>
      <dgm:spPr/>
    </dgm:pt>
    <dgm:pt modelId="{D5962ED9-5C4A-F941-863C-AB64BF153C7F}" type="pres">
      <dgm:prSet presAssocID="{EB67AC3C-50E4-4343-95D2-C7115F5BE739}" presName="vertTwo" presStyleCnt="0"/>
      <dgm:spPr/>
    </dgm:pt>
    <dgm:pt modelId="{39CC19B9-67DD-A445-BA77-E9F4559FB805}" type="pres">
      <dgm:prSet presAssocID="{EB67AC3C-50E4-4343-95D2-C7115F5BE739}" presName="txTwo" presStyleLbl="node2" presStyleIdx="0" presStyleCnt="2">
        <dgm:presLayoutVars>
          <dgm:chPref val="3"/>
        </dgm:presLayoutVars>
      </dgm:prSet>
      <dgm:spPr/>
      <dgm:t>
        <a:bodyPr/>
        <a:lstStyle/>
        <a:p>
          <a:endParaRPr lang="en-US"/>
        </a:p>
      </dgm:t>
    </dgm:pt>
    <dgm:pt modelId="{FC5179BF-F304-594A-AB92-00DB950FC15B}" type="pres">
      <dgm:prSet presAssocID="{EB67AC3C-50E4-4343-95D2-C7115F5BE739}" presName="horzTwo" presStyleCnt="0"/>
      <dgm:spPr/>
    </dgm:pt>
    <dgm:pt modelId="{650AA010-11A3-2C4E-8F4B-CE849F61BF53}" type="pres">
      <dgm:prSet presAssocID="{5CD36917-9ACB-F741-BF1B-7371CFFD88C6}" presName="sibSpaceTwo" presStyleCnt="0"/>
      <dgm:spPr/>
    </dgm:pt>
    <dgm:pt modelId="{E3A616B5-138E-4A4B-83B3-32EB3629AA9E}" type="pres">
      <dgm:prSet presAssocID="{8C1CE6BD-008C-DB40-B444-D111651EC320}" presName="vertTwo" presStyleCnt="0"/>
      <dgm:spPr/>
    </dgm:pt>
    <dgm:pt modelId="{531DFE74-4429-1F4F-A27E-C95FC583B187}" type="pres">
      <dgm:prSet presAssocID="{8C1CE6BD-008C-DB40-B444-D111651EC320}" presName="txTwo" presStyleLbl="node2" presStyleIdx="1" presStyleCnt="2">
        <dgm:presLayoutVars>
          <dgm:chPref val="3"/>
        </dgm:presLayoutVars>
      </dgm:prSet>
      <dgm:spPr/>
      <dgm:t>
        <a:bodyPr/>
        <a:lstStyle/>
        <a:p>
          <a:endParaRPr lang="en-US"/>
        </a:p>
      </dgm:t>
    </dgm:pt>
    <dgm:pt modelId="{27C417AF-7619-DA42-B840-5BB097B23E9C}" type="pres">
      <dgm:prSet presAssocID="{8C1CE6BD-008C-DB40-B444-D111651EC320}" presName="horzTwo" presStyleCnt="0"/>
      <dgm:spPr/>
    </dgm:pt>
  </dgm:ptLst>
  <dgm:cxnLst>
    <dgm:cxn modelId="{EDD78B46-48A7-014C-B363-8F3045764CB9}" type="presOf" srcId="{ED411ACE-A558-B245-97BA-161FEC8FA93D}" destId="{C836C7EA-43AB-2C44-95F7-246FB87DCEC6}" srcOrd="0" destOrd="0" presId="urn:microsoft.com/office/officeart/2005/8/layout/hierarchy4"/>
    <dgm:cxn modelId="{19B7B838-76E6-3945-917B-10D55EFDC074}" type="presOf" srcId="{EB67AC3C-50E4-4343-95D2-C7115F5BE739}" destId="{39CC19B9-67DD-A445-BA77-E9F4559FB805}" srcOrd="0" destOrd="0" presId="urn:microsoft.com/office/officeart/2005/8/layout/hierarchy4"/>
    <dgm:cxn modelId="{B537B2D9-C32A-9A46-8DDF-22E144D4D58C}" srcId="{82859207-00E3-8D4D-9A01-57BAD3D24E9D}" destId="{ED411ACE-A558-B245-97BA-161FEC8FA93D}" srcOrd="0" destOrd="0" parTransId="{4127239C-7642-7942-B7D3-9B80CB09CC33}" sibTransId="{2101AD07-261A-7A48-BB8C-1765C4AEC2B0}"/>
    <dgm:cxn modelId="{02F2428F-7A43-A94A-B700-12425F6D77A6}" type="presOf" srcId="{8C1CE6BD-008C-DB40-B444-D111651EC320}" destId="{531DFE74-4429-1F4F-A27E-C95FC583B187}" srcOrd="0" destOrd="0" presId="urn:microsoft.com/office/officeart/2005/8/layout/hierarchy4"/>
    <dgm:cxn modelId="{41820D88-76F0-AC48-BFC2-4FAAE3E6B8CF}" srcId="{ED411ACE-A558-B245-97BA-161FEC8FA93D}" destId="{EB67AC3C-50E4-4343-95D2-C7115F5BE739}" srcOrd="0" destOrd="0" parTransId="{740D095D-4B41-2D4D-A563-2EF23A1C8011}" sibTransId="{5CD36917-9ACB-F741-BF1B-7371CFFD88C6}"/>
    <dgm:cxn modelId="{F979057F-B4F2-2343-AE5A-93B6E47F39A1}" type="presOf" srcId="{82859207-00E3-8D4D-9A01-57BAD3D24E9D}" destId="{144F10B5-D3E6-1B4E-8B76-6CE156F704AC}" srcOrd="0" destOrd="0" presId="urn:microsoft.com/office/officeart/2005/8/layout/hierarchy4"/>
    <dgm:cxn modelId="{711E1737-982B-BF4C-86D4-B1FD15F7FBA4}" srcId="{ED411ACE-A558-B245-97BA-161FEC8FA93D}" destId="{8C1CE6BD-008C-DB40-B444-D111651EC320}" srcOrd="1" destOrd="0" parTransId="{CC4FD213-4B9C-FE49-9726-1D13F1A46FAC}" sibTransId="{7E2680F6-DD54-0C41-A0E5-EC8FD7B83550}"/>
    <dgm:cxn modelId="{958CFD27-1BCB-B343-941D-04FA66CA8B21}" type="presParOf" srcId="{144F10B5-D3E6-1B4E-8B76-6CE156F704AC}" destId="{2A41B5EB-128C-374C-9A68-6732E4350C00}" srcOrd="0" destOrd="0" presId="urn:microsoft.com/office/officeart/2005/8/layout/hierarchy4"/>
    <dgm:cxn modelId="{F8107822-A859-C045-BA7E-AA3D5F5ADCF3}" type="presParOf" srcId="{2A41B5EB-128C-374C-9A68-6732E4350C00}" destId="{C836C7EA-43AB-2C44-95F7-246FB87DCEC6}" srcOrd="0" destOrd="0" presId="urn:microsoft.com/office/officeart/2005/8/layout/hierarchy4"/>
    <dgm:cxn modelId="{C30ABFD5-5898-1242-AEAE-E4652D45AD58}" type="presParOf" srcId="{2A41B5EB-128C-374C-9A68-6732E4350C00}" destId="{E65EBEDA-F302-F34C-AD96-9A9A549B713D}" srcOrd="1" destOrd="0" presId="urn:microsoft.com/office/officeart/2005/8/layout/hierarchy4"/>
    <dgm:cxn modelId="{749AED42-AB15-EF45-B198-134EEC394997}" type="presParOf" srcId="{2A41B5EB-128C-374C-9A68-6732E4350C00}" destId="{BB769B11-D5B7-0E42-8870-ED98F5011FF2}" srcOrd="2" destOrd="0" presId="urn:microsoft.com/office/officeart/2005/8/layout/hierarchy4"/>
    <dgm:cxn modelId="{F747012C-320C-2F4B-804A-64AA9CB9EE0F}" type="presParOf" srcId="{BB769B11-D5B7-0E42-8870-ED98F5011FF2}" destId="{D5962ED9-5C4A-F941-863C-AB64BF153C7F}" srcOrd="0" destOrd="0" presId="urn:microsoft.com/office/officeart/2005/8/layout/hierarchy4"/>
    <dgm:cxn modelId="{C981BC84-118D-894C-BCC0-5226D60083C7}" type="presParOf" srcId="{D5962ED9-5C4A-F941-863C-AB64BF153C7F}" destId="{39CC19B9-67DD-A445-BA77-E9F4559FB805}" srcOrd="0" destOrd="0" presId="urn:microsoft.com/office/officeart/2005/8/layout/hierarchy4"/>
    <dgm:cxn modelId="{18B6E759-3B1B-7145-A51F-57C5C9922F37}" type="presParOf" srcId="{D5962ED9-5C4A-F941-863C-AB64BF153C7F}" destId="{FC5179BF-F304-594A-AB92-00DB950FC15B}" srcOrd="1" destOrd="0" presId="urn:microsoft.com/office/officeart/2005/8/layout/hierarchy4"/>
    <dgm:cxn modelId="{AE457B33-0043-484A-9B0C-A4545B7CB0E1}" type="presParOf" srcId="{BB769B11-D5B7-0E42-8870-ED98F5011FF2}" destId="{650AA010-11A3-2C4E-8F4B-CE849F61BF53}" srcOrd="1" destOrd="0" presId="urn:microsoft.com/office/officeart/2005/8/layout/hierarchy4"/>
    <dgm:cxn modelId="{82A1A17D-DAA2-B542-B84C-004BCE55C7F3}" type="presParOf" srcId="{BB769B11-D5B7-0E42-8870-ED98F5011FF2}" destId="{E3A616B5-138E-4A4B-83B3-32EB3629AA9E}" srcOrd="2" destOrd="0" presId="urn:microsoft.com/office/officeart/2005/8/layout/hierarchy4"/>
    <dgm:cxn modelId="{229BE73D-1FA8-2A47-A814-C6139FB96129}" type="presParOf" srcId="{E3A616B5-138E-4A4B-83B3-32EB3629AA9E}" destId="{531DFE74-4429-1F4F-A27E-C95FC583B187}" srcOrd="0" destOrd="0" presId="urn:microsoft.com/office/officeart/2005/8/layout/hierarchy4"/>
    <dgm:cxn modelId="{01B57F3D-D09C-A449-8EC5-13A2D3F77B45}" type="presParOf" srcId="{E3A616B5-138E-4A4B-83B3-32EB3629AA9E}" destId="{27C417AF-7619-DA42-B840-5BB097B23E9C}"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B3E7B2-A71B-CD44-BF3F-3F56931DED2A}"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C50CD4BC-93C9-D346-87F0-456B88440145}">
      <dgm:prSet phldrT="[Text]" custT="1"/>
      <dgm:spPr/>
      <dgm:t>
        <a:bodyPr/>
        <a:lstStyle/>
        <a:p>
          <a:r>
            <a:rPr lang="en-US" sz="4000" b="1" dirty="0"/>
            <a:t>Equity in goal-setting</a:t>
          </a:r>
        </a:p>
      </dgm:t>
    </dgm:pt>
    <dgm:pt modelId="{A905DF5E-2603-964A-A766-923293B49040}" type="parTrans" cxnId="{775C7364-4773-7748-AB27-3FF7E1B75E94}">
      <dgm:prSet/>
      <dgm:spPr/>
      <dgm:t>
        <a:bodyPr/>
        <a:lstStyle/>
        <a:p>
          <a:endParaRPr lang="en-US"/>
        </a:p>
      </dgm:t>
    </dgm:pt>
    <dgm:pt modelId="{CB0B13BF-8606-8A44-822E-E9BCD516F3C3}" type="sibTrans" cxnId="{775C7364-4773-7748-AB27-3FF7E1B75E94}">
      <dgm:prSet/>
      <dgm:spPr/>
      <dgm:t>
        <a:bodyPr/>
        <a:lstStyle/>
        <a:p>
          <a:endParaRPr lang="en-US"/>
        </a:p>
      </dgm:t>
    </dgm:pt>
    <dgm:pt modelId="{002A745E-2A87-E046-9B28-F5FBA242CCA0}">
      <dgm:prSet phldrT="[Text]" custT="1"/>
      <dgm:spPr/>
      <dgm:t>
        <a:bodyPr/>
        <a:lstStyle/>
        <a:p>
          <a:pPr>
            <a:lnSpc>
              <a:spcPct val="100000"/>
            </a:lnSpc>
            <a:spcAft>
              <a:spcPts val="0"/>
            </a:spcAft>
          </a:pPr>
          <a:r>
            <a:rPr lang="en-US" sz="2600" dirty="0"/>
            <a:t>Target inequities in practice data </a:t>
          </a:r>
        </a:p>
        <a:p>
          <a:pPr>
            <a:lnSpc>
              <a:spcPct val="100000"/>
            </a:lnSpc>
            <a:spcAft>
              <a:spcPts val="0"/>
            </a:spcAft>
          </a:pPr>
          <a:r>
            <a:rPr lang="en-US" sz="2600" dirty="0"/>
            <a:t>(can start small!)</a:t>
          </a:r>
        </a:p>
      </dgm:t>
    </dgm:pt>
    <dgm:pt modelId="{0867C1D6-E168-D440-B347-B07FF5A532B2}" type="parTrans" cxnId="{A3C3631A-EA91-D049-9F94-B161649F770C}">
      <dgm:prSet/>
      <dgm:spPr/>
      <dgm:t>
        <a:bodyPr/>
        <a:lstStyle/>
        <a:p>
          <a:endParaRPr lang="en-US"/>
        </a:p>
      </dgm:t>
    </dgm:pt>
    <dgm:pt modelId="{E3E9A548-F5AF-184C-A522-8F44C5242992}" type="sibTrans" cxnId="{A3C3631A-EA91-D049-9F94-B161649F770C}">
      <dgm:prSet/>
      <dgm:spPr/>
      <dgm:t>
        <a:bodyPr/>
        <a:lstStyle/>
        <a:p>
          <a:endParaRPr lang="en-US"/>
        </a:p>
      </dgm:t>
    </dgm:pt>
    <dgm:pt modelId="{A5B0CBB8-4896-2747-8C9A-DBB7E8B24306}">
      <dgm:prSet phldrT="[Text]" custT="1"/>
      <dgm:spPr/>
      <dgm:t>
        <a:bodyPr/>
        <a:lstStyle/>
        <a:p>
          <a:r>
            <a:rPr lang="en-US" sz="2600" dirty="0"/>
            <a:t>Target inequities in regional, state, or       national data</a:t>
          </a:r>
        </a:p>
      </dgm:t>
    </dgm:pt>
    <dgm:pt modelId="{3E163797-F86C-5245-BDB9-2CB7445827E4}" type="parTrans" cxnId="{749E3767-EAF0-6647-8281-952A7EB1B83E}">
      <dgm:prSet/>
      <dgm:spPr/>
      <dgm:t>
        <a:bodyPr/>
        <a:lstStyle/>
        <a:p>
          <a:endParaRPr lang="en-US"/>
        </a:p>
      </dgm:t>
    </dgm:pt>
    <dgm:pt modelId="{2519D6F5-00D0-8B40-98FE-4820B8DA2C12}" type="sibTrans" cxnId="{749E3767-EAF0-6647-8281-952A7EB1B83E}">
      <dgm:prSet/>
      <dgm:spPr/>
      <dgm:t>
        <a:bodyPr/>
        <a:lstStyle/>
        <a:p>
          <a:endParaRPr lang="en-US"/>
        </a:p>
      </dgm:t>
    </dgm:pt>
    <dgm:pt modelId="{6A6B8C8C-261B-5F40-8833-B5BE53F34202}" type="pres">
      <dgm:prSet presAssocID="{A6B3E7B2-A71B-CD44-BF3F-3F56931DED2A}" presName="Name0" presStyleCnt="0">
        <dgm:presLayoutVars>
          <dgm:chPref val="1"/>
          <dgm:dir/>
          <dgm:animOne val="branch"/>
          <dgm:animLvl val="lvl"/>
          <dgm:resizeHandles/>
        </dgm:presLayoutVars>
      </dgm:prSet>
      <dgm:spPr/>
      <dgm:t>
        <a:bodyPr/>
        <a:lstStyle/>
        <a:p>
          <a:endParaRPr lang="en-US"/>
        </a:p>
      </dgm:t>
    </dgm:pt>
    <dgm:pt modelId="{FB0A9740-28ED-494C-8EE7-1820F6A0853F}" type="pres">
      <dgm:prSet presAssocID="{C50CD4BC-93C9-D346-87F0-456B88440145}" presName="vertOne" presStyleCnt="0"/>
      <dgm:spPr/>
    </dgm:pt>
    <dgm:pt modelId="{16C14970-DBFB-A54B-887F-4BA90FFB48C9}" type="pres">
      <dgm:prSet presAssocID="{C50CD4BC-93C9-D346-87F0-456B88440145}" presName="txOne" presStyleLbl="node0" presStyleIdx="0" presStyleCnt="1" custScaleY="62451" custLinFactNeighborX="-37" custLinFactNeighborY="12342">
        <dgm:presLayoutVars>
          <dgm:chPref val="3"/>
        </dgm:presLayoutVars>
      </dgm:prSet>
      <dgm:spPr/>
      <dgm:t>
        <a:bodyPr/>
        <a:lstStyle/>
        <a:p>
          <a:endParaRPr lang="en-US"/>
        </a:p>
      </dgm:t>
    </dgm:pt>
    <dgm:pt modelId="{57D2288B-5D03-6642-840D-208A5ED07EB3}" type="pres">
      <dgm:prSet presAssocID="{C50CD4BC-93C9-D346-87F0-456B88440145}" presName="parTransOne" presStyleCnt="0"/>
      <dgm:spPr/>
    </dgm:pt>
    <dgm:pt modelId="{1A99037F-0474-7F46-81D1-7AE461E0A56C}" type="pres">
      <dgm:prSet presAssocID="{C50CD4BC-93C9-D346-87F0-456B88440145}" presName="horzOne" presStyleCnt="0"/>
      <dgm:spPr/>
    </dgm:pt>
    <dgm:pt modelId="{3476C26E-7753-1847-B7E2-309BCB24337F}" type="pres">
      <dgm:prSet presAssocID="{002A745E-2A87-E046-9B28-F5FBA242CCA0}" presName="vertTwo" presStyleCnt="0"/>
      <dgm:spPr/>
    </dgm:pt>
    <dgm:pt modelId="{59D02A10-AD2C-9843-A1FD-EA26D778C552}" type="pres">
      <dgm:prSet presAssocID="{002A745E-2A87-E046-9B28-F5FBA242CCA0}" presName="txTwo" presStyleLbl="node2" presStyleIdx="0" presStyleCnt="2">
        <dgm:presLayoutVars>
          <dgm:chPref val="3"/>
        </dgm:presLayoutVars>
      </dgm:prSet>
      <dgm:spPr/>
      <dgm:t>
        <a:bodyPr/>
        <a:lstStyle/>
        <a:p>
          <a:endParaRPr lang="en-US"/>
        </a:p>
      </dgm:t>
    </dgm:pt>
    <dgm:pt modelId="{434285D9-B2CA-2243-8B66-C9F051018096}" type="pres">
      <dgm:prSet presAssocID="{002A745E-2A87-E046-9B28-F5FBA242CCA0}" presName="horzTwo" presStyleCnt="0"/>
      <dgm:spPr/>
    </dgm:pt>
    <dgm:pt modelId="{7BC3FEF7-60AC-6E4C-BFBB-843B9EDABF1C}" type="pres">
      <dgm:prSet presAssocID="{E3E9A548-F5AF-184C-A522-8F44C5242992}" presName="sibSpaceTwo" presStyleCnt="0"/>
      <dgm:spPr/>
    </dgm:pt>
    <dgm:pt modelId="{9F395FF7-AD4A-B34A-9014-01C427542DFF}" type="pres">
      <dgm:prSet presAssocID="{A5B0CBB8-4896-2747-8C9A-DBB7E8B24306}" presName="vertTwo" presStyleCnt="0"/>
      <dgm:spPr/>
    </dgm:pt>
    <dgm:pt modelId="{44AF78DF-2B59-A548-BF97-C40EB52405DE}" type="pres">
      <dgm:prSet presAssocID="{A5B0CBB8-4896-2747-8C9A-DBB7E8B24306}" presName="txTwo" presStyleLbl="node2" presStyleIdx="1" presStyleCnt="2">
        <dgm:presLayoutVars>
          <dgm:chPref val="3"/>
        </dgm:presLayoutVars>
      </dgm:prSet>
      <dgm:spPr/>
      <dgm:t>
        <a:bodyPr/>
        <a:lstStyle/>
        <a:p>
          <a:endParaRPr lang="en-US"/>
        </a:p>
      </dgm:t>
    </dgm:pt>
    <dgm:pt modelId="{83205247-71D7-0344-8F5A-0678B8C69A69}" type="pres">
      <dgm:prSet presAssocID="{A5B0CBB8-4896-2747-8C9A-DBB7E8B24306}" presName="horzTwo" presStyleCnt="0"/>
      <dgm:spPr/>
    </dgm:pt>
  </dgm:ptLst>
  <dgm:cxnLst>
    <dgm:cxn modelId="{868DC886-461E-D944-B972-C65DEF7F69FB}" type="presOf" srcId="{002A745E-2A87-E046-9B28-F5FBA242CCA0}" destId="{59D02A10-AD2C-9843-A1FD-EA26D778C552}" srcOrd="0" destOrd="0" presId="urn:microsoft.com/office/officeart/2005/8/layout/hierarchy4"/>
    <dgm:cxn modelId="{905EF114-E593-724E-90C3-884B99E00D35}" type="presOf" srcId="{C50CD4BC-93C9-D346-87F0-456B88440145}" destId="{16C14970-DBFB-A54B-887F-4BA90FFB48C9}" srcOrd="0" destOrd="0" presId="urn:microsoft.com/office/officeart/2005/8/layout/hierarchy4"/>
    <dgm:cxn modelId="{775C7364-4773-7748-AB27-3FF7E1B75E94}" srcId="{A6B3E7B2-A71B-CD44-BF3F-3F56931DED2A}" destId="{C50CD4BC-93C9-D346-87F0-456B88440145}" srcOrd="0" destOrd="0" parTransId="{A905DF5E-2603-964A-A766-923293B49040}" sibTransId="{CB0B13BF-8606-8A44-822E-E9BCD516F3C3}"/>
    <dgm:cxn modelId="{2E5B725A-3272-2449-AFC3-C69F697C661B}" type="presOf" srcId="{A6B3E7B2-A71B-CD44-BF3F-3F56931DED2A}" destId="{6A6B8C8C-261B-5F40-8833-B5BE53F34202}" srcOrd="0" destOrd="0" presId="urn:microsoft.com/office/officeart/2005/8/layout/hierarchy4"/>
    <dgm:cxn modelId="{A3C3631A-EA91-D049-9F94-B161649F770C}" srcId="{C50CD4BC-93C9-D346-87F0-456B88440145}" destId="{002A745E-2A87-E046-9B28-F5FBA242CCA0}" srcOrd="0" destOrd="0" parTransId="{0867C1D6-E168-D440-B347-B07FF5A532B2}" sibTransId="{E3E9A548-F5AF-184C-A522-8F44C5242992}"/>
    <dgm:cxn modelId="{E48554F9-9C8C-2F4C-8EF8-4624E09DE886}" type="presOf" srcId="{A5B0CBB8-4896-2747-8C9A-DBB7E8B24306}" destId="{44AF78DF-2B59-A548-BF97-C40EB52405DE}" srcOrd="0" destOrd="0" presId="urn:microsoft.com/office/officeart/2005/8/layout/hierarchy4"/>
    <dgm:cxn modelId="{749E3767-EAF0-6647-8281-952A7EB1B83E}" srcId="{C50CD4BC-93C9-D346-87F0-456B88440145}" destId="{A5B0CBB8-4896-2747-8C9A-DBB7E8B24306}" srcOrd="1" destOrd="0" parTransId="{3E163797-F86C-5245-BDB9-2CB7445827E4}" sibTransId="{2519D6F5-00D0-8B40-98FE-4820B8DA2C12}"/>
    <dgm:cxn modelId="{1502D37C-6893-FE4C-88C4-D9C8AE687C65}" type="presParOf" srcId="{6A6B8C8C-261B-5F40-8833-B5BE53F34202}" destId="{FB0A9740-28ED-494C-8EE7-1820F6A0853F}" srcOrd="0" destOrd="0" presId="urn:microsoft.com/office/officeart/2005/8/layout/hierarchy4"/>
    <dgm:cxn modelId="{5D1D5390-CDA7-9845-8A2D-5677AF561925}" type="presParOf" srcId="{FB0A9740-28ED-494C-8EE7-1820F6A0853F}" destId="{16C14970-DBFB-A54B-887F-4BA90FFB48C9}" srcOrd="0" destOrd="0" presId="urn:microsoft.com/office/officeart/2005/8/layout/hierarchy4"/>
    <dgm:cxn modelId="{BF3C7C16-CF3D-274C-846D-04A1DAAEE2DA}" type="presParOf" srcId="{FB0A9740-28ED-494C-8EE7-1820F6A0853F}" destId="{57D2288B-5D03-6642-840D-208A5ED07EB3}" srcOrd="1" destOrd="0" presId="urn:microsoft.com/office/officeart/2005/8/layout/hierarchy4"/>
    <dgm:cxn modelId="{BC3DCE81-D16C-8B43-AF0B-0D443F81A8A4}" type="presParOf" srcId="{FB0A9740-28ED-494C-8EE7-1820F6A0853F}" destId="{1A99037F-0474-7F46-81D1-7AE461E0A56C}" srcOrd="2" destOrd="0" presId="urn:microsoft.com/office/officeart/2005/8/layout/hierarchy4"/>
    <dgm:cxn modelId="{E675BF9A-665E-744F-A2C3-15673F00AA38}" type="presParOf" srcId="{1A99037F-0474-7F46-81D1-7AE461E0A56C}" destId="{3476C26E-7753-1847-B7E2-309BCB24337F}" srcOrd="0" destOrd="0" presId="urn:microsoft.com/office/officeart/2005/8/layout/hierarchy4"/>
    <dgm:cxn modelId="{F976EFA2-770B-384F-801C-B5D3C3E01C21}" type="presParOf" srcId="{3476C26E-7753-1847-B7E2-309BCB24337F}" destId="{59D02A10-AD2C-9843-A1FD-EA26D778C552}" srcOrd="0" destOrd="0" presId="urn:microsoft.com/office/officeart/2005/8/layout/hierarchy4"/>
    <dgm:cxn modelId="{692E0AC7-6392-0149-B907-0B6581AFF787}" type="presParOf" srcId="{3476C26E-7753-1847-B7E2-309BCB24337F}" destId="{434285D9-B2CA-2243-8B66-C9F051018096}" srcOrd="1" destOrd="0" presId="urn:microsoft.com/office/officeart/2005/8/layout/hierarchy4"/>
    <dgm:cxn modelId="{5EB562EA-0203-7D4D-A636-9CF0C97826CF}" type="presParOf" srcId="{1A99037F-0474-7F46-81D1-7AE461E0A56C}" destId="{7BC3FEF7-60AC-6E4C-BFBB-843B9EDABF1C}" srcOrd="1" destOrd="0" presId="urn:microsoft.com/office/officeart/2005/8/layout/hierarchy4"/>
    <dgm:cxn modelId="{32743E9E-AD6F-C94F-880A-E2C3A17E59EE}" type="presParOf" srcId="{1A99037F-0474-7F46-81D1-7AE461E0A56C}" destId="{9F395FF7-AD4A-B34A-9014-01C427542DFF}" srcOrd="2" destOrd="0" presId="urn:microsoft.com/office/officeart/2005/8/layout/hierarchy4"/>
    <dgm:cxn modelId="{0B5D6701-1AC9-914A-A55F-06C3918EB014}" type="presParOf" srcId="{9F395FF7-AD4A-B34A-9014-01C427542DFF}" destId="{44AF78DF-2B59-A548-BF97-C40EB52405DE}" srcOrd="0" destOrd="0" presId="urn:microsoft.com/office/officeart/2005/8/layout/hierarchy4"/>
    <dgm:cxn modelId="{6DA1030C-085F-6D4A-92E1-DD77EC102B88}" type="presParOf" srcId="{9F395FF7-AD4A-B34A-9014-01C427542DFF}" destId="{83205247-71D7-0344-8F5A-0678B8C69A6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864507-8B6C-614C-9FC1-F28FDBA1ECF1}"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33256A84-26EB-7940-B340-C055E0ECB7AE}">
      <dgm:prSet phldrT="[Text]" custT="1"/>
      <dgm:spPr/>
      <dgm:t>
        <a:bodyPr/>
        <a:lstStyle/>
        <a:p>
          <a:r>
            <a:rPr lang="en-US" sz="4000" b="1" dirty="0"/>
            <a:t>Equity in Process</a:t>
          </a:r>
        </a:p>
      </dgm:t>
    </dgm:pt>
    <dgm:pt modelId="{7DC546AD-84AB-1045-9D99-FF6CCE9C8C28}" type="parTrans" cxnId="{DB25500A-5FA3-4C49-86D0-6CDEFF13AC5F}">
      <dgm:prSet/>
      <dgm:spPr/>
      <dgm:t>
        <a:bodyPr/>
        <a:lstStyle/>
        <a:p>
          <a:endParaRPr lang="en-US"/>
        </a:p>
      </dgm:t>
    </dgm:pt>
    <dgm:pt modelId="{F43074F0-C3E2-284B-B961-5E30EECE3D8F}" type="sibTrans" cxnId="{DB25500A-5FA3-4C49-86D0-6CDEFF13AC5F}">
      <dgm:prSet/>
      <dgm:spPr/>
      <dgm:t>
        <a:bodyPr/>
        <a:lstStyle/>
        <a:p>
          <a:endParaRPr lang="en-US"/>
        </a:p>
      </dgm:t>
    </dgm:pt>
    <dgm:pt modelId="{9CF83989-885A-904B-8818-A82A2C8E4A2E}">
      <dgm:prSet phldrT="[Text]" custT="1"/>
      <dgm:spPr/>
      <dgm:t>
        <a:bodyPr/>
        <a:lstStyle/>
        <a:p>
          <a:r>
            <a:rPr lang="en-US" sz="2600" dirty="0"/>
            <a:t>Patient participation</a:t>
          </a:r>
        </a:p>
      </dgm:t>
    </dgm:pt>
    <dgm:pt modelId="{07DFE2DB-8D31-3648-BE13-079508C11B07}" type="parTrans" cxnId="{2F88DA92-C237-074E-B9FB-99110C849AB5}">
      <dgm:prSet/>
      <dgm:spPr/>
      <dgm:t>
        <a:bodyPr/>
        <a:lstStyle/>
        <a:p>
          <a:endParaRPr lang="en-US"/>
        </a:p>
      </dgm:t>
    </dgm:pt>
    <dgm:pt modelId="{69F96320-7E04-0B44-84C3-C1DBD8067697}" type="sibTrans" cxnId="{2F88DA92-C237-074E-B9FB-99110C849AB5}">
      <dgm:prSet/>
      <dgm:spPr/>
      <dgm:t>
        <a:bodyPr/>
        <a:lstStyle/>
        <a:p>
          <a:endParaRPr lang="en-US"/>
        </a:p>
      </dgm:t>
    </dgm:pt>
    <dgm:pt modelId="{E94959E9-1D75-EF49-9F90-F6AC24C2D6A1}">
      <dgm:prSet phldrT="[Text]" custT="1"/>
      <dgm:spPr/>
      <dgm:t>
        <a:bodyPr/>
        <a:lstStyle/>
        <a:p>
          <a:r>
            <a:rPr lang="en-US" sz="2600" dirty="0"/>
            <a:t>Community partnerships</a:t>
          </a:r>
        </a:p>
      </dgm:t>
    </dgm:pt>
    <dgm:pt modelId="{DAD185AF-86E8-2347-B1E3-B593FC117B3B}" type="parTrans" cxnId="{2A522433-8E2D-B04B-BCCF-C30D3BD18737}">
      <dgm:prSet/>
      <dgm:spPr/>
      <dgm:t>
        <a:bodyPr/>
        <a:lstStyle/>
        <a:p>
          <a:endParaRPr lang="en-US"/>
        </a:p>
      </dgm:t>
    </dgm:pt>
    <dgm:pt modelId="{D053A7D8-6313-BE4D-A2AA-AE7510BF78EF}" type="sibTrans" cxnId="{2A522433-8E2D-B04B-BCCF-C30D3BD18737}">
      <dgm:prSet/>
      <dgm:spPr/>
      <dgm:t>
        <a:bodyPr/>
        <a:lstStyle/>
        <a:p>
          <a:endParaRPr lang="en-US"/>
        </a:p>
      </dgm:t>
    </dgm:pt>
    <dgm:pt modelId="{FBC74A7F-079B-7844-A317-94A2576652A1}" type="pres">
      <dgm:prSet presAssocID="{2A864507-8B6C-614C-9FC1-F28FDBA1ECF1}" presName="Name0" presStyleCnt="0">
        <dgm:presLayoutVars>
          <dgm:chPref val="1"/>
          <dgm:dir/>
          <dgm:animOne val="branch"/>
          <dgm:animLvl val="lvl"/>
          <dgm:resizeHandles/>
        </dgm:presLayoutVars>
      </dgm:prSet>
      <dgm:spPr/>
      <dgm:t>
        <a:bodyPr/>
        <a:lstStyle/>
        <a:p>
          <a:endParaRPr lang="en-US"/>
        </a:p>
      </dgm:t>
    </dgm:pt>
    <dgm:pt modelId="{E565DA8D-3CB9-A54C-82BB-8C6401F71F76}" type="pres">
      <dgm:prSet presAssocID="{33256A84-26EB-7940-B340-C055E0ECB7AE}" presName="vertOne" presStyleCnt="0"/>
      <dgm:spPr/>
    </dgm:pt>
    <dgm:pt modelId="{37650974-6E28-364C-983C-DE2B74C09C66}" type="pres">
      <dgm:prSet presAssocID="{33256A84-26EB-7940-B340-C055E0ECB7AE}" presName="txOne" presStyleLbl="node0" presStyleIdx="0" presStyleCnt="1">
        <dgm:presLayoutVars>
          <dgm:chPref val="3"/>
        </dgm:presLayoutVars>
      </dgm:prSet>
      <dgm:spPr/>
      <dgm:t>
        <a:bodyPr/>
        <a:lstStyle/>
        <a:p>
          <a:endParaRPr lang="en-US"/>
        </a:p>
      </dgm:t>
    </dgm:pt>
    <dgm:pt modelId="{6E023C84-E181-7943-8DAD-9AE6B3544908}" type="pres">
      <dgm:prSet presAssocID="{33256A84-26EB-7940-B340-C055E0ECB7AE}" presName="parTransOne" presStyleCnt="0"/>
      <dgm:spPr/>
    </dgm:pt>
    <dgm:pt modelId="{FE031DE7-5D6E-9C41-8208-BA66E1CFEDBC}" type="pres">
      <dgm:prSet presAssocID="{33256A84-26EB-7940-B340-C055E0ECB7AE}" presName="horzOne" presStyleCnt="0"/>
      <dgm:spPr/>
    </dgm:pt>
    <dgm:pt modelId="{FC41D65F-F29F-514D-8DC8-86A944FF186E}" type="pres">
      <dgm:prSet presAssocID="{9CF83989-885A-904B-8818-A82A2C8E4A2E}" presName="vertTwo" presStyleCnt="0"/>
      <dgm:spPr/>
    </dgm:pt>
    <dgm:pt modelId="{A0FA803F-98CA-4744-8A89-D4A52E6E5E8E}" type="pres">
      <dgm:prSet presAssocID="{9CF83989-885A-904B-8818-A82A2C8E4A2E}" presName="txTwo" presStyleLbl="node2" presStyleIdx="0" presStyleCnt="2">
        <dgm:presLayoutVars>
          <dgm:chPref val="3"/>
        </dgm:presLayoutVars>
      </dgm:prSet>
      <dgm:spPr/>
      <dgm:t>
        <a:bodyPr/>
        <a:lstStyle/>
        <a:p>
          <a:endParaRPr lang="en-US"/>
        </a:p>
      </dgm:t>
    </dgm:pt>
    <dgm:pt modelId="{AF7EEE2F-7766-7742-B6BF-D5C8C40CF8BF}" type="pres">
      <dgm:prSet presAssocID="{9CF83989-885A-904B-8818-A82A2C8E4A2E}" presName="horzTwo" presStyleCnt="0"/>
      <dgm:spPr/>
    </dgm:pt>
    <dgm:pt modelId="{F577EE17-6C8D-8D46-ADB3-1EBE73551512}" type="pres">
      <dgm:prSet presAssocID="{69F96320-7E04-0B44-84C3-C1DBD8067697}" presName="sibSpaceTwo" presStyleCnt="0"/>
      <dgm:spPr/>
    </dgm:pt>
    <dgm:pt modelId="{5919AF4F-36F3-354A-9AF1-DA12827F012A}" type="pres">
      <dgm:prSet presAssocID="{E94959E9-1D75-EF49-9F90-F6AC24C2D6A1}" presName="vertTwo" presStyleCnt="0"/>
      <dgm:spPr/>
    </dgm:pt>
    <dgm:pt modelId="{7141829F-6C1E-4148-8183-555FE9B2821C}" type="pres">
      <dgm:prSet presAssocID="{E94959E9-1D75-EF49-9F90-F6AC24C2D6A1}" presName="txTwo" presStyleLbl="node2" presStyleIdx="1" presStyleCnt="2">
        <dgm:presLayoutVars>
          <dgm:chPref val="3"/>
        </dgm:presLayoutVars>
      </dgm:prSet>
      <dgm:spPr/>
      <dgm:t>
        <a:bodyPr/>
        <a:lstStyle/>
        <a:p>
          <a:endParaRPr lang="en-US"/>
        </a:p>
      </dgm:t>
    </dgm:pt>
    <dgm:pt modelId="{31E8E92B-9583-9C48-BA33-B9F967D8BA6E}" type="pres">
      <dgm:prSet presAssocID="{E94959E9-1D75-EF49-9F90-F6AC24C2D6A1}" presName="horzTwo" presStyleCnt="0"/>
      <dgm:spPr/>
    </dgm:pt>
  </dgm:ptLst>
  <dgm:cxnLst>
    <dgm:cxn modelId="{C57C0D75-C521-CE48-A2DD-54BBEA39AA48}" type="presOf" srcId="{9CF83989-885A-904B-8818-A82A2C8E4A2E}" destId="{A0FA803F-98CA-4744-8A89-D4A52E6E5E8E}" srcOrd="0" destOrd="0" presId="urn:microsoft.com/office/officeart/2005/8/layout/hierarchy4"/>
    <dgm:cxn modelId="{2F88DA92-C237-074E-B9FB-99110C849AB5}" srcId="{33256A84-26EB-7940-B340-C055E0ECB7AE}" destId="{9CF83989-885A-904B-8818-A82A2C8E4A2E}" srcOrd="0" destOrd="0" parTransId="{07DFE2DB-8D31-3648-BE13-079508C11B07}" sibTransId="{69F96320-7E04-0B44-84C3-C1DBD8067697}"/>
    <dgm:cxn modelId="{DB25500A-5FA3-4C49-86D0-6CDEFF13AC5F}" srcId="{2A864507-8B6C-614C-9FC1-F28FDBA1ECF1}" destId="{33256A84-26EB-7940-B340-C055E0ECB7AE}" srcOrd="0" destOrd="0" parTransId="{7DC546AD-84AB-1045-9D99-FF6CCE9C8C28}" sibTransId="{F43074F0-C3E2-284B-B961-5E30EECE3D8F}"/>
    <dgm:cxn modelId="{2A522433-8E2D-B04B-BCCF-C30D3BD18737}" srcId="{33256A84-26EB-7940-B340-C055E0ECB7AE}" destId="{E94959E9-1D75-EF49-9F90-F6AC24C2D6A1}" srcOrd="1" destOrd="0" parTransId="{DAD185AF-86E8-2347-B1E3-B593FC117B3B}" sibTransId="{D053A7D8-6313-BE4D-A2AA-AE7510BF78EF}"/>
    <dgm:cxn modelId="{46B8029E-C815-814B-9166-1C108196BED6}" type="presOf" srcId="{33256A84-26EB-7940-B340-C055E0ECB7AE}" destId="{37650974-6E28-364C-983C-DE2B74C09C66}" srcOrd="0" destOrd="0" presId="urn:microsoft.com/office/officeart/2005/8/layout/hierarchy4"/>
    <dgm:cxn modelId="{22F43D0C-9E3A-BA45-9AA7-00C0C37F89DB}" type="presOf" srcId="{E94959E9-1D75-EF49-9F90-F6AC24C2D6A1}" destId="{7141829F-6C1E-4148-8183-555FE9B2821C}" srcOrd="0" destOrd="0" presId="urn:microsoft.com/office/officeart/2005/8/layout/hierarchy4"/>
    <dgm:cxn modelId="{8BC28EE3-9193-0B4E-A73D-8022A0E68938}" type="presOf" srcId="{2A864507-8B6C-614C-9FC1-F28FDBA1ECF1}" destId="{FBC74A7F-079B-7844-A317-94A2576652A1}" srcOrd="0" destOrd="0" presId="urn:microsoft.com/office/officeart/2005/8/layout/hierarchy4"/>
    <dgm:cxn modelId="{BC3B6F93-5EF6-BC43-B6F4-945FA83B1434}" type="presParOf" srcId="{FBC74A7F-079B-7844-A317-94A2576652A1}" destId="{E565DA8D-3CB9-A54C-82BB-8C6401F71F76}" srcOrd="0" destOrd="0" presId="urn:microsoft.com/office/officeart/2005/8/layout/hierarchy4"/>
    <dgm:cxn modelId="{ECE82718-F1EA-5A44-B7E9-FA828E4CED58}" type="presParOf" srcId="{E565DA8D-3CB9-A54C-82BB-8C6401F71F76}" destId="{37650974-6E28-364C-983C-DE2B74C09C66}" srcOrd="0" destOrd="0" presId="urn:microsoft.com/office/officeart/2005/8/layout/hierarchy4"/>
    <dgm:cxn modelId="{D7F65867-0D57-734F-9D7C-75F73CECE08C}" type="presParOf" srcId="{E565DA8D-3CB9-A54C-82BB-8C6401F71F76}" destId="{6E023C84-E181-7943-8DAD-9AE6B3544908}" srcOrd="1" destOrd="0" presId="urn:microsoft.com/office/officeart/2005/8/layout/hierarchy4"/>
    <dgm:cxn modelId="{43DA3D74-92EE-8B49-8D7A-73F53D18915D}" type="presParOf" srcId="{E565DA8D-3CB9-A54C-82BB-8C6401F71F76}" destId="{FE031DE7-5D6E-9C41-8208-BA66E1CFEDBC}" srcOrd="2" destOrd="0" presId="urn:microsoft.com/office/officeart/2005/8/layout/hierarchy4"/>
    <dgm:cxn modelId="{C1B93E25-BC87-6D4D-82C9-DE054CC0A7A4}" type="presParOf" srcId="{FE031DE7-5D6E-9C41-8208-BA66E1CFEDBC}" destId="{FC41D65F-F29F-514D-8DC8-86A944FF186E}" srcOrd="0" destOrd="0" presId="urn:microsoft.com/office/officeart/2005/8/layout/hierarchy4"/>
    <dgm:cxn modelId="{262B6493-19A1-B343-9D15-BAD802E5C2E5}" type="presParOf" srcId="{FC41D65F-F29F-514D-8DC8-86A944FF186E}" destId="{A0FA803F-98CA-4744-8A89-D4A52E6E5E8E}" srcOrd="0" destOrd="0" presId="urn:microsoft.com/office/officeart/2005/8/layout/hierarchy4"/>
    <dgm:cxn modelId="{9C227A30-1482-2E49-B652-120EDEA85936}" type="presParOf" srcId="{FC41D65F-F29F-514D-8DC8-86A944FF186E}" destId="{AF7EEE2F-7766-7742-B6BF-D5C8C40CF8BF}" srcOrd="1" destOrd="0" presId="urn:microsoft.com/office/officeart/2005/8/layout/hierarchy4"/>
    <dgm:cxn modelId="{12E4F519-F1A7-1744-89C9-1F506BA555C9}" type="presParOf" srcId="{FE031DE7-5D6E-9C41-8208-BA66E1CFEDBC}" destId="{F577EE17-6C8D-8D46-ADB3-1EBE73551512}" srcOrd="1" destOrd="0" presId="urn:microsoft.com/office/officeart/2005/8/layout/hierarchy4"/>
    <dgm:cxn modelId="{9F25E6B8-D24A-F247-BEFD-B759546111DD}" type="presParOf" srcId="{FE031DE7-5D6E-9C41-8208-BA66E1CFEDBC}" destId="{5919AF4F-36F3-354A-9AF1-DA12827F012A}" srcOrd="2" destOrd="0" presId="urn:microsoft.com/office/officeart/2005/8/layout/hierarchy4"/>
    <dgm:cxn modelId="{C109D8AB-6439-1642-BC18-93458B87DB3E}" type="presParOf" srcId="{5919AF4F-36F3-354A-9AF1-DA12827F012A}" destId="{7141829F-6C1E-4148-8183-555FE9B2821C}" srcOrd="0" destOrd="0" presId="urn:microsoft.com/office/officeart/2005/8/layout/hierarchy4"/>
    <dgm:cxn modelId="{9533BBF3-6E0C-8849-9E56-ECEC89CD3593}" type="presParOf" srcId="{5919AF4F-36F3-354A-9AF1-DA12827F012A}" destId="{31E8E92B-9583-9C48-BA33-B9F967D8BA6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E0F928-28A6-0749-8DFC-4C33355DA0B1}"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543E37EF-1224-644E-9B10-2043E61EE3FE}">
      <dgm:prSet phldrT="[Text]"/>
      <dgm:spPr/>
      <dgm:t>
        <a:bodyPr/>
        <a:lstStyle/>
        <a:p>
          <a:r>
            <a:rPr lang="en-US" dirty="0"/>
            <a:t>Practice team uses workflows and protocols to facilitate collaboration and improve care</a:t>
          </a:r>
        </a:p>
      </dgm:t>
    </dgm:pt>
    <dgm:pt modelId="{3CA75E0B-F169-7F43-8AC2-CF5D12FA2EEC}" type="parTrans" cxnId="{6A6ACC02-EE90-7346-B6A7-0E2E95966842}">
      <dgm:prSet/>
      <dgm:spPr/>
      <dgm:t>
        <a:bodyPr/>
        <a:lstStyle/>
        <a:p>
          <a:endParaRPr lang="en-US"/>
        </a:p>
      </dgm:t>
    </dgm:pt>
    <dgm:pt modelId="{C8FED3C1-43DC-8744-9596-C8B31D4F8C38}" type="sibTrans" cxnId="{6A6ACC02-EE90-7346-B6A7-0E2E95966842}">
      <dgm:prSet/>
      <dgm:spPr/>
      <dgm:t>
        <a:bodyPr/>
        <a:lstStyle/>
        <a:p>
          <a:endParaRPr lang="en-US"/>
        </a:p>
      </dgm:t>
    </dgm:pt>
    <dgm:pt modelId="{9012DEBC-95C0-9347-82AE-8E6FA519B78B}">
      <dgm:prSet phldrT="[Text]"/>
      <dgm:spPr/>
      <dgm:t>
        <a:bodyPr/>
        <a:lstStyle/>
        <a:p>
          <a:r>
            <a:rPr lang="en-US" dirty="0"/>
            <a:t>Creation of job descriptions, accountability for roles, recognition for excellence </a:t>
          </a:r>
        </a:p>
      </dgm:t>
    </dgm:pt>
    <dgm:pt modelId="{8FC1B444-ACF3-1F4F-A592-C9575CC3A48C}" type="parTrans" cxnId="{D5943486-67AE-AC44-A8E9-704207AED2F1}">
      <dgm:prSet/>
      <dgm:spPr/>
      <dgm:t>
        <a:bodyPr/>
        <a:lstStyle/>
        <a:p>
          <a:endParaRPr lang="en-US"/>
        </a:p>
      </dgm:t>
    </dgm:pt>
    <dgm:pt modelId="{D2E226E3-8C08-B441-AD8E-9F345B3E1FCD}" type="sibTrans" cxnId="{D5943486-67AE-AC44-A8E9-704207AED2F1}">
      <dgm:prSet/>
      <dgm:spPr/>
      <dgm:t>
        <a:bodyPr/>
        <a:lstStyle/>
        <a:p>
          <a:endParaRPr lang="en-US"/>
        </a:p>
      </dgm:t>
    </dgm:pt>
    <dgm:pt modelId="{2CCBEF2A-465C-A24D-8300-7E214916B261}">
      <dgm:prSet phldrT="[Text]"/>
      <dgm:spPr/>
      <dgm:t>
        <a:bodyPr/>
        <a:lstStyle/>
        <a:p>
          <a:r>
            <a:rPr lang="en-US" dirty="0"/>
            <a:t>Identify and implement team-based </a:t>
          </a:r>
          <a:r>
            <a:rPr lang="en-US"/>
            <a:t>care strategies</a:t>
          </a:r>
        </a:p>
      </dgm:t>
    </dgm:pt>
    <dgm:pt modelId="{128E2C18-9E0B-7546-BAB6-5E5C4567B7AB}" type="parTrans" cxnId="{A8EDDD5F-A60D-2540-8CAA-B88BB9C194AA}">
      <dgm:prSet/>
      <dgm:spPr/>
      <dgm:t>
        <a:bodyPr/>
        <a:lstStyle/>
        <a:p>
          <a:endParaRPr lang="en-US"/>
        </a:p>
      </dgm:t>
    </dgm:pt>
    <dgm:pt modelId="{10AEB9FD-EACF-954A-8270-A47A93706EB2}" type="sibTrans" cxnId="{A8EDDD5F-A60D-2540-8CAA-B88BB9C194AA}">
      <dgm:prSet/>
      <dgm:spPr/>
      <dgm:t>
        <a:bodyPr/>
        <a:lstStyle/>
        <a:p>
          <a:endParaRPr lang="en-US"/>
        </a:p>
      </dgm:t>
    </dgm:pt>
    <dgm:pt modelId="{4BB1C56F-2EDC-FC4E-9832-5F2711848D58}" type="pres">
      <dgm:prSet presAssocID="{D1E0F928-28A6-0749-8DFC-4C33355DA0B1}" presName="Name0" presStyleCnt="0">
        <dgm:presLayoutVars>
          <dgm:chPref val="1"/>
          <dgm:dir/>
          <dgm:animOne val="branch"/>
          <dgm:animLvl val="lvl"/>
          <dgm:resizeHandles/>
        </dgm:presLayoutVars>
      </dgm:prSet>
      <dgm:spPr/>
      <dgm:t>
        <a:bodyPr/>
        <a:lstStyle/>
        <a:p>
          <a:endParaRPr lang="en-US"/>
        </a:p>
      </dgm:t>
    </dgm:pt>
    <dgm:pt modelId="{D2D77BE5-D8DD-BC40-9B62-2B0FF954FC0F}" type="pres">
      <dgm:prSet presAssocID="{543E37EF-1224-644E-9B10-2043E61EE3FE}" presName="vertOne" presStyleCnt="0"/>
      <dgm:spPr/>
    </dgm:pt>
    <dgm:pt modelId="{5F4B2917-3714-C447-93B1-863F368D5DFA}" type="pres">
      <dgm:prSet presAssocID="{543E37EF-1224-644E-9B10-2043E61EE3FE}" presName="txOne" presStyleLbl="node0" presStyleIdx="0" presStyleCnt="1">
        <dgm:presLayoutVars>
          <dgm:chPref val="3"/>
        </dgm:presLayoutVars>
      </dgm:prSet>
      <dgm:spPr/>
      <dgm:t>
        <a:bodyPr/>
        <a:lstStyle/>
        <a:p>
          <a:endParaRPr lang="en-US"/>
        </a:p>
      </dgm:t>
    </dgm:pt>
    <dgm:pt modelId="{8F1A190E-E2E2-6840-BBE2-142FED27BF6F}" type="pres">
      <dgm:prSet presAssocID="{543E37EF-1224-644E-9B10-2043E61EE3FE}" presName="parTransOne" presStyleCnt="0"/>
      <dgm:spPr/>
    </dgm:pt>
    <dgm:pt modelId="{A3CFDA82-D047-0348-A11D-B3511AD1D142}" type="pres">
      <dgm:prSet presAssocID="{543E37EF-1224-644E-9B10-2043E61EE3FE}" presName="horzOne" presStyleCnt="0"/>
      <dgm:spPr/>
    </dgm:pt>
    <dgm:pt modelId="{BD8C9A6F-DE5B-2F4E-827E-790F1BD918BC}" type="pres">
      <dgm:prSet presAssocID="{9012DEBC-95C0-9347-82AE-8E6FA519B78B}" presName="vertTwo" presStyleCnt="0"/>
      <dgm:spPr/>
    </dgm:pt>
    <dgm:pt modelId="{3F595D49-CB71-5E44-9EAB-49ADF9D52249}" type="pres">
      <dgm:prSet presAssocID="{9012DEBC-95C0-9347-82AE-8E6FA519B78B}" presName="txTwo" presStyleLbl="node2" presStyleIdx="0" presStyleCnt="2">
        <dgm:presLayoutVars>
          <dgm:chPref val="3"/>
        </dgm:presLayoutVars>
      </dgm:prSet>
      <dgm:spPr/>
      <dgm:t>
        <a:bodyPr/>
        <a:lstStyle/>
        <a:p>
          <a:endParaRPr lang="en-US"/>
        </a:p>
      </dgm:t>
    </dgm:pt>
    <dgm:pt modelId="{F840B043-4853-6A47-B25A-AE56B27248D4}" type="pres">
      <dgm:prSet presAssocID="{9012DEBC-95C0-9347-82AE-8E6FA519B78B}" presName="horzTwo" presStyleCnt="0"/>
      <dgm:spPr/>
    </dgm:pt>
    <dgm:pt modelId="{B16B4D24-9365-B446-AE6A-F8616C169983}" type="pres">
      <dgm:prSet presAssocID="{D2E226E3-8C08-B441-AD8E-9F345B3E1FCD}" presName="sibSpaceTwo" presStyleCnt="0"/>
      <dgm:spPr/>
    </dgm:pt>
    <dgm:pt modelId="{441CFB28-B0EE-834F-936D-BBDA0499B017}" type="pres">
      <dgm:prSet presAssocID="{2CCBEF2A-465C-A24D-8300-7E214916B261}" presName="vertTwo" presStyleCnt="0"/>
      <dgm:spPr/>
    </dgm:pt>
    <dgm:pt modelId="{A9AEE16B-1237-CD42-90F0-F3F907A9FC75}" type="pres">
      <dgm:prSet presAssocID="{2CCBEF2A-465C-A24D-8300-7E214916B261}" presName="txTwo" presStyleLbl="node2" presStyleIdx="1" presStyleCnt="2">
        <dgm:presLayoutVars>
          <dgm:chPref val="3"/>
        </dgm:presLayoutVars>
      </dgm:prSet>
      <dgm:spPr/>
      <dgm:t>
        <a:bodyPr/>
        <a:lstStyle/>
        <a:p>
          <a:endParaRPr lang="en-US"/>
        </a:p>
      </dgm:t>
    </dgm:pt>
    <dgm:pt modelId="{F59F857F-B5A6-BE40-8788-DF68382D611E}" type="pres">
      <dgm:prSet presAssocID="{2CCBEF2A-465C-A24D-8300-7E214916B261}" presName="horzTwo" presStyleCnt="0"/>
      <dgm:spPr/>
    </dgm:pt>
  </dgm:ptLst>
  <dgm:cxnLst>
    <dgm:cxn modelId="{2C5FAEC5-672D-EA47-8448-C54520846FE6}" type="presOf" srcId="{543E37EF-1224-644E-9B10-2043E61EE3FE}" destId="{5F4B2917-3714-C447-93B1-863F368D5DFA}" srcOrd="0" destOrd="0" presId="urn:microsoft.com/office/officeart/2005/8/layout/hierarchy4"/>
    <dgm:cxn modelId="{02D27ED6-279B-2B43-83D1-5EEA240FB05E}" type="presOf" srcId="{2CCBEF2A-465C-A24D-8300-7E214916B261}" destId="{A9AEE16B-1237-CD42-90F0-F3F907A9FC75}" srcOrd="0" destOrd="0" presId="urn:microsoft.com/office/officeart/2005/8/layout/hierarchy4"/>
    <dgm:cxn modelId="{632B8AB9-F549-5C4E-8F48-9D1B21586CAE}" type="presOf" srcId="{D1E0F928-28A6-0749-8DFC-4C33355DA0B1}" destId="{4BB1C56F-2EDC-FC4E-9832-5F2711848D58}" srcOrd="0" destOrd="0" presId="urn:microsoft.com/office/officeart/2005/8/layout/hierarchy4"/>
    <dgm:cxn modelId="{3BBA1AC3-65FD-C94A-A384-44FF35CC7082}" type="presOf" srcId="{9012DEBC-95C0-9347-82AE-8E6FA519B78B}" destId="{3F595D49-CB71-5E44-9EAB-49ADF9D52249}" srcOrd="0" destOrd="0" presId="urn:microsoft.com/office/officeart/2005/8/layout/hierarchy4"/>
    <dgm:cxn modelId="{6A6ACC02-EE90-7346-B6A7-0E2E95966842}" srcId="{D1E0F928-28A6-0749-8DFC-4C33355DA0B1}" destId="{543E37EF-1224-644E-9B10-2043E61EE3FE}" srcOrd="0" destOrd="0" parTransId="{3CA75E0B-F169-7F43-8AC2-CF5D12FA2EEC}" sibTransId="{C8FED3C1-43DC-8744-9596-C8B31D4F8C38}"/>
    <dgm:cxn modelId="{A8EDDD5F-A60D-2540-8CAA-B88BB9C194AA}" srcId="{543E37EF-1224-644E-9B10-2043E61EE3FE}" destId="{2CCBEF2A-465C-A24D-8300-7E214916B261}" srcOrd="1" destOrd="0" parTransId="{128E2C18-9E0B-7546-BAB6-5E5C4567B7AB}" sibTransId="{10AEB9FD-EACF-954A-8270-A47A93706EB2}"/>
    <dgm:cxn modelId="{D5943486-67AE-AC44-A8E9-704207AED2F1}" srcId="{543E37EF-1224-644E-9B10-2043E61EE3FE}" destId="{9012DEBC-95C0-9347-82AE-8E6FA519B78B}" srcOrd="0" destOrd="0" parTransId="{8FC1B444-ACF3-1F4F-A592-C9575CC3A48C}" sibTransId="{D2E226E3-8C08-B441-AD8E-9F345B3E1FCD}"/>
    <dgm:cxn modelId="{54908EA0-6F52-8145-8076-3FFF03942318}" type="presParOf" srcId="{4BB1C56F-2EDC-FC4E-9832-5F2711848D58}" destId="{D2D77BE5-D8DD-BC40-9B62-2B0FF954FC0F}" srcOrd="0" destOrd="0" presId="urn:microsoft.com/office/officeart/2005/8/layout/hierarchy4"/>
    <dgm:cxn modelId="{44FF8015-C5A7-684F-A4F2-0F3EC0C1A82D}" type="presParOf" srcId="{D2D77BE5-D8DD-BC40-9B62-2B0FF954FC0F}" destId="{5F4B2917-3714-C447-93B1-863F368D5DFA}" srcOrd="0" destOrd="0" presId="urn:microsoft.com/office/officeart/2005/8/layout/hierarchy4"/>
    <dgm:cxn modelId="{5A50E583-A7FA-1145-A138-B3228A094DA4}" type="presParOf" srcId="{D2D77BE5-D8DD-BC40-9B62-2B0FF954FC0F}" destId="{8F1A190E-E2E2-6840-BBE2-142FED27BF6F}" srcOrd="1" destOrd="0" presId="urn:microsoft.com/office/officeart/2005/8/layout/hierarchy4"/>
    <dgm:cxn modelId="{5FEDE527-98A4-A044-941F-E40C2235FF98}" type="presParOf" srcId="{D2D77BE5-D8DD-BC40-9B62-2B0FF954FC0F}" destId="{A3CFDA82-D047-0348-A11D-B3511AD1D142}" srcOrd="2" destOrd="0" presId="urn:microsoft.com/office/officeart/2005/8/layout/hierarchy4"/>
    <dgm:cxn modelId="{E84B09A1-F749-864E-B453-2300CC80CB05}" type="presParOf" srcId="{A3CFDA82-D047-0348-A11D-B3511AD1D142}" destId="{BD8C9A6F-DE5B-2F4E-827E-790F1BD918BC}" srcOrd="0" destOrd="0" presId="urn:microsoft.com/office/officeart/2005/8/layout/hierarchy4"/>
    <dgm:cxn modelId="{0999BB83-F95A-5241-8A4C-33DBEA1F65F2}" type="presParOf" srcId="{BD8C9A6F-DE5B-2F4E-827E-790F1BD918BC}" destId="{3F595D49-CB71-5E44-9EAB-49ADF9D52249}" srcOrd="0" destOrd="0" presId="urn:microsoft.com/office/officeart/2005/8/layout/hierarchy4"/>
    <dgm:cxn modelId="{570AE60A-6F31-2D41-B718-2B4B054FADE0}" type="presParOf" srcId="{BD8C9A6F-DE5B-2F4E-827E-790F1BD918BC}" destId="{F840B043-4853-6A47-B25A-AE56B27248D4}" srcOrd="1" destOrd="0" presId="urn:microsoft.com/office/officeart/2005/8/layout/hierarchy4"/>
    <dgm:cxn modelId="{4E2D37D0-CD27-B849-8B8C-952F1B4B1EBF}" type="presParOf" srcId="{A3CFDA82-D047-0348-A11D-B3511AD1D142}" destId="{B16B4D24-9365-B446-AE6A-F8616C169983}" srcOrd="1" destOrd="0" presId="urn:microsoft.com/office/officeart/2005/8/layout/hierarchy4"/>
    <dgm:cxn modelId="{115BBC00-7981-374E-8322-801511A3D410}" type="presParOf" srcId="{A3CFDA82-D047-0348-A11D-B3511AD1D142}" destId="{441CFB28-B0EE-834F-936D-BBDA0499B017}" srcOrd="2" destOrd="0" presId="urn:microsoft.com/office/officeart/2005/8/layout/hierarchy4"/>
    <dgm:cxn modelId="{DC6213D3-E1D0-4440-B56E-D993347FC019}" type="presParOf" srcId="{441CFB28-B0EE-834F-936D-BBDA0499B017}" destId="{A9AEE16B-1237-CD42-90F0-F3F907A9FC75}" srcOrd="0" destOrd="0" presId="urn:microsoft.com/office/officeart/2005/8/layout/hierarchy4"/>
    <dgm:cxn modelId="{871BCA42-CCF4-BC46-91A2-902A5FC0DD01}" type="presParOf" srcId="{441CFB28-B0EE-834F-936D-BBDA0499B017}" destId="{F59F857F-B5A6-BE40-8788-DF68382D611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44AD99-7C5A-BD4B-B3B1-C57AF32271A9}"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76E91317-4C12-F84B-9756-EECB1C37A43B}">
      <dgm:prSet phldrT="[Text]" custT="1"/>
      <dgm:spPr/>
      <dgm:t>
        <a:bodyPr/>
        <a:lstStyle/>
        <a:p>
          <a:r>
            <a:rPr lang="en-US" sz="4000" b="1" dirty="0"/>
            <a:t>Team Inclusivity</a:t>
          </a:r>
        </a:p>
      </dgm:t>
    </dgm:pt>
    <dgm:pt modelId="{BE61296F-1558-614F-9E47-2B456E9277F0}" type="parTrans" cxnId="{4E1F562F-97B1-3047-B7BA-400BF4396C98}">
      <dgm:prSet/>
      <dgm:spPr/>
      <dgm:t>
        <a:bodyPr/>
        <a:lstStyle/>
        <a:p>
          <a:endParaRPr lang="en-US"/>
        </a:p>
      </dgm:t>
    </dgm:pt>
    <dgm:pt modelId="{6CDCAFCC-0E85-4E46-B5EE-2E50B58EEE5D}" type="sibTrans" cxnId="{4E1F562F-97B1-3047-B7BA-400BF4396C98}">
      <dgm:prSet/>
      <dgm:spPr/>
      <dgm:t>
        <a:bodyPr/>
        <a:lstStyle/>
        <a:p>
          <a:endParaRPr lang="en-US"/>
        </a:p>
      </dgm:t>
    </dgm:pt>
    <dgm:pt modelId="{0CACE0A6-8C81-7F44-A54F-C391B77879BD}">
      <dgm:prSet phldrT="[Text]" custT="1"/>
      <dgm:spPr/>
      <dgm:t>
        <a:bodyPr/>
        <a:lstStyle/>
        <a:p>
          <a:r>
            <a:rPr lang="en-US" sz="2600" dirty="0"/>
            <a:t>Celebrate cultures and holidays of all team members</a:t>
          </a:r>
        </a:p>
      </dgm:t>
    </dgm:pt>
    <dgm:pt modelId="{E2D47D97-F291-A542-BB4B-020B49535544}" type="parTrans" cxnId="{A91CDE59-B714-4C45-A987-6DC016AAEABD}">
      <dgm:prSet/>
      <dgm:spPr/>
      <dgm:t>
        <a:bodyPr/>
        <a:lstStyle/>
        <a:p>
          <a:endParaRPr lang="en-US"/>
        </a:p>
      </dgm:t>
    </dgm:pt>
    <dgm:pt modelId="{1302C335-4FF5-D545-972F-54070A048B36}" type="sibTrans" cxnId="{A91CDE59-B714-4C45-A987-6DC016AAEABD}">
      <dgm:prSet/>
      <dgm:spPr/>
      <dgm:t>
        <a:bodyPr/>
        <a:lstStyle/>
        <a:p>
          <a:endParaRPr lang="en-US"/>
        </a:p>
      </dgm:t>
    </dgm:pt>
    <dgm:pt modelId="{72EF68C8-D920-A042-8099-A03383D002C5}">
      <dgm:prSet phldrT="[Text]" custT="1"/>
      <dgm:spPr/>
      <dgm:t>
        <a:bodyPr/>
        <a:lstStyle/>
        <a:p>
          <a:r>
            <a:rPr lang="en-US" sz="2600" dirty="0"/>
            <a:t>Measure inclusiveness of practice in teamwork assessments</a:t>
          </a:r>
        </a:p>
      </dgm:t>
    </dgm:pt>
    <dgm:pt modelId="{AB340FCB-E69B-F64A-9ABE-9C98ABF5FB0C}" type="parTrans" cxnId="{8800F99E-D9F6-5841-9994-C189CDFF5CDB}">
      <dgm:prSet/>
      <dgm:spPr/>
      <dgm:t>
        <a:bodyPr/>
        <a:lstStyle/>
        <a:p>
          <a:endParaRPr lang="en-US"/>
        </a:p>
      </dgm:t>
    </dgm:pt>
    <dgm:pt modelId="{2181E431-9B9E-A64D-B399-802D82DACE1E}" type="sibTrans" cxnId="{8800F99E-D9F6-5841-9994-C189CDFF5CDB}">
      <dgm:prSet/>
      <dgm:spPr/>
      <dgm:t>
        <a:bodyPr/>
        <a:lstStyle/>
        <a:p>
          <a:endParaRPr lang="en-US"/>
        </a:p>
      </dgm:t>
    </dgm:pt>
    <dgm:pt modelId="{98B3B4A6-2FFA-3045-806E-A7B83A3689A7}">
      <dgm:prSet phldrT="[Text]" custT="1"/>
      <dgm:spPr/>
      <dgm:t>
        <a:bodyPr/>
        <a:lstStyle/>
        <a:p>
          <a:r>
            <a:rPr lang="en-US" sz="2600" dirty="0"/>
            <a:t>Communication strategies support staff participation in decision making</a:t>
          </a:r>
        </a:p>
      </dgm:t>
    </dgm:pt>
    <dgm:pt modelId="{4DDD8321-5678-9743-882C-E0E5962E0D04}" type="parTrans" cxnId="{1C33C76F-EC7B-7B44-B45B-1387B11246EC}">
      <dgm:prSet/>
      <dgm:spPr/>
      <dgm:t>
        <a:bodyPr/>
        <a:lstStyle/>
        <a:p>
          <a:endParaRPr lang="en-US"/>
        </a:p>
      </dgm:t>
    </dgm:pt>
    <dgm:pt modelId="{190914D6-4A48-5B42-AFBB-871F4A50C965}" type="sibTrans" cxnId="{1C33C76F-EC7B-7B44-B45B-1387B11246EC}">
      <dgm:prSet/>
      <dgm:spPr/>
      <dgm:t>
        <a:bodyPr/>
        <a:lstStyle/>
        <a:p>
          <a:endParaRPr lang="en-US"/>
        </a:p>
      </dgm:t>
    </dgm:pt>
    <dgm:pt modelId="{12D33A37-41A7-384D-A9A0-A410E1EFB207}" type="pres">
      <dgm:prSet presAssocID="{0044AD99-7C5A-BD4B-B3B1-C57AF32271A9}" presName="Name0" presStyleCnt="0">
        <dgm:presLayoutVars>
          <dgm:chPref val="1"/>
          <dgm:dir/>
          <dgm:animOne val="branch"/>
          <dgm:animLvl val="lvl"/>
          <dgm:resizeHandles/>
        </dgm:presLayoutVars>
      </dgm:prSet>
      <dgm:spPr/>
      <dgm:t>
        <a:bodyPr/>
        <a:lstStyle/>
        <a:p>
          <a:endParaRPr lang="en-US"/>
        </a:p>
      </dgm:t>
    </dgm:pt>
    <dgm:pt modelId="{F8832D0C-A5FD-0645-AC50-F9BE4642626F}" type="pres">
      <dgm:prSet presAssocID="{76E91317-4C12-F84B-9756-EECB1C37A43B}" presName="vertOne" presStyleCnt="0"/>
      <dgm:spPr/>
    </dgm:pt>
    <dgm:pt modelId="{54A5368A-B0FD-194A-BC72-5640A6E0F145}" type="pres">
      <dgm:prSet presAssocID="{76E91317-4C12-F84B-9756-EECB1C37A43B}" presName="txOne" presStyleLbl="node0" presStyleIdx="0" presStyleCnt="1" custScaleY="47633" custLinFactY="-62857" custLinFactNeighborX="-64391" custLinFactNeighborY="-100000">
        <dgm:presLayoutVars>
          <dgm:chPref val="3"/>
        </dgm:presLayoutVars>
      </dgm:prSet>
      <dgm:spPr/>
      <dgm:t>
        <a:bodyPr/>
        <a:lstStyle/>
        <a:p>
          <a:endParaRPr lang="en-US"/>
        </a:p>
      </dgm:t>
    </dgm:pt>
    <dgm:pt modelId="{6356BA2B-F25D-E947-8152-9677BF1BC134}" type="pres">
      <dgm:prSet presAssocID="{76E91317-4C12-F84B-9756-EECB1C37A43B}" presName="parTransOne" presStyleCnt="0"/>
      <dgm:spPr/>
    </dgm:pt>
    <dgm:pt modelId="{D1250754-83AC-AC4A-8039-7D053531A45A}" type="pres">
      <dgm:prSet presAssocID="{76E91317-4C12-F84B-9756-EECB1C37A43B}" presName="horzOne" presStyleCnt="0"/>
      <dgm:spPr/>
    </dgm:pt>
    <dgm:pt modelId="{576DA79D-853F-D145-A670-ED6335186E07}" type="pres">
      <dgm:prSet presAssocID="{0CACE0A6-8C81-7F44-A54F-C391B77879BD}" presName="vertTwo" presStyleCnt="0"/>
      <dgm:spPr/>
    </dgm:pt>
    <dgm:pt modelId="{8C7E82A9-11CB-0C46-A0DC-C72B23DC34D1}" type="pres">
      <dgm:prSet presAssocID="{0CACE0A6-8C81-7F44-A54F-C391B77879BD}" presName="txTwo" presStyleLbl="node2" presStyleIdx="0" presStyleCnt="3">
        <dgm:presLayoutVars>
          <dgm:chPref val="3"/>
        </dgm:presLayoutVars>
      </dgm:prSet>
      <dgm:spPr/>
      <dgm:t>
        <a:bodyPr/>
        <a:lstStyle/>
        <a:p>
          <a:endParaRPr lang="en-US"/>
        </a:p>
      </dgm:t>
    </dgm:pt>
    <dgm:pt modelId="{5A6A95CE-6818-E945-BD8B-594CD51E04FA}" type="pres">
      <dgm:prSet presAssocID="{0CACE0A6-8C81-7F44-A54F-C391B77879BD}" presName="horzTwo" presStyleCnt="0"/>
      <dgm:spPr/>
    </dgm:pt>
    <dgm:pt modelId="{F10923A5-D6C0-9743-BBA6-0FE6C19B3021}" type="pres">
      <dgm:prSet presAssocID="{1302C335-4FF5-D545-972F-54070A048B36}" presName="sibSpaceTwo" presStyleCnt="0"/>
      <dgm:spPr/>
    </dgm:pt>
    <dgm:pt modelId="{A8C5797E-3676-8C46-BFC4-3ABAFC3CA671}" type="pres">
      <dgm:prSet presAssocID="{72EF68C8-D920-A042-8099-A03383D002C5}" presName="vertTwo" presStyleCnt="0"/>
      <dgm:spPr/>
    </dgm:pt>
    <dgm:pt modelId="{7515E40D-50DF-F841-9921-EF8AECF1B350}" type="pres">
      <dgm:prSet presAssocID="{72EF68C8-D920-A042-8099-A03383D002C5}" presName="txTwo" presStyleLbl="node2" presStyleIdx="1" presStyleCnt="3">
        <dgm:presLayoutVars>
          <dgm:chPref val="3"/>
        </dgm:presLayoutVars>
      </dgm:prSet>
      <dgm:spPr/>
      <dgm:t>
        <a:bodyPr/>
        <a:lstStyle/>
        <a:p>
          <a:endParaRPr lang="en-US"/>
        </a:p>
      </dgm:t>
    </dgm:pt>
    <dgm:pt modelId="{A6A7C4DF-619F-BE48-A577-EE4034C38241}" type="pres">
      <dgm:prSet presAssocID="{72EF68C8-D920-A042-8099-A03383D002C5}" presName="horzTwo" presStyleCnt="0"/>
      <dgm:spPr/>
    </dgm:pt>
    <dgm:pt modelId="{39A557C7-CB24-0C40-A247-E10AE8A94FDB}" type="pres">
      <dgm:prSet presAssocID="{2181E431-9B9E-A64D-B399-802D82DACE1E}" presName="sibSpaceTwo" presStyleCnt="0"/>
      <dgm:spPr/>
    </dgm:pt>
    <dgm:pt modelId="{80C6C350-CF28-E94F-9919-E6D596995DEF}" type="pres">
      <dgm:prSet presAssocID="{98B3B4A6-2FFA-3045-806E-A7B83A3689A7}" presName="vertTwo" presStyleCnt="0"/>
      <dgm:spPr/>
    </dgm:pt>
    <dgm:pt modelId="{BB109272-FC40-C04F-A70B-BF1D0C09E275}" type="pres">
      <dgm:prSet presAssocID="{98B3B4A6-2FFA-3045-806E-A7B83A3689A7}" presName="txTwo" presStyleLbl="node2" presStyleIdx="2" presStyleCnt="3">
        <dgm:presLayoutVars>
          <dgm:chPref val="3"/>
        </dgm:presLayoutVars>
      </dgm:prSet>
      <dgm:spPr/>
      <dgm:t>
        <a:bodyPr/>
        <a:lstStyle/>
        <a:p>
          <a:endParaRPr lang="en-US"/>
        </a:p>
      </dgm:t>
    </dgm:pt>
    <dgm:pt modelId="{63DDBFAC-DAE0-5049-B85D-D1DE7DA75C0D}" type="pres">
      <dgm:prSet presAssocID="{98B3B4A6-2FFA-3045-806E-A7B83A3689A7}" presName="horzTwo" presStyleCnt="0"/>
      <dgm:spPr/>
    </dgm:pt>
  </dgm:ptLst>
  <dgm:cxnLst>
    <dgm:cxn modelId="{F1CEF559-239C-D34D-8041-7563671EE73D}" type="presOf" srcId="{72EF68C8-D920-A042-8099-A03383D002C5}" destId="{7515E40D-50DF-F841-9921-EF8AECF1B350}" srcOrd="0" destOrd="0" presId="urn:microsoft.com/office/officeart/2005/8/layout/hierarchy4"/>
    <dgm:cxn modelId="{8800F99E-D9F6-5841-9994-C189CDFF5CDB}" srcId="{76E91317-4C12-F84B-9756-EECB1C37A43B}" destId="{72EF68C8-D920-A042-8099-A03383D002C5}" srcOrd="1" destOrd="0" parTransId="{AB340FCB-E69B-F64A-9ABE-9C98ABF5FB0C}" sibTransId="{2181E431-9B9E-A64D-B399-802D82DACE1E}"/>
    <dgm:cxn modelId="{1C33C76F-EC7B-7B44-B45B-1387B11246EC}" srcId="{76E91317-4C12-F84B-9756-EECB1C37A43B}" destId="{98B3B4A6-2FFA-3045-806E-A7B83A3689A7}" srcOrd="2" destOrd="0" parTransId="{4DDD8321-5678-9743-882C-E0E5962E0D04}" sibTransId="{190914D6-4A48-5B42-AFBB-871F4A50C965}"/>
    <dgm:cxn modelId="{A91CDE59-B714-4C45-A987-6DC016AAEABD}" srcId="{76E91317-4C12-F84B-9756-EECB1C37A43B}" destId="{0CACE0A6-8C81-7F44-A54F-C391B77879BD}" srcOrd="0" destOrd="0" parTransId="{E2D47D97-F291-A542-BB4B-020B49535544}" sibTransId="{1302C335-4FF5-D545-972F-54070A048B36}"/>
    <dgm:cxn modelId="{0E69A101-9582-D044-8A7A-E51438712FC9}" type="presOf" srcId="{76E91317-4C12-F84B-9756-EECB1C37A43B}" destId="{54A5368A-B0FD-194A-BC72-5640A6E0F145}" srcOrd="0" destOrd="0" presId="urn:microsoft.com/office/officeart/2005/8/layout/hierarchy4"/>
    <dgm:cxn modelId="{97674AFA-6C5B-164F-B785-028DEBFF12AA}" type="presOf" srcId="{98B3B4A6-2FFA-3045-806E-A7B83A3689A7}" destId="{BB109272-FC40-C04F-A70B-BF1D0C09E275}" srcOrd="0" destOrd="0" presId="urn:microsoft.com/office/officeart/2005/8/layout/hierarchy4"/>
    <dgm:cxn modelId="{8D912BFE-1C0C-7147-9FCE-65EB51EBE939}" type="presOf" srcId="{0044AD99-7C5A-BD4B-B3B1-C57AF32271A9}" destId="{12D33A37-41A7-384D-A9A0-A410E1EFB207}" srcOrd="0" destOrd="0" presId="urn:microsoft.com/office/officeart/2005/8/layout/hierarchy4"/>
    <dgm:cxn modelId="{4E1F562F-97B1-3047-B7BA-400BF4396C98}" srcId="{0044AD99-7C5A-BD4B-B3B1-C57AF32271A9}" destId="{76E91317-4C12-F84B-9756-EECB1C37A43B}" srcOrd="0" destOrd="0" parTransId="{BE61296F-1558-614F-9E47-2B456E9277F0}" sibTransId="{6CDCAFCC-0E85-4E46-B5EE-2E50B58EEE5D}"/>
    <dgm:cxn modelId="{A245E0FA-4CD1-7844-A944-FBF2D07F8BB9}" type="presOf" srcId="{0CACE0A6-8C81-7F44-A54F-C391B77879BD}" destId="{8C7E82A9-11CB-0C46-A0DC-C72B23DC34D1}" srcOrd="0" destOrd="0" presId="urn:microsoft.com/office/officeart/2005/8/layout/hierarchy4"/>
    <dgm:cxn modelId="{36406F4C-6584-0649-865B-13333EDCF95E}" type="presParOf" srcId="{12D33A37-41A7-384D-A9A0-A410E1EFB207}" destId="{F8832D0C-A5FD-0645-AC50-F9BE4642626F}" srcOrd="0" destOrd="0" presId="urn:microsoft.com/office/officeart/2005/8/layout/hierarchy4"/>
    <dgm:cxn modelId="{F95C5C82-730A-A947-BCE0-7175B2DD6E3F}" type="presParOf" srcId="{F8832D0C-A5FD-0645-AC50-F9BE4642626F}" destId="{54A5368A-B0FD-194A-BC72-5640A6E0F145}" srcOrd="0" destOrd="0" presId="urn:microsoft.com/office/officeart/2005/8/layout/hierarchy4"/>
    <dgm:cxn modelId="{D945A3BB-DC48-0C43-AEB9-280DD6DADDE3}" type="presParOf" srcId="{F8832D0C-A5FD-0645-AC50-F9BE4642626F}" destId="{6356BA2B-F25D-E947-8152-9677BF1BC134}" srcOrd="1" destOrd="0" presId="urn:microsoft.com/office/officeart/2005/8/layout/hierarchy4"/>
    <dgm:cxn modelId="{6EF9100F-93EA-9147-B39D-E4D3FCFAF149}" type="presParOf" srcId="{F8832D0C-A5FD-0645-AC50-F9BE4642626F}" destId="{D1250754-83AC-AC4A-8039-7D053531A45A}" srcOrd="2" destOrd="0" presId="urn:microsoft.com/office/officeart/2005/8/layout/hierarchy4"/>
    <dgm:cxn modelId="{E964B208-5E9C-A04B-A7FE-41AD0B524B3F}" type="presParOf" srcId="{D1250754-83AC-AC4A-8039-7D053531A45A}" destId="{576DA79D-853F-D145-A670-ED6335186E07}" srcOrd="0" destOrd="0" presId="urn:microsoft.com/office/officeart/2005/8/layout/hierarchy4"/>
    <dgm:cxn modelId="{EDBD37EA-B159-E74E-B6F8-F191F25259B2}" type="presParOf" srcId="{576DA79D-853F-D145-A670-ED6335186E07}" destId="{8C7E82A9-11CB-0C46-A0DC-C72B23DC34D1}" srcOrd="0" destOrd="0" presId="urn:microsoft.com/office/officeart/2005/8/layout/hierarchy4"/>
    <dgm:cxn modelId="{1F1D861D-735C-284C-AD15-0DC5ADD9E51A}" type="presParOf" srcId="{576DA79D-853F-D145-A670-ED6335186E07}" destId="{5A6A95CE-6818-E945-BD8B-594CD51E04FA}" srcOrd="1" destOrd="0" presId="urn:microsoft.com/office/officeart/2005/8/layout/hierarchy4"/>
    <dgm:cxn modelId="{4C90E202-0390-2544-9FF6-F3916ECE436A}" type="presParOf" srcId="{D1250754-83AC-AC4A-8039-7D053531A45A}" destId="{F10923A5-D6C0-9743-BBA6-0FE6C19B3021}" srcOrd="1" destOrd="0" presId="urn:microsoft.com/office/officeart/2005/8/layout/hierarchy4"/>
    <dgm:cxn modelId="{56BF6455-360D-124C-97E4-C9E3AC2D461B}" type="presParOf" srcId="{D1250754-83AC-AC4A-8039-7D053531A45A}" destId="{A8C5797E-3676-8C46-BFC4-3ABAFC3CA671}" srcOrd="2" destOrd="0" presId="urn:microsoft.com/office/officeart/2005/8/layout/hierarchy4"/>
    <dgm:cxn modelId="{346F7E82-CB19-124E-9614-3BCFFF3A8516}" type="presParOf" srcId="{A8C5797E-3676-8C46-BFC4-3ABAFC3CA671}" destId="{7515E40D-50DF-F841-9921-EF8AECF1B350}" srcOrd="0" destOrd="0" presId="urn:microsoft.com/office/officeart/2005/8/layout/hierarchy4"/>
    <dgm:cxn modelId="{E35D4F65-CC81-A44F-97F4-1808EE2FEC37}" type="presParOf" srcId="{A8C5797E-3676-8C46-BFC4-3ABAFC3CA671}" destId="{A6A7C4DF-619F-BE48-A577-EE4034C38241}" srcOrd="1" destOrd="0" presId="urn:microsoft.com/office/officeart/2005/8/layout/hierarchy4"/>
    <dgm:cxn modelId="{2DD0F0E5-BACE-C24C-AC31-A15D8D14B7B4}" type="presParOf" srcId="{D1250754-83AC-AC4A-8039-7D053531A45A}" destId="{39A557C7-CB24-0C40-A247-E10AE8A94FDB}" srcOrd="3" destOrd="0" presId="urn:microsoft.com/office/officeart/2005/8/layout/hierarchy4"/>
    <dgm:cxn modelId="{081A032C-E755-3447-81B4-4BDCE7033A19}" type="presParOf" srcId="{D1250754-83AC-AC4A-8039-7D053531A45A}" destId="{80C6C350-CF28-E94F-9919-E6D596995DEF}" srcOrd="4" destOrd="0" presId="urn:microsoft.com/office/officeart/2005/8/layout/hierarchy4"/>
    <dgm:cxn modelId="{B012FFEC-2D96-5A46-9FB5-BED7862B1E1E}" type="presParOf" srcId="{80C6C350-CF28-E94F-9919-E6D596995DEF}" destId="{BB109272-FC40-C04F-A70B-BF1D0C09E275}" srcOrd="0" destOrd="0" presId="urn:microsoft.com/office/officeart/2005/8/layout/hierarchy4"/>
    <dgm:cxn modelId="{2FE1CD9F-3042-D242-9797-24D12964CB00}" type="presParOf" srcId="{80C6C350-CF28-E94F-9919-E6D596995DEF}" destId="{63DDBFAC-DAE0-5049-B85D-D1DE7DA75C0D}"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44AD99-7C5A-BD4B-B3B1-C57AF32271A9}"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76E91317-4C12-F84B-9756-EECB1C37A43B}">
      <dgm:prSet phldrT="[Text]" custT="1"/>
      <dgm:spPr/>
      <dgm:t>
        <a:bodyPr/>
        <a:lstStyle/>
        <a:p>
          <a:r>
            <a:rPr lang="en-US" sz="4000" b="1" dirty="0"/>
            <a:t>Equity is Everyone’s Job</a:t>
          </a:r>
        </a:p>
      </dgm:t>
    </dgm:pt>
    <dgm:pt modelId="{BE61296F-1558-614F-9E47-2B456E9277F0}" type="parTrans" cxnId="{4E1F562F-97B1-3047-B7BA-400BF4396C98}">
      <dgm:prSet/>
      <dgm:spPr/>
      <dgm:t>
        <a:bodyPr/>
        <a:lstStyle/>
        <a:p>
          <a:endParaRPr lang="en-US"/>
        </a:p>
      </dgm:t>
    </dgm:pt>
    <dgm:pt modelId="{6CDCAFCC-0E85-4E46-B5EE-2E50B58EEE5D}" type="sibTrans" cxnId="{4E1F562F-97B1-3047-B7BA-400BF4396C98}">
      <dgm:prSet/>
      <dgm:spPr/>
      <dgm:t>
        <a:bodyPr/>
        <a:lstStyle/>
        <a:p>
          <a:endParaRPr lang="en-US"/>
        </a:p>
      </dgm:t>
    </dgm:pt>
    <dgm:pt modelId="{0CACE0A6-8C81-7F44-A54F-C391B77879BD}">
      <dgm:prSet phldrT="[Text]" custT="1"/>
      <dgm:spPr/>
      <dgm:t>
        <a:bodyPr/>
        <a:lstStyle/>
        <a:p>
          <a:r>
            <a:rPr lang="en-US" sz="2600" dirty="0"/>
            <a:t>Job descriptions include commitment to health equity</a:t>
          </a:r>
        </a:p>
      </dgm:t>
    </dgm:pt>
    <dgm:pt modelId="{E2D47D97-F291-A542-BB4B-020B49535544}" type="parTrans" cxnId="{A91CDE59-B714-4C45-A987-6DC016AAEABD}">
      <dgm:prSet/>
      <dgm:spPr/>
      <dgm:t>
        <a:bodyPr/>
        <a:lstStyle/>
        <a:p>
          <a:endParaRPr lang="en-US"/>
        </a:p>
      </dgm:t>
    </dgm:pt>
    <dgm:pt modelId="{1302C335-4FF5-D545-972F-54070A048B36}" type="sibTrans" cxnId="{A91CDE59-B714-4C45-A987-6DC016AAEABD}">
      <dgm:prSet/>
      <dgm:spPr/>
      <dgm:t>
        <a:bodyPr/>
        <a:lstStyle/>
        <a:p>
          <a:endParaRPr lang="en-US"/>
        </a:p>
      </dgm:t>
    </dgm:pt>
    <dgm:pt modelId="{72EF68C8-D920-A042-8099-A03383D002C5}">
      <dgm:prSet phldrT="[Text]" custT="1"/>
      <dgm:spPr/>
      <dgm:t>
        <a:bodyPr/>
        <a:lstStyle/>
        <a:p>
          <a:r>
            <a:rPr lang="en-US" sz="2600" dirty="0"/>
            <a:t>Recognition or reward for health equity champions</a:t>
          </a:r>
        </a:p>
      </dgm:t>
    </dgm:pt>
    <dgm:pt modelId="{AB340FCB-E69B-F64A-9ABE-9C98ABF5FB0C}" type="parTrans" cxnId="{8800F99E-D9F6-5841-9994-C189CDFF5CDB}">
      <dgm:prSet/>
      <dgm:spPr/>
      <dgm:t>
        <a:bodyPr/>
        <a:lstStyle/>
        <a:p>
          <a:endParaRPr lang="en-US"/>
        </a:p>
      </dgm:t>
    </dgm:pt>
    <dgm:pt modelId="{2181E431-9B9E-A64D-B399-802D82DACE1E}" type="sibTrans" cxnId="{8800F99E-D9F6-5841-9994-C189CDFF5CDB}">
      <dgm:prSet/>
      <dgm:spPr/>
      <dgm:t>
        <a:bodyPr/>
        <a:lstStyle/>
        <a:p>
          <a:endParaRPr lang="en-US"/>
        </a:p>
      </dgm:t>
    </dgm:pt>
    <dgm:pt modelId="{98B3B4A6-2FFA-3045-806E-A7B83A3689A7}">
      <dgm:prSet phldrT="[Text]" custT="1"/>
      <dgm:spPr/>
      <dgm:t>
        <a:bodyPr/>
        <a:lstStyle/>
        <a:p>
          <a:r>
            <a:rPr lang="en-US" sz="2600" dirty="0"/>
            <a:t>Team receives training that supports health equity</a:t>
          </a:r>
        </a:p>
      </dgm:t>
    </dgm:pt>
    <dgm:pt modelId="{4DDD8321-5678-9743-882C-E0E5962E0D04}" type="parTrans" cxnId="{1C33C76F-EC7B-7B44-B45B-1387B11246EC}">
      <dgm:prSet/>
      <dgm:spPr/>
      <dgm:t>
        <a:bodyPr/>
        <a:lstStyle/>
        <a:p>
          <a:endParaRPr lang="en-US"/>
        </a:p>
      </dgm:t>
    </dgm:pt>
    <dgm:pt modelId="{190914D6-4A48-5B42-AFBB-871F4A50C965}" type="sibTrans" cxnId="{1C33C76F-EC7B-7B44-B45B-1387B11246EC}">
      <dgm:prSet/>
      <dgm:spPr/>
      <dgm:t>
        <a:bodyPr/>
        <a:lstStyle/>
        <a:p>
          <a:endParaRPr lang="en-US"/>
        </a:p>
      </dgm:t>
    </dgm:pt>
    <dgm:pt modelId="{12D33A37-41A7-384D-A9A0-A410E1EFB207}" type="pres">
      <dgm:prSet presAssocID="{0044AD99-7C5A-BD4B-B3B1-C57AF32271A9}" presName="Name0" presStyleCnt="0">
        <dgm:presLayoutVars>
          <dgm:chPref val="1"/>
          <dgm:dir/>
          <dgm:animOne val="branch"/>
          <dgm:animLvl val="lvl"/>
          <dgm:resizeHandles/>
        </dgm:presLayoutVars>
      </dgm:prSet>
      <dgm:spPr/>
      <dgm:t>
        <a:bodyPr/>
        <a:lstStyle/>
        <a:p>
          <a:endParaRPr lang="en-US"/>
        </a:p>
      </dgm:t>
    </dgm:pt>
    <dgm:pt modelId="{F8832D0C-A5FD-0645-AC50-F9BE4642626F}" type="pres">
      <dgm:prSet presAssocID="{76E91317-4C12-F84B-9756-EECB1C37A43B}" presName="vertOne" presStyleCnt="0"/>
      <dgm:spPr/>
    </dgm:pt>
    <dgm:pt modelId="{54A5368A-B0FD-194A-BC72-5640A6E0F145}" type="pres">
      <dgm:prSet presAssocID="{76E91317-4C12-F84B-9756-EECB1C37A43B}" presName="txOne" presStyleLbl="node0" presStyleIdx="0" presStyleCnt="1" custScaleY="47633" custLinFactY="-33465" custLinFactNeighborX="0" custLinFactNeighborY="-100000">
        <dgm:presLayoutVars>
          <dgm:chPref val="3"/>
        </dgm:presLayoutVars>
      </dgm:prSet>
      <dgm:spPr/>
      <dgm:t>
        <a:bodyPr/>
        <a:lstStyle/>
        <a:p>
          <a:endParaRPr lang="en-US"/>
        </a:p>
      </dgm:t>
    </dgm:pt>
    <dgm:pt modelId="{6356BA2B-F25D-E947-8152-9677BF1BC134}" type="pres">
      <dgm:prSet presAssocID="{76E91317-4C12-F84B-9756-EECB1C37A43B}" presName="parTransOne" presStyleCnt="0"/>
      <dgm:spPr/>
    </dgm:pt>
    <dgm:pt modelId="{D1250754-83AC-AC4A-8039-7D053531A45A}" type="pres">
      <dgm:prSet presAssocID="{76E91317-4C12-F84B-9756-EECB1C37A43B}" presName="horzOne" presStyleCnt="0"/>
      <dgm:spPr/>
    </dgm:pt>
    <dgm:pt modelId="{576DA79D-853F-D145-A670-ED6335186E07}" type="pres">
      <dgm:prSet presAssocID="{0CACE0A6-8C81-7F44-A54F-C391B77879BD}" presName="vertTwo" presStyleCnt="0"/>
      <dgm:spPr/>
    </dgm:pt>
    <dgm:pt modelId="{8C7E82A9-11CB-0C46-A0DC-C72B23DC34D1}" type="pres">
      <dgm:prSet presAssocID="{0CACE0A6-8C81-7F44-A54F-C391B77879BD}" presName="txTwo" presStyleLbl="node2" presStyleIdx="0" presStyleCnt="3">
        <dgm:presLayoutVars>
          <dgm:chPref val="3"/>
        </dgm:presLayoutVars>
      </dgm:prSet>
      <dgm:spPr/>
      <dgm:t>
        <a:bodyPr/>
        <a:lstStyle/>
        <a:p>
          <a:endParaRPr lang="en-US"/>
        </a:p>
      </dgm:t>
    </dgm:pt>
    <dgm:pt modelId="{5A6A95CE-6818-E945-BD8B-594CD51E04FA}" type="pres">
      <dgm:prSet presAssocID="{0CACE0A6-8C81-7F44-A54F-C391B77879BD}" presName="horzTwo" presStyleCnt="0"/>
      <dgm:spPr/>
    </dgm:pt>
    <dgm:pt modelId="{F10923A5-D6C0-9743-BBA6-0FE6C19B3021}" type="pres">
      <dgm:prSet presAssocID="{1302C335-4FF5-D545-972F-54070A048B36}" presName="sibSpaceTwo" presStyleCnt="0"/>
      <dgm:spPr/>
    </dgm:pt>
    <dgm:pt modelId="{A8C5797E-3676-8C46-BFC4-3ABAFC3CA671}" type="pres">
      <dgm:prSet presAssocID="{72EF68C8-D920-A042-8099-A03383D002C5}" presName="vertTwo" presStyleCnt="0"/>
      <dgm:spPr/>
    </dgm:pt>
    <dgm:pt modelId="{7515E40D-50DF-F841-9921-EF8AECF1B350}" type="pres">
      <dgm:prSet presAssocID="{72EF68C8-D920-A042-8099-A03383D002C5}" presName="txTwo" presStyleLbl="node2" presStyleIdx="1" presStyleCnt="3">
        <dgm:presLayoutVars>
          <dgm:chPref val="3"/>
        </dgm:presLayoutVars>
      </dgm:prSet>
      <dgm:spPr/>
      <dgm:t>
        <a:bodyPr/>
        <a:lstStyle/>
        <a:p>
          <a:endParaRPr lang="en-US"/>
        </a:p>
      </dgm:t>
    </dgm:pt>
    <dgm:pt modelId="{A6A7C4DF-619F-BE48-A577-EE4034C38241}" type="pres">
      <dgm:prSet presAssocID="{72EF68C8-D920-A042-8099-A03383D002C5}" presName="horzTwo" presStyleCnt="0"/>
      <dgm:spPr/>
    </dgm:pt>
    <dgm:pt modelId="{39A557C7-CB24-0C40-A247-E10AE8A94FDB}" type="pres">
      <dgm:prSet presAssocID="{2181E431-9B9E-A64D-B399-802D82DACE1E}" presName="sibSpaceTwo" presStyleCnt="0"/>
      <dgm:spPr/>
    </dgm:pt>
    <dgm:pt modelId="{80C6C350-CF28-E94F-9919-E6D596995DEF}" type="pres">
      <dgm:prSet presAssocID="{98B3B4A6-2FFA-3045-806E-A7B83A3689A7}" presName="vertTwo" presStyleCnt="0"/>
      <dgm:spPr/>
    </dgm:pt>
    <dgm:pt modelId="{BB109272-FC40-C04F-A70B-BF1D0C09E275}" type="pres">
      <dgm:prSet presAssocID="{98B3B4A6-2FFA-3045-806E-A7B83A3689A7}" presName="txTwo" presStyleLbl="node2" presStyleIdx="2" presStyleCnt="3">
        <dgm:presLayoutVars>
          <dgm:chPref val="3"/>
        </dgm:presLayoutVars>
      </dgm:prSet>
      <dgm:spPr/>
      <dgm:t>
        <a:bodyPr/>
        <a:lstStyle/>
        <a:p>
          <a:endParaRPr lang="en-US"/>
        </a:p>
      </dgm:t>
    </dgm:pt>
    <dgm:pt modelId="{63DDBFAC-DAE0-5049-B85D-D1DE7DA75C0D}" type="pres">
      <dgm:prSet presAssocID="{98B3B4A6-2FFA-3045-806E-A7B83A3689A7}" presName="horzTwo" presStyleCnt="0"/>
      <dgm:spPr/>
    </dgm:pt>
  </dgm:ptLst>
  <dgm:cxnLst>
    <dgm:cxn modelId="{F1CEF559-239C-D34D-8041-7563671EE73D}" type="presOf" srcId="{72EF68C8-D920-A042-8099-A03383D002C5}" destId="{7515E40D-50DF-F841-9921-EF8AECF1B350}" srcOrd="0" destOrd="0" presId="urn:microsoft.com/office/officeart/2005/8/layout/hierarchy4"/>
    <dgm:cxn modelId="{8800F99E-D9F6-5841-9994-C189CDFF5CDB}" srcId="{76E91317-4C12-F84B-9756-EECB1C37A43B}" destId="{72EF68C8-D920-A042-8099-A03383D002C5}" srcOrd="1" destOrd="0" parTransId="{AB340FCB-E69B-F64A-9ABE-9C98ABF5FB0C}" sibTransId="{2181E431-9B9E-A64D-B399-802D82DACE1E}"/>
    <dgm:cxn modelId="{1C33C76F-EC7B-7B44-B45B-1387B11246EC}" srcId="{76E91317-4C12-F84B-9756-EECB1C37A43B}" destId="{98B3B4A6-2FFA-3045-806E-A7B83A3689A7}" srcOrd="2" destOrd="0" parTransId="{4DDD8321-5678-9743-882C-E0E5962E0D04}" sibTransId="{190914D6-4A48-5B42-AFBB-871F4A50C965}"/>
    <dgm:cxn modelId="{A91CDE59-B714-4C45-A987-6DC016AAEABD}" srcId="{76E91317-4C12-F84B-9756-EECB1C37A43B}" destId="{0CACE0A6-8C81-7F44-A54F-C391B77879BD}" srcOrd="0" destOrd="0" parTransId="{E2D47D97-F291-A542-BB4B-020B49535544}" sibTransId="{1302C335-4FF5-D545-972F-54070A048B36}"/>
    <dgm:cxn modelId="{0E69A101-9582-D044-8A7A-E51438712FC9}" type="presOf" srcId="{76E91317-4C12-F84B-9756-EECB1C37A43B}" destId="{54A5368A-B0FD-194A-BC72-5640A6E0F145}" srcOrd="0" destOrd="0" presId="urn:microsoft.com/office/officeart/2005/8/layout/hierarchy4"/>
    <dgm:cxn modelId="{97674AFA-6C5B-164F-B785-028DEBFF12AA}" type="presOf" srcId="{98B3B4A6-2FFA-3045-806E-A7B83A3689A7}" destId="{BB109272-FC40-C04F-A70B-BF1D0C09E275}" srcOrd="0" destOrd="0" presId="urn:microsoft.com/office/officeart/2005/8/layout/hierarchy4"/>
    <dgm:cxn modelId="{8D912BFE-1C0C-7147-9FCE-65EB51EBE939}" type="presOf" srcId="{0044AD99-7C5A-BD4B-B3B1-C57AF32271A9}" destId="{12D33A37-41A7-384D-A9A0-A410E1EFB207}" srcOrd="0" destOrd="0" presId="urn:microsoft.com/office/officeart/2005/8/layout/hierarchy4"/>
    <dgm:cxn modelId="{4E1F562F-97B1-3047-B7BA-400BF4396C98}" srcId="{0044AD99-7C5A-BD4B-B3B1-C57AF32271A9}" destId="{76E91317-4C12-F84B-9756-EECB1C37A43B}" srcOrd="0" destOrd="0" parTransId="{BE61296F-1558-614F-9E47-2B456E9277F0}" sibTransId="{6CDCAFCC-0E85-4E46-B5EE-2E50B58EEE5D}"/>
    <dgm:cxn modelId="{A245E0FA-4CD1-7844-A944-FBF2D07F8BB9}" type="presOf" srcId="{0CACE0A6-8C81-7F44-A54F-C391B77879BD}" destId="{8C7E82A9-11CB-0C46-A0DC-C72B23DC34D1}" srcOrd="0" destOrd="0" presId="urn:microsoft.com/office/officeart/2005/8/layout/hierarchy4"/>
    <dgm:cxn modelId="{36406F4C-6584-0649-865B-13333EDCF95E}" type="presParOf" srcId="{12D33A37-41A7-384D-A9A0-A410E1EFB207}" destId="{F8832D0C-A5FD-0645-AC50-F9BE4642626F}" srcOrd="0" destOrd="0" presId="urn:microsoft.com/office/officeart/2005/8/layout/hierarchy4"/>
    <dgm:cxn modelId="{F95C5C82-730A-A947-BCE0-7175B2DD6E3F}" type="presParOf" srcId="{F8832D0C-A5FD-0645-AC50-F9BE4642626F}" destId="{54A5368A-B0FD-194A-BC72-5640A6E0F145}" srcOrd="0" destOrd="0" presId="urn:microsoft.com/office/officeart/2005/8/layout/hierarchy4"/>
    <dgm:cxn modelId="{D945A3BB-DC48-0C43-AEB9-280DD6DADDE3}" type="presParOf" srcId="{F8832D0C-A5FD-0645-AC50-F9BE4642626F}" destId="{6356BA2B-F25D-E947-8152-9677BF1BC134}" srcOrd="1" destOrd="0" presId="urn:microsoft.com/office/officeart/2005/8/layout/hierarchy4"/>
    <dgm:cxn modelId="{6EF9100F-93EA-9147-B39D-E4D3FCFAF149}" type="presParOf" srcId="{F8832D0C-A5FD-0645-AC50-F9BE4642626F}" destId="{D1250754-83AC-AC4A-8039-7D053531A45A}" srcOrd="2" destOrd="0" presId="urn:microsoft.com/office/officeart/2005/8/layout/hierarchy4"/>
    <dgm:cxn modelId="{E964B208-5E9C-A04B-A7FE-41AD0B524B3F}" type="presParOf" srcId="{D1250754-83AC-AC4A-8039-7D053531A45A}" destId="{576DA79D-853F-D145-A670-ED6335186E07}" srcOrd="0" destOrd="0" presId="urn:microsoft.com/office/officeart/2005/8/layout/hierarchy4"/>
    <dgm:cxn modelId="{EDBD37EA-B159-E74E-B6F8-F191F25259B2}" type="presParOf" srcId="{576DA79D-853F-D145-A670-ED6335186E07}" destId="{8C7E82A9-11CB-0C46-A0DC-C72B23DC34D1}" srcOrd="0" destOrd="0" presId="urn:microsoft.com/office/officeart/2005/8/layout/hierarchy4"/>
    <dgm:cxn modelId="{1F1D861D-735C-284C-AD15-0DC5ADD9E51A}" type="presParOf" srcId="{576DA79D-853F-D145-A670-ED6335186E07}" destId="{5A6A95CE-6818-E945-BD8B-594CD51E04FA}" srcOrd="1" destOrd="0" presId="urn:microsoft.com/office/officeart/2005/8/layout/hierarchy4"/>
    <dgm:cxn modelId="{4C90E202-0390-2544-9FF6-F3916ECE436A}" type="presParOf" srcId="{D1250754-83AC-AC4A-8039-7D053531A45A}" destId="{F10923A5-D6C0-9743-BBA6-0FE6C19B3021}" srcOrd="1" destOrd="0" presId="urn:microsoft.com/office/officeart/2005/8/layout/hierarchy4"/>
    <dgm:cxn modelId="{56BF6455-360D-124C-97E4-C9E3AC2D461B}" type="presParOf" srcId="{D1250754-83AC-AC4A-8039-7D053531A45A}" destId="{A8C5797E-3676-8C46-BFC4-3ABAFC3CA671}" srcOrd="2" destOrd="0" presId="urn:microsoft.com/office/officeart/2005/8/layout/hierarchy4"/>
    <dgm:cxn modelId="{346F7E82-CB19-124E-9614-3BCFFF3A8516}" type="presParOf" srcId="{A8C5797E-3676-8C46-BFC4-3ABAFC3CA671}" destId="{7515E40D-50DF-F841-9921-EF8AECF1B350}" srcOrd="0" destOrd="0" presId="urn:microsoft.com/office/officeart/2005/8/layout/hierarchy4"/>
    <dgm:cxn modelId="{E35D4F65-CC81-A44F-97F4-1808EE2FEC37}" type="presParOf" srcId="{A8C5797E-3676-8C46-BFC4-3ABAFC3CA671}" destId="{A6A7C4DF-619F-BE48-A577-EE4034C38241}" srcOrd="1" destOrd="0" presId="urn:microsoft.com/office/officeart/2005/8/layout/hierarchy4"/>
    <dgm:cxn modelId="{2DD0F0E5-BACE-C24C-AC31-A15D8D14B7B4}" type="presParOf" srcId="{D1250754-83AC-AC4A-8039-7D053531A45A}" destId="{39A557C7-CB24-0C40-A247-E10AE8A94FDB}" srcOrd="3" destOrd="0" presId="urn:microsoft.com/office/officeart/2005/8/layout/hierarchy4"/>
    <dgm:cxn modelId="{081A032C-E755-3447-81B4-4BDCE7033A19}" type="presParOf" srcId="{D1250754-83AC-AC4A-8039-7D053531A45A}" destId="{80C6C350-CF28-E94F-9919-E6D596995DEF}" srcOrd="4" destOrd="0" presId="urn:microsoft.com/office/officeart/2005/8/layout/hierarchy4"/>
    <dgm:cxn modelId="{B012FFEC-2D96-5A46-9FB5-BED7862B1E1E}" type="presParOf" srcId="{80C6C350-CF28-E94F-9919-E6D596995DEF}" destId="{BB109272-FC40-C04F-A70B-BF1D0C09E275}" srcOrd="0" destOrd="0" presId="urn:microsoft.com/office/officeart/2005/8/layout/hierarchy4"/>
    <dgm:cxn modelId="{2FE1CD9F-3042-D242-9797-24D12964CB00}" type="presParOf" srcId="{80C6C350-CF28-E94F-9919-E6D596995DEF}" destId="{63DDBFAC-DAE0-5049-B85D-D1DE7DA75C0D}"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E0F928-28A6-0749-8DFC-4C33355DA0B1}"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543E37EF-1224-644E-9B10-2043E61EE3FE}">
      <dgm:prSet phldrT="[Text]" custT="1"/>
      <dgm:spPr/>
      <dgm:t>
        <a:bodyPr/>
        <a:lstStyle/>
        <a:p>
          <a:pPr>
            <a:lnSpc>
              <a:spcPct val="100000"/>
            </a:lnSpc>
            <a:spcAft>
              <a:spcPts val="0"/>
            </a:spcAft>
          </a:pPr>
          <a:r>
            <a:rPr lang="en-US" sz="2600" dirty="0"/>
            <a:t>Practice uses population data to </a:t>
          </a:r>
        </a:p>
        <a:p>
          <a:pPr>
            <a:lnSpc>
              <a:spcPct val="100000"/>
            </a:lnSpc>
            <a:spcAft>
              <a:spcPts val="0"/>
            </a:spcAft>
          </a:pPr>
          <a:r>
            <a:rPr lang="en-US" sz="2600" dirty="0"/>
            <a:t>manage care gaps and </a:t>
          </a:r>
        </a:p>
        <a:p>
          <a:pPr>
            <a:lnSpc>
              <a:spcPct val="100000"/>
            </a:lnSpc>
            <a:spcAft>
              <a:spcPts val="0"/>
            </a:spcAft>
          </a:pPr>
          <a:r>
            <a:rPr lang="en-US" sz="2600" dirty="0"/>
            <a:t>implement care management plans</a:t>
          </a:r>
        </a:p>
      </dgm:t>
    </dgm:pt>
    <dgm:pt modelId="{3CA75E0B-F169-7F43-8AC2-CF5D12FA2EEC}" type="parTrans" cxnId="{6A6ACC02-EE90-7346-B6A7-0E2E95966842}">
      <dgm:prSet/>
      <dgm:spPr/>
      <dgm:t>
        <a:bodyPr/>
        <a:lstStyle/>
        <a:p>
          <a:endParaRPr lang="en-US" sz="2600"/>
        </a:p>
      </dgm:t>
    </dgm:pt>
    <dgm:pt modelId="{C8FED3C1-43DC-8744-9596-C8B31D4F8C38}" type="sibTrans" cxnId="{6A6ACC02-EE90-7346-B6A7-0E2E95966842}">
      <dgm:prSet/>
      <dgm:spPr/>
      <dgm:t>
        <a:bodyPr/>
        <a:lstStyle/>
        <a:p>
          <a:endParaRPr lang="en-US" sz="2600"/>
        </a:p>
      </dgm:t>
    </dgm:pt>
    <dgm:pt modelId="{9012DEBC-95C0-9347-82AE-8E6FA519B78B}">
      <dgm:prSet phldrT="[Text]" custT="1"/>
      <dgm:spPr/>
      <dgm:t>
        <a:bodyPr/>
        <a:lstStyle/>
        <a:p>
          <a:r>
            <a:rPr lang="en-US" sz="2200" dirty="0"/>
            <a:t>High risk patients are identified, provided with care management, and have a care plan</a:t>
          </a:r>
        </a:p>
      </dgm:t>
    </dgm:pt>
    <dgm:pt modelId="{8FC1B444-ACF3-1F4F-A592-C9575CC3A48C}" type="parTrans" cxnId="{D5943486-67AE-AC44-A8E9-704207AED2F1}">
      <dgm:prSet/>
      <dgm:spPr/>
      <dgm:t>
        <a:bodyPr/>
        <a:lstStyle/>
        <a:p>
          <a:endParaRPr lang="en-US" sz="2600"/>
        </a:p>
      </dgm:t>
    </dgm:pt>
    <dgm:pt modelId="{D2E226E3-8C08-B441-AD8E-9F345B3E1FCD}" type="sibTrans" cxnId="{D5943486-67AE-AC44-A8E9-704207AED2F1}">
      <dgm:prSet/>
      <dgm:spPr/>
      <dgm:t>
        <a:bodyPr/>
        <a:lstStyle/>
        <a:p>
          <a:endParaRPr lang="en-US" sz="2600"/>
        </a:p>
      </dgm:t>
    </dgm:pt>
    <dgm:pt modelId="{2CCBEF2A-465C-A24D-8300-7E214916B261}">
      <dgm:prSet phldrT="[Text]" custT="1"/>
      <dgm:spPr/>
      <dgm:t>
        <a:bodyPr/>
        <a:lstStyle/>
        <a:p>
          <a:r>
            <a:rPr lang="en-US" sz="2200" dirty="0"/>
            <a:t>Care gaps are identified and addressed proactively at the population level.</a:t>
          </a:r>
        </a:p>
      </dgm:t>
    </dgm:pt>
    <dgm:pt modelId="{128E2C18-9E0B-7546-BAB6-5E5C4567B7AB}" type="parTrans" cxnId="{A8EDDD5F-A60D-2540-8CAA-B88BB9C194AA}">
      <dgm:prSet/>
      <dgm:spPr/>
      <dgm:t>
        <a:bodyPr/>
        <a:lstStyle/>
        <a:p>
          <a:endParaRPr lang="en-US" sz="2600"/>
        </a:p>
      </dgm:t>
    </dgm:pt>
    <dgm:pt modelId="{10AEB9FD-EACF-954A-8270-A47A93706EB2}" type="sibTrans" cxnId="{A8EDDD5F-A60D-2540-8CAA-B88BB9C194AA}">
      <dgm:prSet/>
      <dgm:spPr/>
      <dgm:t>
        <a:bodyPr/>
        <a:lstStyle/>
        <a:p>
          <a:endParaRPr lang="en-US" sz="2600"/>
        </a:p>
      </dgm:t>
    </dgm:pt>
    <dgm:pt modelId="{4BB1C56F-2EDC-FC4E-9832-5F2711848D58}" type="pres">
      <dgm:prSet presAssocID="{D1E0F928-28A6-0749-8DFC-4C33355DA0B1}" presName="Name0" presStyleCnt="0">
        <dgm:presLayoutVars>
          <dgm:chPref val="1"/>
          <dgm:dir/>
          <dgm:animOne val="branch"/>
          <dgm:animLvl val="lvl"/>
          <dgm:resizeHandles/>
        </dgm:presLayoutVars>
      </dgm:prSet>
      <dgm:spPr/>
      <dgm:t>
        <a:bodyPr/>
        <a:lstStyle/>
        <a:p>
          <a:endParaRPr lang="en-US"/>
        </a:p>
      </dgm:t>
    </dgm:pt>
    <dgm:pt modelId="{D2D77BE5-D8DD-BC40-9B62-2B0FF954FC0F}" type="pres">
      <dgm:prSet presAssocID="{543E37EF-1224-644E-9B10-2043E61EE3FE}" presName="vertOne" presStyleCnt="0"/>
      <dgm:spPr/>
    </dgm:pt>
    <dgm:pt modelId="{5F4B2917-3714-C447-93B1-863F368D5DFA}" type="pres">
      <dgm:prSet presAssocID="{543E37EF-1224-644E-9B10-2043E61EE3FE}" presName="txOne" presStyleLbl="node0" presStyleIdx="0" presStyleCnt="1" custScaleY="69509">
        <dgm:presLayoutVars>
          <dgm:chPref val="3"/>
        </dgm:presLayoutVars>
      </dgm:prSet>
      <dgm:spPr/>
      <dgm:t>
        <a:bodyPr/>
        <a:lstStyle/>
        <a:p>
          <a:endParaRPr lang="en-US"/>
        </a:p>
      </dgm:t>
    </dgm:pt>
    <dgm:pt modelId="{8F1A190E-E2E2-6840-BBE2-142FED27BF6F}" type="pres">
      <dgm:prSet presAssocID="{543E37EF-1224-644E-9B10-2043E61EE3FE}" presName="parTransOne" presStyleCnt="0"/>
      <dgm:spPr/>
    </dgm:pt>
    <dgm:pt modelId="{A3CFDA82-D047-0348-A11D-B3511AD1D142}" type="pres">
      <dgm:prSet presAssocID="{543E37EF-1224-644E-9B10-2043E61EE3FE}" presName="horzOne" presStyleCnt="0"/>
      <dgm:spPr/>
    </dgm:pt>
    <dgm:pt modelId="{BD8C9A6F-DE5B-2F4E-827E-790F1BD918BC}" type="pres">
      <dgm:prSet presAssocID="{9012DEBC-95C0-9347-82AE-8E6FA519B78B}" presName="vertTwo" presStyleCnt="0"/>
      <dgm:spPr/>
    </dgm:pt>
    <dgm:pt modelId="{3F595D49-CB71-5E44-9EAB-49ADF9D52249}" type="pres">
      <dgm:prSet presAssocID="{9012DEBC-95C0-9347-82AE-8E6FA519B78B}" presName="txTwo" presStyleLbl="node2" presStyleIdx="0" presStyleCnt="2">
        <dgm:presLayoutVars>
          <dgm:chPref val="3"/>
        </dgm:presLayoutVars>
      </dgm:prSet>
      <dgm:spPr/>
      <dgm:t>
        <a:bodyPr/>
        <a:lstStyle/>
        <a:p>
          <a:endParaRPr lang="en-US"/>
        </a:p>
      </dgm:t>
    </dgm:pt>
    <dgm:pt modelId="{F840B043-4853-6A47-B25A-AE56B27248D4}" type="pres">
      <dgm:prSet presAssocID="{9012DEBC-95C0-9347-82AE-8E6FA519B78B}" presName="horzTwo" presStyleCnt="0"/>
      <dgm:spPr/>
    </dgm:pt>
    <dgm:pt modelId="{B16B4D24-9365-B446-AE6A-F8616C169983}" type="pres">
      <dgm:prSet presAssocID="{D2E226E3-8C08-B441-AD8E-9F345B3E1FCD}" presName="sibSpaceTwo" presStyleCnt="0"/>
      <dgm:spPr/>
    </dgm:pt>
    <dgm:pt modelId="{441CFB28-B0EE-834F-936D-BBDA0499B017}" type="pres">
      <dgm:prSet presAssocID="{2CCBEF2A-465C-A24D-8300-7E214916B261}" presName="vertTwo" presStyleCnt="0"/>
      <dgm:spPr/>
    </dgm:pt>
    <dgm:pt modelId="{A9AEE16B-1237-CD42-90F0-F3F907A9FC75}" type="pres">
      <dgm:prSet presAssocID="{2CCBEF2A-465C-A24D-8300-7E214916B261}" presName="txTwo" presStyleLbl="node2" presStyleIdx="1" presStyleCnt="2">
        <dgm:presLayoutVars>
          <dgm:chPref val="3"/>
        </dgm:presLayoutVars>
      </dgm:prSet>
      <dgm:spPr/>
      <dgm:t>
        <a:bodyPr/>
        <a:lstStyle/>
        <a:p>
          <a:endParaRPr lang="en-US"/>
        </a:p>
      </dgm:t>
    </dgm:pt>
    <dgm:pt modelId="{F59F857F-B5A6-BE40-8788-DF68382D611E}" type="pres">
      <dgm:prSet presAssocID="{2CCBEF2A-465C-A24D-8300-7E214916B261}" presName="horzTwo" presStyleCnt="0"/>
      <dgm:spPr/>
    </dgm:pt>
  </dgm:ptLst>
  <dgm:cxnLst>
    <dgm:cxn modelId="{2C5FAEC5-672D-EA47-8448-C54520846FE6}" type="presOf" srcId="{543E37EF-1224-644E-9B10-2043E61EE3FE}" destId="{5F4B2917-3714-C447-93B1-863F368D5DFA}" srcOrd="0" destOrd="0" presId="urn:microsoft.com/office/officeart/2005/8/layout/hierarchy4"/>
    <dgm:cxn modelId="{02D27ED6-279B-2B43-83D1-5EEA240FB05E}" type="presOf" srcId="{2CCBEF2A-465C-A24D-8300-7E214916B261}" destId="{A9AEE16B-1237-CD42-90F0-F3F907A9FC75}" srcOrd="0" destOrd="0" presId="urn:microsoft.com/office/officeart/2005/8/layout/hierarchy4"/>
    <dgm:cxn modelId="{632B8AB9-F549-5C4E-8F48-9D1B21586CAE}" type="presOf" srcId="{D1E0F928-28A6-0749-8DFC-4C33355DA0B1}" destId="{4BB1C56F-2EDC-FC4E-9832-5F2711848D58}" srcOrd="0" destOrd="0" presId="urn:microsoft.com/office/officeart/2005/8/layout/hierarchy4"/>
    <dgm:cxn modelId="{3BBA1AC3-65FD-C94A-A384-44FF35CC7082}" type="presOf" srcId="{9012DEBC-95C0-9347-82AE-8E6FA519B78B}" destId="{3F595D49-CB71-5E44-9EAB-49ADF9D52249}" srcOrd="0" destOrd="0" presId="urn:microsoft.com/office/officeart/2005/8/layout/hierarchy4"/>
    <dgm:cxn modelId="{6A6ACC02-EE90-7346-B6A7-0E2E95966842}" srcId="{D1E0F928-28A6-0749-8DFC-4C33355DA0B1}" destId="{543E37EF-1224-644E-9B10-2043E61EE3FE}" srcOrd="0" destOrd="0" parTransId="{3CA75E0B-F169-7F43-8AC2-CF5D12FA2EEC}" sibTransId="{C8FED3C1-43DC-8744-9596-C8B31D4F8C38}"/>
    <dgm:cxn modelId="{A8EDDD5F-A60D-2540-8CAA-B88BB9C194AA}" srcId="{543E37EF-1224-644E-9B10-2043E61EE3FE}" destId="{2CCBEF2A-465C-A24D-8300-7E214916B261}" srcOrd="1" destOrd="0" parTransId="{128E2C18-9E0B-7546-BAB6-5E5C4567B7AB}" sibTransId="{10AEB9FD-EACF-954A-8270-A47A93706EB2}"/>
    <dgm:cxn modelId="{D5943486-67AE-AC44-A8E9-704207AED2F1}" srcId="{543E37EF-1224-644E-9B10-2043E61EE3FE}" destId="{9012DEBC-95C0-9347-82AE-8E6FA519B78B}" srcOrd="0" destOrd="0" parTransId="{8FC1B444-ACF3-1F4F-A592-C9575CC3A48C}" sibTransId="{D2E226E3-8C08-B441-AD8E-9F345B3E1FCD}"/>
    <dgm:cxn modelId="{54908EA0-6F52-8145-8076-3FFF03942318}" type="presParOf" srcId="{4BB1C56F-2EDC-FC4E-9832-5F2711848D58}" destId="{D2D77BE5-D8DD-BC40-9B62-2B0FF954FC0F}" srcOrd="0" destOrd="0" presId="urn:microsoft.com/office/officeart/2005/8/layout/hierarchy4"/>
    <dgm:cxn modelId="{44FF8015-C5A7-684F-A4F2-0F3EC0C1A82D}" type="presParOf" srcId="{D2D77BE5-D8DD-BC40-9B62-2B0FF954FC0F}" destId="{5F4B2917-3714-C447-93B1-863F368D5DFA}" srcOrd="0" destOrd="0" presId="urn:microsoft.com/office/officeart/2005/8/layout/hierarchy4"/>
    <dgm:cxn modelId="{5A50E583-A7FA-1145-A138-B3228A094DA4}" type="presParOf" srcId="{D2D77BE5-D8DD-BC40-9B62-2B0FF954FC0F}" destId="{8F1A190E-E2E2-6840-BBE2-142FED27BF6F}" srcOrd="1" destOrd="0" presId="urn:microsoft.com/office/officeart/2005/8/layout/hierarchy4"/>
    <dgm:cxn modelId="{5FEDE527-98A4-A044-941F-E40C2235FF98}" type="presParOf" srcId="{D2D77BE5-D8DD-BC40-9B62-2B0FF954FC0F}" destId="{A3CFDA82-D047-0348-A11D-B3511AD1D142}" srcOrd="2" destOrd="0" presId="urn:microsoft.com/office/officeart/2005/8/layout/hierarchy4"/>
    <dgm:cxn modelId="{E84B09A1-F749-864E-B453-2300CC80CB05}" type="presParOf" srcId="{A3CFDA82-D047-0348-A11D-B3511AD1D142}" destId="{BD8C9A6F-DE5B-2F4E-827E-790F1BD918BC}" srcOrd="0" destOrd="0" presId="urn:microsoft.com/office/officeart/2005/8/layout/hierarchy4"/>
    <dgm:cxn modelId="{0999BB83-F95A-5241-8A4C-33DBEA1F65F2}" type="presParOf" srcId="{BD8C9A6F-DE5B-2F4E-827E-790F1BD918BC}" destId="{3F595D49-CB71-5E44-9EAB-49ADF9D52249}" srcOrd="0" destOrd="0" presId="urn:microsoft.com/office/officeart/2005/8/layout/hierarchy4"/>
    <dgm:cxn modelId="{570AE60A-6F31-2D41-B718-2B4B054FADE0}" type="presParOf" srcId="{BD8C9A6F-DE5B-2F4E-827E-790F1BD918BC}" destId="{F840B043-4853-6A47-B25A-AE56B27248D4}" srcOrd="1" destOrd="0" presId="urn:microsoft.com/office/officeart/2005/8/layout/hierarchy4"/>
    <dgm:cxn modelId="{4E2D37D0-CD27-B849-8B8C-952F1B4B1EBF}" type="presParOf" srcId="{A3CFDA82-D047-0348-A11D-B3511AD1D142}" destId="{B16B4D24-9365-B446-AE6A-F8616C169983}" srcOrd="1" destOrd="0" presId="urn:microsoft.com/office/officeart/2005/8/layout/hierarchy4"/>
    <dgm:cxn modelId="{115BBC00-7981-374E-8322-801511A3D410}" type="presParOf" srcId="{A3CFDA82-D047-0348-A11D-B3511AD1D142}" destId="{441CFB28-B0EE-834F-936D-BBDA0499B017}" srcOrd="2" destOrd="0" presId="urn:microsoft.com/office/officeart/2005/8/layout/hierarchy4"/>
    <dgm:cxn modelId="{DC6213D3-E1D0-4440-B56E-D993347FC019}" type="presParOf" srcId="{441CFB28-B0EE-834F-936D-BBDA0499B017}" destId="{A9AEE16B-1237-CD42-90F0-F3F907A9FC75}" srcOrd="0" destOrd="0" presId="urn:microsoft.com/office/officeart/2005/8/layout/hierarchy4"/>
    <dgm:cxn modelId="{871BCA42-CCF4-BC46-91A2-902A5FC0DD01}" type="presParOf" srcId="{441CFB28-B0EE-834F-936D-BBDA0499B017}" destId="{F59F857F-B5A6-BE40-8788-DF68382D611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DC3CE-4E01-9C43-8888-9CCCDD24FEA6}">
      <dsp:nvSpPr>
        <dsp:cNvPr id="0" name=""/>
        <dsp:cNvSpPr/>
      </dsp:nvSpPr>
      <dsp:spPr>
        <a:xfrm rot="5400000">
          <a:off x="6116161" y="-2145256"/>
          <a:ext cx="3086100" cy="8148138"/>
        </a:xfrm>
        <a:prstGeom prst="round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Currently focusing on social barriers to health</a:t>
          </a:r>
        </a:p>
        <a:p>
          <a:pPr marL="228600" lvl="1" indent="-228600" algn="l" defTabSz="1066800">
            <a:lnSpc>
              <a:spcPct val="90000"/>
            </a:lnSpc>
            <a:spcBef>
              <a:spcPct val="0"/>
            </a:spcBef>
            <a:spcAft>
              <a:spcPct val="15000"/>
            </a:spcAft>
            <a:buChar char="••"/>
          </a:pPr>
          <a:r>
            <a:rPr lang="en-US" sz="2400" kern="1200"/>
            <a:t>Transitioning into/out of ISP</a:t>
          </a:r>
        </a:p>
        <a:p>
          <a:pPr marL="228600" lvl="1" indent="-228600" algn="l" defTabSz="1066800">
            <a:lnSpc>
              <a:spcPct val="90000"/>
            </a:lnSpc>
            <a:spcBef>
              <a:spcPct val="0"/>
            </a:spcBef>
            <a:spcAft>
              <a:spcPct val="15000"/>
            </a:spcAft>
            <a:buChar char="••"/>
          </a:pPr>
          <a:r>
            <a:rPr lang="en-US" sz="2400" kern="1200" dirty="0"/>
            <a:t>Unable to find a meeting time</a:t>
          </a:r>
        </a:p>
        <a:p>
          <a:pPr marL="228600" lvl="1" indent="-228600" algn="l" defTabSz="1066800">
            <a:lnSpc>
              <a:spcPct val="90000"/>
            </a:lnSpc>
            <a:spcBef>
              <a:spcPct val="0"/>
            </a:spcBef>
            <a:spcAft>
              <a:spcPct val="15000"/>
            </a:spcAft>
            <a:buChar char="••"/>
          </a:pPr>
          <a:r>
            <a:rPr lang="en-US" sz="2400" kern="1200"/>
            <a:t>Illnesses/staffing issues</a:t>
          </a:r>
        </a:p>
        <a:p>
          <a:pPr marL="228600" lvl="1" indent="-228600" algn="l" defTabSz="1066800">
            <a:lnSpc>
              <a:spcPct val="90000"/>
            </a:lnSpc>
            <a:spcBef>
              <a:spcPct val="0"/>
            </a:spcBef>
            <a:spcAft>
              <a:spcPct val="15000"/>
            </a:spcAft>
            <a:buChar char="••"/>
          </a:pPr>
          <a:r>
            <a:rPr lang="en-US" sz="2400" kern="1200"/>
            <a:t>Being addressed at a higher level in the organization</a:t>
          </a:r>
        </a:p>
      </dsp:txBody>
      <dsp:txXfrm rot="-5400000">
        <a:off x="3735793" y="536414"/>
        <a:ext cx="7846836" cy="2784798"/>
      </dsp:txXfrm>
    </dsp:sp>
    <dsp:sp modelId="{63195DA9-C9AE-7C4D-8B5D-110020916988}">
      <dsp:nvSpPr>
        <dsp:cNvPr id="0" name=""/>
        <dsp:cNvSpPr/>
      </dsp:nvSpPr>
      <dsp:spPr>
        <a:xfrm>
          <a:off x="158497" y="299525"/>
          <a:ext cx="3377871" cy="32585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Reasons why practices are NOT working on the I&amp;E block</a:t>
          </a:r>
        </a:p>
      </dsp:txBody>
      <dsp:txXfrm>
        <a:off x="317568" y="458596"/>
        <a:ext cx="3059729" cy="2940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14970-DBFB-A54B-887F-4BA90FFB48C9}">
      <dsp:nvSpPr>
        <dsp:cNvPr id="0" name=""/>
        <dsp:cNvSpPr/>
      </dsp:nvSpPr>
      <dsp:spPr>
        <a:xfrm>
          <a:off x="0" y="0"/>
          <a:ext cx="8441022" cy="11335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Equity in risk stratification</a:t>
          </a:r>
        </a:p>
      </dsp:txBody>
      <dsp:txXfrm>
        <a:off x="33202" y="33202"/>
        <a:ext cx="8374618" cy="1067184"/>
      </dsp:txXfrm>
    </dsp:sp>
    <dsp:sp modelId="{59D02A10-AD2C-9843-A1FD-EA26D778C552}">
      <dsp:nvSpPr>
        <dsp:cNvPr id="0" name=""/>
        <dsp:cNvSpPr/>
      </dsp:nvSpPr>
      <dsp:spPr>
        <a:xfrm>
          <a:off x="9207" y="1448620"/>
          <a:ext cx="2694991" cy="3137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ts val="0"/>
            </a:spcAft>
          </a:pPr>
          <a:r>
            <a:rPr lang="en-US" sz="2600" kern="1200" dirty="0"/>
            <a:t>Include assessment of social barriers </a:t>
          </a:r>
        </a:p>
        <a:p>
          <a:pPr lvl="0" algn="ctr" defTabSz="1155700">
            <a:lnSpc>
              <a:spcPct val="100000"/>
            </a:lnSpc>
            <a:spcBef>
              <a:spcPct val="0"/>
            </a:spcBef>
            <a:spcAft>
              <a:spcPts val="0"/>
            </a:spcAft>
          </a:pPr>
          <a:r>
            <a:rPr lang="en-US" sz="2600" kern="1200" dirty="0"/>
            <a:t>to health, disability status, language, </a:t>
          </a:r>
          <a:r>
            <a:rPr lang="en-US" sz="2600" kern="1200" dirty="0" err="1"/>
            <a:t>etc</a:t>
          </a:r>
          <a:endParaRPr lang="en-US" sz="2600" kern="1200" dirty="0"/>
        </a:p>
      </dsp:txBody>
      <dsp:txXfrm>
        <a:off x="88141" y="1527554"/>
        <a:ext cx="2537123" cy="2979973"/>
      </dsp:txXfrm>
    </dsp:sp>
    <dsp:sp modelId="{44AF78DF-2B59-A548-BF97-C40EB52405DE}">
      <dsp:nvSpPr>
        <dsp:cNvPr id="0" name=""/>
        <dsp:cNvSpPr/>
      </dsp:nvSpPr>
      <dsp:spPr>
        <a:xfrm>
          <a:off x="2930578" y="1448620"/>
          <a:ext cx="5503173" cy="16103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Prioritize closing care gaps among groups experiencing inequities</a:t>
          </a:r>
        </a:p>
      </dsp:txBody>
      <dsp:txXfrm>
        <a:off x="2977744" y="1495786"/>
        <a:ext cx="5408841" cy="1516027"/>
      </dsp:txXfrm>
    </dsp:sp>
    <dsp:sp modelId="{8760DF41-2877-1041-869F-AE278CA85CFA}">
      <dsp:nvSpPr>
        <dsp:cNvPr id="0" name=""/>
        <dsp:cNvSpPr/>
      </dsp:nvSpPr>
      <dsp:spPr>
        <a:xfrm>
          <a:off x="2930578" y="3372952"/>
          <a:ext cx="2694991" cy="12741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Practice data</a:t>
          </a:r>
        </a:p>
      </dsp:txBody>
      <dsp:txXfrm>
        <a:off x="2967898" y="3410272"/>
        <a:ext cx="2620351" cy="1199547"/>
      </dsp:txXfrm>
    </dsp:sp>
    <dsp:sp modelId="{689AB8FB-9227-5745-8A08-2C4D5DD040B0}">
      <dsp:nvSpPr>
        <dsp:cNvPr id="0" name=""/>
        <dsp:cNvSpPr/>
      </dsp:nvSpPr>
      <dsp:spPr>
        <a:xfrm>
          <a:off x="5738760" y="3372952"/>
          <a:ext cx="2694991" cy="12741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Regional, state, or national data</a:t>
          </a:r>
        </a:p>
      </dsp:txBody>
      <dsp:txXfrm>
        <a:off x="5776080" y="3410272"/>
        <a:ext cx="2620351" cy="11995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F464F-B8CD-46B2-843E-C2AE7A006BA3}">
      <dsp:nvSpPr>
        <dsp:cNvPr id="0" name=""/>
        <dsp:cNvSpPr/>
      </dsp:nvSpPr>
      <dsp:spPr>
        <a:xfrm>
          <a:off x="1150032" y="878609"/>
          <a:ext cx="1873125" cy="187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CF798-2B33-492A-B1E0-DFF69696DD7A}">
      <dsp:nvSpPr>
        <dsp:cNvPr id="0" name=""/>
        <dsp:cNvSpPr/>
      </dsp:nvSpPr>
      <dsp:spPr>
        <a:xfrm>
          <a:off x="5344" y="3209542"/>
          <a:ext cx="41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kern="1200"/>
            <a:t>Self select your breakout room by clicking the "Breakout Rooms" button at the bottom of your zoom screen: </a:t>
          </a:r>
        </a:p>
      </dsp:txBody>
      <dsp:txXfrm>
        <a:off x="5344" y="3209542"/>
        <a:ext cx="4162500" cy="720000"/>
      </dsp:txXfrm>
    </dsp:sp>
    <dsp:sp modelId="{9543DDEA-670F-4D23-817B-7272B591356A}">
      <dsp:nvSpPr>
        <dsp:cNvPr id="0" name=""/>
        <dsp:cNvSpPr/>
      </dsp:nvSpPr>
      <dsp:spPr>
        <a:xfrm>
          <a:off x="6040969" y="878609"/>
          <a:ext cx="1873125" cy="187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1D94F-CAD0-47F5-BA5A-7260A0374C11}">
      <dsp:nvSpPr>
        <dsp:cNvPr id="0" name=""/>
        <dsp:cNvSpPr/>
      </dsp:nvSpPr>
      <dsp:spPr>
        <a:xfrm>
          <a:off x="4896282" y="3209542"/>
          <a:ext cx="41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kern="1200"/>
            <a:t>Select the breakout room based on the building block discussion you would like to join. </a:t>
          </a:r>
        </a:p>
      </dsp:txBody>
      <dsp:txXfrm>
        <a:off x="4896282" y="3209542"/>
        <a:ext cx="41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A6F50-262F-4105-8914-4B23725021B9}">
      <dsp:nvSpPr>
        <dsp:cNvPr id="0" name=""/>
        <dsp:cNvSpPr/>
      </dsp:nvSpPr>
      <dsp:spPr>
        <a:xfrm>
          <a:off x="4327223" y="298072"/>
          <a:ext cx="1921500" cy="1921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0297D-740E-4C05-9A14-565255BBE792}">
      <dsp:nvSpPr>
        <dsp:cNvPr id="0" name=""/>
        <dsp:cNvSpPr/>
      </dsp:nvSpPr>
      <dsp:spPr>
        <a:xfrm>
          <a:off x="4736716" y="707581"/>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B61C04-BA48-4886-91BC-CDBECEF9DE74}">
      <dsp:nvSpPr>
        <dsp:cNvPr id="0" name=""/>
        <dsp:cNvSpPr/>
      </dsp:nvSpPr>
      <dsp:spPr>
        <a:xfrm>
          <a:off x="3712977" y="281807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Sell the benefits</a:t>
          </a:r>
        </a:p>
      </dsp:txBody>
      <dsp:txXfrm>
        <a:off x="3712977" y="2818071"/>
        <a:ext cx="3150000" cy="720000"/>
      </dsp:txXfrm>
    </dsp:sp>
    <dsp:sp modelId="{2B1BA34D-899A-4C66-ADD3-FB5CABB717C2}">
      <dsp:nvSpPr>
        <dsp:cNvPr id="0" name=""/>
        <dsp:cNvSpPr/>
      </dsp:nvSpPr>
      <dsp:spPr>
        <a:xfrm>
          <a:off x="614250" y="223345"/>
          <a:ext cx="1921500" cy="1921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85357-3EE6-4343-8336-12BD6BADACB5}">
      <dsp:nvSpPr>
        <dsp:cNvPr id="0" name=""/>
        <dsp:cNvSpPr/>
      </dsp:nvSpPr>
      <dsp:spPr>
        <a:xfrm>
          <a:off x="1023753" y="632842"/>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169D1-DE21-4EA1-A7AD-88C0A683FBA8}">
      <dsp:nvSpPr>
        <dsp:cNvPr id="0" name=""/>
        <dsp:cNvSpPr/>
      </dsp:nvSpPr>
      <dsp:spPr>
        <a:xfrm>
          <a:off x="9" y="274333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Start with Curiosity</a:t>
          </a:r>
        </a:p>
      </dsp:txBody>
      <dsp:txXfrm>
        <a:off x="9" y="2743335"/>
        <a:ext cx="3150000" cy="720000"/>
      </dsp:txXfrm>
    </dsp:sp>
    <dsp:sp modelId="{9209AEFB-4BEB-49C3-B444-2D56628FD937}">
      <dsp:nvSpPr>
        <dsp:cNvPr id="0" name=""/>
        <dsp:cNvSpPr/>
      </dsp:nvSpPr>
      <dsp:spPr>
        <a:xfrm>
          <a:off x="8086406" y="198481"/>
          <a:ext cx="1921500" cy="1921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8242D-3E5A-4E37-AA93-51A5013AAD10}">
      <dsp:nvSpPr>
        <dsp:cNvPr id="0" name=""/>
        <dsp:cNvSpPr/>
      </dsp:nvSpPr>
      <dsp:spPr>
        <a:xfrm>
          <a:off x="8495906" y="607981"/>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9098B8-E2FE-44C6-83AE-8165471DECA6}">
      <dsp:nvSpPr>
        <dsp:cNvPr id="0" name=""/>
        <dsp:cNvSpPr/>
      </dsp:nvSpPr>
      <dsp:spPr>
        <a:xfrm>
          <a:off x="7472156" y="27184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Be the “equity question asker”</a:t>
          </a:r>
        </a:p>
      </dsp:txBody>
      <dsp:txXfrm>
        <a:off x="7472156" y="2718481"/>
        <a:ext cx="315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6C7EA-43AB-2C44-95F7-246FB87DCEC6}">
      <dsp:nvSpPr>
        <dsp:cNvPr id="0" name=""/>
        <dsp:cNvSpPr/>
      </dsp:nvSpPr>
      <dsp:spPr>
        <a:xfrm>
          <a:off x="2154" y="1818"/>
          <a:ext cx="5831209" cy="1738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buFont typeface="Arial" panose="020B0604020202020204" pitchFamily="34" charset="0"/>
            <a:buNone/>
          </a:pPr>
          <a:r>
            <a:rPr lang="en-US" sz="3400" kern="1200" dirty="0">
              <a:latin typeface="+mj-lt"/>
            </a:rPr>
            <a:t>Practice uses clinical quality measures data and QI methods   to improve care</a:t>
          </a:r>
        </a:p>
      </dsp:txBody>
      <dsp:txXfrm>
        <a:off x="53083" y="52747"/>
        <a:ext cx="5729351" cy="1636971"/>
      </dsp:txXfrm>
    </dsp:sp>
    <dsp:sp modelId="{39CC19B9-67DD-A445-BA77-E9F4559FB805}">
      <dsp:nvSpPr>
        <dsp:cNvPr id="0" name=""/>
        <dsp:cNvSpPr/>
      </dsp:nvSpPr>
      <dsp:spPr>
        <a:xfrm>
          <a:off x="2154" y="1896862"/>
          <a:ext cx="2798085" cy="1738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buFont typeface="Arial" panose="020B0604020202020204" pitchFamily="34" charset="0"/>
            <a:buNone/>
          </a:pPr>
          <a:r>
            <a:rPr lang="en-US" sz="2300" kern="1200" dirty="0">
              <a:latin typeface="+mj-lt"/>
            </a:rPr>
            <a:t>Develop a QI team, give data to providers, evaluate QI process</a:t>
          </a:r>
        </a:p>
      </dsp:txBody>
      <dsp:txXfrm>
        <a:off x="53083" y="1947791"/>
        <a:ext cx="2696227" cy="1636971"/>
      </dsp:txXfrm>
    </dsp:sp>
    <dsp:sp modelId="{531DFE74-4429-1F4F-A27E-C95FC583B187}">
      <dsp:nvSpPr>
        <dsp:cNvPr id="0" name=""/>
        <dsp:cNvSpPr/>
      </dsp:nvSpPr>
      <dsp:spPr>
        <a:xfrm>
          <a:off x="3035278" y="1896862"/>
          <a:ext cx="2798085" cy="1738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buFont typeface="Arial" panose="020B0604020202020204" pitchFamily="34" charset="0"/>
            <a:buNone/>
          </a:pPr>
          <a:r>
            <a:rPr lang="en-US" sz="2300" kern="1200" dirty="0">
              <a:latin typeface="+mj-lt"/>
            </a:rPr>
            <a:t>Set and meet quality metric goals using QI approaches</a:t>
          </a:r>
        </a:p>
      </dsp:txBody>
      <dsp:txXfrm>
        <a:off x="3086207" y="1947791"/>
        <a:ext cx="2696227" cy="16369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14970-DBFB-A54B-887F-4BA90FFB48C9}">
      <dsp:nvSpPr>
        <dsp:cNvPr id="0" name=""/>
        <dsp:cNvSpPr/>
      </dsp:nvSpPr>
      <dsp:spPr>
        <a:xfrm>
          <a:off x="0" y="32658"/>
          <a:ext cx="8436726" cy="7561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Equity in goal-setting</a:t>
          </a:r>
        </a:p>
      </dsp:txBody>
      <dsp:txXfrm>
        <a:off x="22148" y="54806"/>
        <a:ext cx="8392430" cy="711897"/>
      </dsp:txXfrm>
    </dsp:sp>
    <dsp:sp modelId="{59D02A10-AD2C-9843-A1FD-EA26D778C552}">
      <dsp:nvSpPr>
        <dsp:cNvPr id="0" name=""/>
        <dsp:cNvSpPr/>
      </dsp:nvSpPr>
      <dsp:spPr>
        <a:xfrm>
          <a:off x="3116" y="1014291"/>
          <a:ext cx="4048333" cy="12108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ts val="0"/>
            </a:spcAft>
          </a:pPr>
          <a:r>
            <a:rPr lang="en-US" sz="2600" kern="1200" dirty="0"/>
            <a:t>Target inequities in practice data </a:t>
          </a:r>
        </a:p>
        <a:p>
          <a:pPr lvl="0" algn="ctr" defTabSz="1155700">
            <a:lnSpc>
              <a:spcPct val="100000"/>
            </a:lnSpc>
            <a:spcBef>
              <a:spcPct val="0"/>
            </a:spcBef>
            <a:spcAft>
              <a:spcPts val="0"/>
            </a:spcAft>
          </a:pPr>
          <a:r>
            <a:rPr lang="en-US" sz="2600" kern="1200" dirty="0"/>
            <a:t>(can start small!)</a:t>
          </a:r>
        </a:p>
      </dsp:txBody>
      <dsp:txXfrm>
        <a:off x="38581" y="1049756"/>
        <a:ext cx="3977403" cy="1139928"/>
      </dsp:txXfrm>
    </dsp:sp>
    <dsp:sp modelId="{44AF78DF-2B59-A548-BF97-C40EB52405DE}">
      <dsp:nvSpPr>
        <dsp:cNvPr id="0" name=""/>
        <dsp:cNvSpPr/>
      </dsp:nvSpPr>
      <dsp:spPr>
        <a:xfrm>
          <a:off x="4391510" y="1014291"/>
          <a:ext cx="4048333" cy="12108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Target inequities in regional, state, or       national data</a:t>
          </a:r>
        </a:p>
      </dsp:txBody>
      <dsp:txXfrm>
        <a:off x="4426975" y="1049756"/>
        <a:ext cx="3977403" cy="11399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50974-6E28-364C-983C-DE2B74C09C66}">
      <dsp:nvSpPr>
        <dsp:cNvPr id="0" name=""/>
        <dsp:cNvSpPr/>
      </dsp:nvSpPr>
      <dsp:spPr>
        <a:xfrm>
          <a:off x="3000" y="595"/>
          <a:ext cx="8121999" cy="1159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Equity in Process</a:t>
          </a:r>
        </a:p>
      </dsp:txBody>
      <dsp:txXfrm>
        <a:off x="36955" y="34550"/>
        <a:ext cx="8054089" cy="1091392"/>
      </dsp:txXfrm>
    </dsp:sp>
    <dsp:sp modelId="{A0FA803F-98CA-4744-8A89-D4A52E6E5E8E}">
      <dsp:nvSpPr>
        <dsp:cNvPr id="0" name=""/>
        <dsp:cNvSpPr/>
      </dsp:nvSpPr>
      <dsp:spPr>
        <a:xfrm>
          <a:off x="3000" y="1368590"/>
          <a:ext cx="3897312" cy="11593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Patient participation</a:t>
          </a:r>
        </a:p>
      </dsp:txBody>
      <dsp:txXfrm>
        <a:off x="36955" y="1402545"/>
        <a:ext cx="3829402" cy="1091392"/>
      </dsp:txXfrm>
    </dsp:sp>
    <dsp:sp modelId="{7141829F-6C1E-4148-8183-555FE9B2821C}">
      <dsp:nvSpPr>
        <dsp:cNvPr id="0" name=""/>
        <dsp:cNvSpPr/>
      </dsp:nvSpPr>
      <dsp:spPr>
        <a:xfrm>
          <a:off x="4227687" y="1368590"/>
          <a:ext cx="3897312" cy="11593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Community partnerships</a:t>
          </a:r>
        </a:p>
      </dsp:txBody>
      <dsp:txXfrm>
        <a:off x="4261642" y="1402545"/>
        <a:ext cx="3829402" cy="10913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B2917-3714-C447-93B1-863F368D5DFA}">
      <dsp:nvSpPr>
        <dsp:cNvPr id="0" name=""/>
        <dsp:cNvSpPr/>
      </dsp:nvSpPr>
      <dsp:spPr>
        <a:xfrm>
          <a:off x="2390" y="1253"/>
          <a:ext cx="6469775" cy="12279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Practice team uses workflows and protocols to facilitate collaboration and improve care</a:t>
          </a:r>
        </a:p>
      </dsp:txBody>
      <dsp:txXfrm>
        <a:off x="38354" y="37217"/>
        <a:ext cx="6397847" cy="1155984"/>
      </dsp:txXfrm>
    </dsp:sp>
    <dsp:sp modelId="{3F595D49-CB71-5E44-9EAB-49ADF9D52249}">
      <dsp:nvSpPr>
        <dsp:cNvPr id="0" name=""/>
        <dsp:cNvSpPr/>
      </dsp:nvSpPr>
      <dsp:spPr>
        <a:xfrm>
          <a:off x="2390" y="1398591"/>
          <a:ext cx="3104499" cy="12279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Creation of job descriptions, accountability for roles, recognition for excellence </a:t>
          </a:r>
        </a:p>
      </dsp:txBody>
      <dsp:txXfrm>
        <a:off x="38354" y="1434555"/>
        <a:ext cx="3032571" cy="1155984"/>
      </dsp:txXfrm>
    </dsp:sp>
    <dsp:sp modelId="{A9AEE16B-1237-CD42-90F0-F3F907A9FC75}">
      <dsp:nvSpPr>
        <dsp:cNvPr id="0" name=""/>
        <dsp:cNvSpPr/>
      </dsp:nvSpPr>
      <dsp:spPr>
        <a:xfrm>
          <a:off x="3367666" y="1398591"/>
          <a:ext cx="3104499" cy="12279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Identify and implement team-based </a:t>
          </a:r>
          <a:r>
            <a:rPr lang="en-US" sz="1900" kern="1200"/>
            <a:t>care strategies</a:t>
          </a:r>
        </a:p>
      </dsp:txBody>
      <dsp:txXfrm>
        <a:off x="3403630" y="1434555"/>
        <a:ext cx="3032571" cy="11559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368A-B0FD-194A-BC72-5640A6E0F145}">
      <dsp:nvSpPr>
        <dsp:cNvPr id="0" name=""/>
        <dsp:cNvSpPr/>
      </dsp:nvSpPr>
      <dsp:spPr>
        <a:xfrm>
          <a:off x="0" y="0"/>
          <a:ext cx="10423213" cy="8384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Team Inclusivity</a:t>
          </a:r>
        </a:p>
      </dsp:txBody>
      <dsp:txXfrm>
        <a:off x="24557" y="24557"/>
        <a:ext cx="10374099" cy="789333"/>
      </dsp:txXfrm>
    </dsp:sp>
    <dsp:sp modelId="{8C7E82A9-11CB-0C46-A0DC-C72B23DC34D1}">
      <dsp:nvSpPr>
        <dsp:cNvPr id="0" name=""/>
        <dsp:cNvSpPr/>
      </dsp:nvSpPr>
      <dsp:spPr>
        <a:xfrm>
          <a:off x="3748"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Celebrate cultures and holidays of all team members</a:t>
          </a:r>
        </a:p>
      </dsp:txBody>
      <dsp:txXfrm>
        <a:off x="55303" y="1239948"/>
        <a:ext cx="3187045" cy="1657112"/>
      </dsp:txXfrm>
    </dsp:sp>
    <dsp:sp modelId="{7515E40D-50DF-F841-9921-EF8AECF1B350}">
      <dsp:nvSpPr>
        <dsp:cNvPr id="0" name=""/>
        <dsp:cNvSpPr/>
      </dsp:nvSpPr>
      <dsp:spPr>
        <a:xfrm>
          <a:off x="3570277"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Measure inclusiveness of practice in teamwork assessments</a:t>
          </a:r>
        </a:p>
      </dsp:txBody>
      <dsp:txXfrm>
        <a:off x="3621832" y="1239948"/>
        <a:ext cx="3187045" cy="1657112"/>
      </dsp:txXfrm>
    </dsp:sp>
    <dsp:sp modelId="{BB109272-FC40-C04F-A70B-BF1D0C09E275}">
      <dsp:nvSpPr>
        <dsp:cNvPr id="0" name=""/>
        <dsp:cNvSpPr/>
      </dsp:nvSpPr>
      <dsp:spPr>
        <a:xfrm>
          <a:off x="7136806"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Communication strategies support staff participation in decision making</a:t>
          </a:r>
        </a:p>
      </dsp:txBody>
      <dsp:txXfrm>
        <a:off x="7188361" y="1239948"/>
        <a:ext cx="3187045" cy="16571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368A-B0FD-194A-BC72-5640A6E0F145}">
      <dsp:nvSpPr>
        <dsp:cNvPr id="0" name=""/>
        <dsp:cNvSpPr/>
      </dsp:nvSpPr>
      <dsp:spPr>
        <a:xfrm>
          <a:off x="3748" y="0"/>
          <a:ext cx="10423213" cy="8384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Equity is Everyone’s Job</a:t>
          </a:r>
        </a:p>
      </dsp:txBody>
      <dsp:txXfrm>
        <a:off x="28305" y="24557"/>
        <a:ext cx="10374099" cy="789333"/>
      </dsp:txXfrm>
    </dsp:sp>
    <dsp:sp modelId="{8C7E82A9-11CB-0C46-A0DC-C72B23DC34D1}">
      <dsp:nvSpPr>
        <dsp:cNvPr id="0" name=""/>
        <dsp:cNvSpPr/>
      </dsp:nvSpPr>
      <dsp:spPr>
        <a:xfrm>
          <a:off x="3748"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Job descriptions include commitment to health equity</a:t>
          </a:r>
        </a:p>
      </dsp:txBody>
      <dsp:txXfrm>
        <a:off x="55303" y="1239948"/>
        <a:ext cx="3187045" cy="1657112"/>
      </dsp:txXfrm>
    </dsp:sp>
    <dsp:sp modelId="{7515E40D-50DF-F841-9921-EF8AECF1B350}">
      <dsp:nvSpPr>
        <dsp:cNvPr id="0" name=""/>
        <dsp:cNvSpPr/>
      </dsp:nvSpPr>
      <dsp:spPr>
        <a:xfrm>
          <a:off x="3570277"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Recognition or reward for health equity champions</a:t>
          </a:r>
        </a:p>
      </dsp:txBody>
      <dsp:txXfrm>
        <a:off x="3621832" y="1239948"/>
        <a:ext cx="3187045" cy="1657112"/>
      </dsp:txXfrm>
    </dsp:sp>
    <dsp:sp modelId="{BB109272-FC40-C04F-A70B-BF1D0C09E275}">
      <dsp:nvSpPr>
        <dsp:cNvPr id="0" name=""/>
        <dsp:cNvSpPr/>
      </dsp:nvSpPr>
      <dsp:spPr>
        <a:xfrm>
          <a:off x="7136806" y="1188393"/>
          <a:ext cx="3290155" cy="1760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Team receives training that supports health equity</a:t>
          </a:r>
        </a:p>
      </dsp:txBody>
      <dsp:txXfrm>
        <a:off x="7188361" y="1239948"/>
        <a:ext cx="3187045" cy="16571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B2917-3714-C447-93B1-863F368D5DFA}">
      <dsp:nvSpPr>
        <dsp:cNvPr id="0" name=""/>
        <dsp:cNvSpPr/>
      </dsp:nvSpPr>
      <dsp:spPr>
        <a:xfrm>
          <a:off x="2390" y="847"/>
          <a:ext cx="6469775" cy="12688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ts val="0"/>
            </a:spcAft>
          </a:pPr>
          <a:r>
            <a:rPr lang="en-US" sz="2600" kern="1200" dirty="0"/>
            <a:t>Practice uses population data to </a:t>
          </a:r>
        </a:p>
        <a:p>
          <a:pPr lvl="0" algn="ctr" defTabSz="1155700">
            <a:lnSpc>
              <a:spcPct val="100000"/>
            </a:lnSpc>
            <a:spcBef>
              <a:spcPct val="0"/>
            </a:spcBef>
            <a:spcAft>
              <a:spcPts val="0"/>
            </a:spcAft>
          </a:pPr>
          <a:r>
            <a:rPr lang="en-US" sz="2600" kern="1200" dirty="0"/>
            <a:t>manage care gaps and </a:t>
          </a:r>
        </a:p>
        <a:p>
          <a:pPr lvl="0" algn="ctr" defTabSz="1155700">
            <a:lnSpc>
              <a:spcPct val="100000"/>
            </a:lnSpc>
            <a:spcBef>
              <a:spcPct val="0"/>
            </a:spcBef>
            <a:spcAft>
              <a:spcPts val="0"/>
            </a:spcAft>
          </a:pPr>
          <a:r>
            <a:rPr lang="en-US" sz="2600" kern="1200" dirty="0"/>
            <a:t>implement care management plans</a:t>
          </a:r>
        </a:p>
      </dsp:txBody>
      <dsp:txXfrm>
        <a:off x="39554" y="38011"/>
        <a:ext cx="6395447" cy="1194545"/>
      </dsp:txXfrm>
    </dsp:sp>
    <dsp:sp modelId="{3F595D49-CB71-5E44-9EAB-49ADF9D52249}">
      <dsp:nvSpPr>
        <dsp:cNvPr id="0" name=""/>
        <dsp:cNvSpPr/>
      </dsp:nvSpPr>
      <dsp:spPr>
        <a:xfrm>
          <a:off x="2390" y="1470483"/>
          <a:ext cx="3104499" cy="18254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High risk patients are identified, provided with care management, and have a care plan</a:t>
          </a:r>
        </a:p>
      </dsp:txBody>
      <dsp:txXfrm>
        <a:off x="55857" y="1523950"/>
        <a:ext cx="2997565" cy="1718547"/>
      </dsp:txXfrm>
    </dsp:sp>
    <dsp:sp modelId="{A9AEE16B-1237-CD42-90F0-F3F907A9FC75}">
      <dsp:nvSpPr>
        <dsp:cNvPr id="0" name=""/>
        <dsp:cNvSpPr/>
      </dsp:nvSpPr>
      <dsp:spPr>
        <a:xfrm>
          <a:off x="3367666" y="1470483"/>
          <a:ext cx="3104499" cy="18254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Care gaps are identified and addressed proactively at the population level.</a:t>
          </a:r>
        </a:p>
      </dsp:txBody>
      <dsp:txXfrm>
        <a:off x="3421133" y="1523950"/>
        <a:ext cx="2997565" cy="17185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3/9/2022</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morning I’m, </a:t>
            </a:r>
            <a:r>
              <a:rPr lang="en-US" baseline="0" dirty="0" err="1"/>
              <a:t>etc</a:t>
            </a:r>
            <a:r>
              <a:rPr lang="en-US" baseline="0" dirty="0"/>
              <a:t> </a:t>
            </a:r>
            <a:r>
              <a:rPr lang="en-US" baseline="0" dirty="0" err="1"/>
              <a:t>etc</a:t>
            </a:r>
            <a:r>
              <a:rPr lang="en-US" baseline="0" dirty="0"/>
              <a:t> </a:t>
            </a:r>
            <a:r>
              <a:rPr lang="en-US" baseline="0" dirty="0" err="1"/>
              <a:t>etc</a:t>
            </a:r>
            <a:endParaRPr lang="en-US" baseline="0" dirty="0"/>
          </a:p>
          <a:p>
            <a:endParaRPr lang="en-US" dirty="0"/>
          </a:p>
          <a:p>
            <a:r>
              <a:rPr lang="en-US" dirty="0"/>
              <a:t>I heard this</a:t>
            </a:r>
            <a:r>
              <a:rPr lang="en-US" baseline="0" dirty="0"/>
              <a:t> type of disclosure statement in a webinar that I recently listened to, and I really liked it. Its always important when talking about health equity, that we keep its underlying causes – oppression, privilege, and power – in mind. And I think it is important for me as a “expert” to continuously reflect on the lens I bring to this work and be transparent about that. So, my </a:t>
            </a:r>
            <a:r>
              <a:rPr lang="en-US" baseline="0" dirty="0" err="1"/>
              <a:t>dislosures</a:t>
            </a:r>
            <a:r>
              <a:rPr lang="en-US" baseline="0" dirty="0"/>
              <a:t> are that I am a </a:t>
            </a:r>
            <a:r>
              <a:rPr lang="en-US" dirty="0"/>
              <a:t>white, </a:t>
            </a:r>
            <a:r>
              <a:rPr lang="en-US" dirty="0" err="1"/>
              <a:t>cisgendered</a:t>
            </a:r>
            <a:r>
              <a:rPr lang="en-US" baseline="0" dirty="0"/>
              <a:t>, heterosexual, woman with an advanced degree working at an urban academic medical center.</a:t>
            </a:r>
            <a:endParaRPr lang="en-US" dirty="0"/>
          </a:p>
        </p:txBody>
      </p:sp>
      <p:sp>
        <p:nvSpPr>
          <p:cNvPr id="4" name="Slide Number Placeholder 3"/>
          <p:cNvSpPr>
            <a:spLocks noGrp="1"/>
          </p:cNvSpPr>
          <p:nvPr>
            <p:ph type="sldNum" sz="quarter" idx="10"/>
          </p:nvPr>
        </p:nvSpPr>
        <p:spPr/>
        <p:txBody>
          <a:bodyPr/>
          <a:lstStyle/>
          <a:p>
            <a:fld id="{115A580F-E35D-42E1-AF82-E41CC201EA91}" type="slidenum">
              <a:rPr lang="en-US" smtClean="0"/>
              <a:t>3</a:t>
            </a:fld>
            <a:endParaRPr lang="en-US"/>
          </a:p>
        </p:txBody>
      </p:sp>
    </p:spTree>
    <p:extLst>
      <p:ext uri="{BB962C8B-B14F-4D97-AF65-F5344CB8AC3E}">
        <p14:creationId xmlns:p14="http://schemas.microsoft.com/office/powerpoint/2010/main" val="19654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 </a:t>
            </a:r>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18</a:t>
            </a:fld>
            <a:endParaRPr lang="en-US"/>
          </a:p>
        </p:txBody>
      </p:sp>
    </p:spTree>
    <p:extLst>
      <p:ext uri="{BB962C8B-B14F-4D97-AF65-F5344CB8AC3E}">
        <p14:creationId xmlns:p14="http://schemas.microsoft.com/office/powerpoint/2010/main" val="241791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19</a:t>
            </a:fld>
            <a:endParaRPr lang="en-US"/>
          </a:p>
        </p:txBody>
      </p:sp>
    </p:spTree>
    <p:extLst>
      <p:ext uri="{BB962C8B-B14F-4D97-AF65-F5344CB8AC3E}">
        <p14:creationId xmlns:p14="http://schemas.microsoft.com/office/powerpoint/2010/main" val="30290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 </a:t>
            </a:r>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23</a:t>
            </a:fld>
            <a:endParaRPr lang="en-US"/>
          </a:p>
        </p:txBody>
      </p:sp>
    </p:spTree>
    <p:extLst>
      <p:ext uri="{BB962C8B-B14F-4D97-AF65-F5344CB8AC3E}">
        <p14:creationId xmlns:p14="http://schemas.microsoft.com/office/powerpoint/2010/main" val="355995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24</a:t>
            </a:fld>
            <a:endParaRPr lang="en-US"/>
          </a:p>
        </p:txBody>
      </p:sp>
    </p:spTree>
    <p:extLst>
      <p:ext uri="{BB962C8B-B14F-4D97-AF65-F5344CB8AC3E}">
        <p14:creationId xmlns:p14="http://schemas.microsoft.com/office/powerpoint/2010/main" val="179321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not include race/ethnicity in risk stratification as I worry that it pathologizes race and increases bias</a:t>
            </a:r>
          </a:p>
        </p:txBody>
      </p:sp>
      <p:sp>
        <p:nvSpPr>
          <p:cNvPr id="4" name="Slide Number Placeholder 3"/>
          <p:cNvSpPr>
            <a:spLocks noGrp="1"/>
          </p:cNvSpPr>
          <p:nvPr>
            <p:ph type="sldNum" sz="quarter" idx="5"/>
          </p:nvPr>
        </p:nvSpPr>
        <p:spPr/>
        <p:txBody>
          <a:bodyPr/>
          <a:lstStyle/>
          <a:p>
            <a:fld id="{115A580F-E35D-42E1-AF82-E41CC201EA91}" type="slidenum">
              <a:rPr lang="en-US" smtClean="0"/>
              <a:t>25</a:t>
            </a:fld>
            <a:endParaRPr lang="en-US"/>
          </a:p>
        </p:txBody>
      </p:sp>
    </p:spTree>
    <p:extLst>
      <p:ext uri="{BB962C8B-B14F-4D97-AF65-F5344CB8AC3E}">
        <p14:creationId xmlns:p14="http://schemas.microsoft.com/office/powerpoint/2010/main" val="349528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pPr marL="171450" indent="-171450">
              <a:buFont typeface="Arial" panose="020B0604020202020204" pitchFamily="34" charset="0"/>
              <a:buChar char="•"/>
            </a:pPr>
            <a:r>
              <a:rPr lang="en-US" dirty="0"/>
              <a:t>Have you tried adding an equity focus to this building block?</a:t>
            </a:r>
          </a:p>
          <a:p>
            <a:pPr marL="628650" lvl="1" indent="-171450">
              <a:buFont typeface="Arial" panose="020B0604020202020204" pitchFamily="34" charset="0"/>
              <a:buChar char="•"/>
            </a:pPr>
            <a:r>
              <a:rPr lang="en-US" dirty="0"/>
              <a:t>What was the outcome?</a:t>
            </a:r>
          </a:p>
          <a:p>
            <a:pPr marL="628650" lvl="1" indent="-171450">
              <a:buFont typeface="Arial" panose="020B0604020202020204" pitchFamily="34" charset="0"/>
              <a:buChar char="•"/>
            </a:pPr>
            <a:r>
              <a:rPr lang="en-US" dirty="0"/>
              <a:t>What worked and what didn’t</a:t>
            </a:r>
          </a:p>
          <a:p>
            <a:pPr marL="628650" lvl="1" indent="-171450">
              <a:buFont typeface="Arial" panose="020B0604020202020204" pitchFamily="34" charset="0"/>
              <a:buChar char="•"/>
            </a:pPr>
            <a:r>
              <a:rPr lang="en-US" dirty="0"/>
              <a:t>Any resources or tools that the group should know about?</a:t>
            </a:r>
          </a:p>
          <a:p>
            <a:pPr marL="171450" lvl="0" indent="-171450">
              <a:buFont typeface="Arial" panose="020B0604020202020204" pitchFamily="34" charset="0"/>
              <a:buChar char="•"/>
            </a:pPr>
            <a:r>
              <a:rPr lang="en-US" dirty="0"/>
              <a:t>Where does the conversation get stuck when talking about focusing on health equity?</a:t>
            </a:r>
          </a:p>
        </p:txBody>
      </p:sp>
      <p:sp>
        <p:nvSpPr>
          <p:cNvPr id="4" name="Slide Number Placeholder 3"/>
          <p:cNvSpPr>
            <a:spLocks noGrp="1"/>
          </p:cNvSpPr>
          <p:nvPr>
            <p:ph type="sldNum" sz="quarter" idx="5"/>
          </p:nvPr>
        </p:nvSpPr>
        <p:spPr/>
        <p:txBody>
          <a:bodyPr/>
          <a:lstStyle/>
          <a:p>
            <a:fld id="{115A580F-E35D-42E1-AF82-E41CC201EA91}" type="slidenum">
              <a:rPr lang="en-US" smtClean="0"/>
              <a:t>28</a:t>
            </a:fld>
            <a:endParaRPr lang="en-US"/>
          </a:p>
        </p:txBody>
      </p:sp>
    </p:spTree>
    <p:extLst>
      <p:ext uri="{BB962C8B-B14F-4D97-AF65-F5344CB8AC3E}">
        <p14:creationId xmlns:p14="http://schemas.microsoft.com/office/powerpoint/2010/main" val="424021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 </a:t>
            </a:r>
          </a:p>
        </p:txBody>
      </p:sp>
      <p:sp>
        <p:nvSpPr>
          <p:cNvPr id="4" name="Slide Number Placeholder 3"/>
          <p:cNvSpPr>
            <a:spLocks noGrp="1"/>
          </p:cNvSpPr>
          <p:nvPr>
            <p:ph type="sldNum" sz="quarter" idx="5"/>
          </p:nvPr>
        </p:nvSpPr>
        <p:spPr/>
        <p:txBody>
          <a:bodyPr/>
          <a:lstStyle/>
          <a:p>
            <a:fld id="{115A580F-E35D-42E1-AF82-E41CC201EA91}" type="slidenum">
              <a:rPr lang="en-US" smtClean="0"/>
              <a:t>29</a:t>
            </a:fld>
            <a:endParaRPr lang="en-US"/>
          </a:p>
        </p:txBody>
      </p:sp>
    </p:spTree>
    <p:extLst>
      <p:ext uri="{BB962C8B-B14F-4D97-AF65-F5344CB8AC3E}">
        <p14:creationId xmlns:p14="http://schemas.microsoft.com/office/powerpoint/2010/main" val="232316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4DCA5-A7A8-4689-8651-5E03C020EB30}" type="slidenum">
              <a:rPr lang="en-US" smtClean="0"/>
              <a:t>30</a:t>
            </a:fld>
            <a:endParaRPr lang="en-US"/>
          </a:p>
        </p:txBody>
      </p:sp>
    </p:spTree>
    <p:extLst>
      <p:ext uri="{BB962C8B-B14F-4D97-AF65-F5344CB8AC3E}">
        <p14:creationId xmlns:p14="http://schemas.microsoft.com/office/powerpoint/2010/main" val="422302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2" indent="-171450">
              <a:buFont typeface="Wingdings"/>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EB4EE6E-C0DF-4EB1-8875-16F6BF599544}" type="slidenum">
              <a:rPr lang="en-US" smtClean="0"/>
              <a:t>4</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a:p>
        </p:txBody>
      </p:sp>
    </p:spTree>
    <p:extLst>
      <p:ext uri="{BB962C8B-B14F-4D97-AF65-F5344CB8AC3E}">
        <p14:creationId xmlns:p14="http://schemas.microsoft.com/office/powerpoint/2010/main" val="151089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A580F-E35D-42E1-AF82-E41CC201EA91}" type="slidenum">
              <a:rPr lang="en-US" smtClean="0"/>
              <a:t>7</a:t>
            </a:fld>
            <a:endParaRPr lang="en-US"/>
          </a:p>
        </p:txBody>
      </p:sp>
    </p:spTree>
    <p:extLst>
      <p:ext uri="{BB962C8B-B14F-4D97-AF65-F5344CB8AC3E}">
        <p14:creationId xmlns:p14="http://schemas.microsoft.com/office/powerpoint/2010/main" val="206346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8</a:t>
            </a:fld>
            <a:endParaRPr lang="en-US"/>
          </a:p>
        </p:txBody>
      </p:sp>
    </p:spTree>
    <p:extLst>
      <p:ext uri="{BB962C8B-B14F-4D97-AF65-F5344CB8AC3E}">
        <p14:creationId xmlns:p14="http://schemas.microsoft.com/office/powerpoint/2010/main" val="1117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are meeting</a:t>
            </a:r>
            <a:r>
              <a:rPr lang="en-US" baseline="0" dirty="0"/>
              <a:t> hesitation from practices about engaging in this work, there are a few strategies you can use to try to get past that</a:t>
            </a:r>
          </a:p>
          <a:p>
            <a:r>
              <a:rPr lang="en-US" b="1" baseline="0" dirty="0"/>
              <a:t>Start with curiosity</a:t>
            </a:r>
          </a:p>
          <a:p>
            <a:pPr marL="171450" indent="-171450">
              <a:buFont typeface="Arial" panose="020B0604020202020204" pitchFamily="34" charset="0"/>
              <a:buChar char="•"/>
            </a:pPr>
            <a:r>
              <a:rPr lang="en-US" b="0" dirty="0"/>
              <a:t>This</a:t>
            </a:r>
            <a:r>
              <a:rPr lang="en-US" b="0" baseline="0" dirty="0"/>
              <a:t> is an approach that I am trying very hard to adopt as a regular practice. When I am faced with someone who I disagree with, I tend to want to “explain” them into agreeing with me. But, that never works. Instead, learning more about their perspective can help build the relationship and better understand where there might be common ground.</a:t>
            </a:r>
          </a:p>
          <a:p>
            <a:pPr marL="171450" indent="-171450">
              <a:buFont typeface="Arial" panose="020B0604020202020204" pitchFamily="34" charset="0"/>
              <a:buChar char="•"/>
            </a:pPr>
            <a:r>
              <a:rPr lang="en-US" b="0" baseline="0" dirty="0"/>
              <a:t>Some specific questions to try:</a:t>
            </a:r>
          </a:p>
          <a:p>
            <a:pPr marL="628650" lvl="1" indent="-171450">
              <a:buFont typeface="Arial" panose="020B0604020202020204" pitchFamily="34" charset="0"/>
              <a:buChar char="•"/>
            </a:pPr>
            <a:r>
              <a:rPr lang="en-US" b="0" baseline="0" dirty="0"/>
              <a:t>What worries you about this?</a:t>
            </a:r>
          </a:p>
          <a:p>
            <a:pPr marL="628650" lvl="1" indent="-171450">
              <a:buFont typeface="Arial" panose="020B0604020202020204" pitchFamily="34" charset="0"/>
              <a:buChar char="•"/>
            </a:pPr>
            <a:r>
              <a:rPr lang="en-US" b="0" baseline="0" dirty="0"/>
              <a:t>What do you see is the risk?</a:t>
            </a:r>
          </a:p>
          <a:p>
            <a:pPr marL="628650" lvl="1" indent="-171450">
              <a:buFont typeface="Arial" panose="020B0604020202020204" pitchFamily="34" charset="0"/>
              <a:buChar char="•"/>
            </a:pPr>
            <a:r>
              <a:rPr lang="en-US" b="0" baseline="0" dirty="0"/>
              <a:t>What do you see as the worst case scenario? What do you see as the best case scenario?</a:t>
            </a:r>
          </a:p>
          <a:p>
            <a:pPr marL="628650" lvl="1" indent="-171450">
              <a:buFont typeface="Arial" panose="020B0604020202020204" pitchFamily="34" charset="0"/>
              <a:buChar char="•"/>
            </a:pPr>
            <a:r>
              <a:rPr lang="en-US" b="0" baseline="0" dirty="0"/>
              <a:t>How do you think these issues show up for your patients?</a:t>
            </a:r>
          </a:p>
          <a:p>
            <a:pPr marL="457200" lvl="1" indent="0">
              <a:buFont typeface="Arial" panose="020B0604020202020204" pitchFamily="34" charset="0"/>
              <a:buNone/>
            </a:pPr>
            <a:endParaRPr lang="en-US" b="0" baseline="0" dirty="0"/>
          </a:p>
          <a:p>
            <a:pPr marL="457200" lvl="1" indent="0">
              <a:buFont typeface="Arial" panose="020B0604020202020204" pitchFamily="34" charset="0"/>
              <a:buNone/>
            </a:pPr>
            <a:r>
              <a:rPr lang="en-US" b="1" baseline="0" dirty="0"/>
              <a:t>Sell the benefits</a:t>
            </a:r>
            <a:endParaRPr lang="en-US" b="0" baseline="0" dirty="0"/>
          </a:p>
          <a:p>
            <a:pPr marL="628650" lvl="1" indent="-171450">
              <a:buFont typeface="Arial" panose="020B0604020202020204" pitchFamily="34" charset="0"/>
              <a:buChar char="•"/>
            </a:pPr>
            <a:r>
              <a:rPr lang="en-US" b="0" baseline="0" dirty="0"/>
              <a:t>There are plenty of ways that everyone involved is better for working towards health equity</a:t>
            </a:r>
          </a:p>
          <a:p>
            <a:pPr marL="628650" lvl="1" indent="-171450">
              <a:buFont typeface="Arial" panose="020B0604020202020204" pitchFamily="34" charset="0"/>
              <a:buChar char="•"/>
            </a:pPr>
            <a:r>
              <a:rPr lang="en-US" b="0" baseline="0" dirty="0"/>
              <a:t>Patients – equitable care is quality care </a:t>
            </a:r>
          </a:p>
          <a:p>
            <a:pPr marL="628650" lvl="1" indent="-171450">
              <a:buFont typeface="Arial" panose="020B0604020202020204" pitchFamily="34" charset="0"/>
              <a:buChar char="•"/>
            </a:pPr>
            <a:r>
              <a:rPr lang="en-US" b="0" baseline="0" dirty="0"/>
              <a:t>Clinicians – This offers a new way of relating to and caring for patients. Rather than seeing patients as “non-compliant”, gaining expertise in the root causes of health inequities can increase empathy and allow clinicians to adapt their care plans to meet their patients where they are at</a:t>
            </a:r>
          </a:p>
          <a:p>
            <a:pPr marL="628650" lvl="1" indent="-171450">
              <a:buFont typeface="Arial" panose="020B0604020202020204" pitchFamily="34" charset="0"/>
              <a:buChar char="•"/>
            </a:pPr>
            <a:endParaRPr lang="en-US" b="0" baseline="0" dirty="0"/>
          </a:p>
          <a:p>
            <a:pPr marL="457200" lvl="1" indent="0">
              <a:buFont typeface="Arial" panose="020B0604020202020204" pitchFamily="34" charset="0"/>
              <a:buNone/>
            </a:pPr>
            <a:r>
              <a:rPr lang="en-US" b="1" baseline="0" dirty="0"/>
              <a:t>Be the “Equity Question Asker”</a:t>
            </a:r>
          </a:p>
          <a:p>
            <a:pPr marL="628650" lvl="1" indent="-171450">
              <a:buFont typeface="Arial" panose="020B0604020202020204" pitchFamily="34" charset="0"/>
              <a:buChar char="•"/>
            </a:pPr>
            <a:r>
              <a:rPr lang="en-US" b="0" baseline="0" dirty="0"/>
              <a:t>You can be the person in the room to help shift the conversation towards health equity without even saying those words</a:t>
            </a:r>
          </a:p>
          <a:p>
            <a:pPr marL="628650" lvl="1" indent="-171450">
              <a:buFont typeface="Arial" panose="020B0604020202020204" pitchFamily="34" charset="0"/>
              <a:buChar char="•"/>
            </a:pPr>
            <a:r>
              <a:rPr lang="en-US" b="0" baseline="0" dirty="0"/>
              <a:t>When practice teams are  discussing other work, you can try?</a:t>
            </a:r>
          </a:p>
          <a:p>
            <a:pPr marL="1085850" lvl="2" indent="-171450">
              <a:buFont typeface="Arial" panose="020B0604020202020204" pitchFamily="34" charset="0"/>
              <a:buChar char="•"/>
            </a:pPr>
            <a:r>
              <a:rPr lang="en-US" b="0" baseline="0" dirty="0"/>
              <a:t>Which patients is this going to work best for? </a:t>
            </a:r>
          </a:p>
          <a:p>
            <a:pPr marL="1085850" lvl="2" indent="-171450">
              <a:buFont typeface="Arial" panose="020B0604020202020204" pitchFamily="34" charset="0"/>
              <a:buChar char="•"/>
            </a:pPr>
            <a:r>
              <a:rPr lang="en-US" b="0" baseline="0" dirty="0"/>
              <a:t>Which patients aren’t going to benefit from this much?</a:t>
            </a:r>
          </a:p>
          <a:p>
            <a:pPr marL="1085850" lvl="2" indent="-171450">
              <a:buFont typeface="Arial" panose="020B0604020202020204" pitchFamily="34" charset="0"/>
              <a:buChar char="•"/>
            </a:pPr>
            <a:r>
              <a:rPr lang="en-US" b="0" baseline="0" dirty="0"/>
              <a:t>Are there any groups of patients that we would want to tailor this to?</a:t>
            </a:r>
          </a:p>
          <a:p>
            <a:pPr marL="1085850" lvl="2" indent="-171450">
              <a:buFont typeface="Arial" panose="020B0604020202020204" pitchFamily="34" charset="0"/>
              <a:buChar char="•"/>
            </a:pPr>
            <a:r>
              <a:rPr lang="en-US" b="0" baseline="0" dirty="0"/>
              <a:t>How can we make this idea/program/change impactful to more people?</a:t>
            </a:r>
          </a:p>
          <a:p>
            <a:pPr marL="457200" lvl="1" indent="0" algn="l">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115A580F-E35D-42E1-AF82-E41CC201EA91}" type="slidenum">
              <a:rPr lang="en-US" smtClean="0"/>
              <a:t>10</a:t>
            </a:fld>
            <a:endParaRPr lang="en-US"/>
          </a:p>
        </p:txBody>
      </p:sp>
    </p:spTree>
    <p:extLst>
      <p:ext uri="{BB962C8B-B14F-4D97-AF65-F5344CB8AC3E}">
        <p14:creationId xmlns:p14="http://schemas.microsoft.com/office/powerpoint/2010/main" val="409555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 </a:t>
            </a:r>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12</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13</a:t>
            </a:fld>
            <a:endParaRPr lang="en-US"/>
          </a:p>
        </p:txBody>
      </p:sp>
    </p:spTree>
    <p:extLst>
      <p:ext uri="{BB962C8B-B14F-4D97-AF65-F5344CB8AC3E}">
        <p14:creationId xmlns:p14="http://schemas.microsoft.com/office/powerpoint/2010/main" val="370967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A580F-E35D-42E1-AF82-E41CC201EA91}" type="slidenum">
              <a:rPr lang="en-US" smtClean="0"/>
              <a:t>15</a:t>
            </a:fld>
            <a:endParaRPr lang="en-US"/>
          </a:p>
        </p:txBody>
      </p:sp>
    </p:spTree>
    <p:extLst>
      <p:ext uri="{BB962C8B-B14F-4D97-AF65-F5344CB8AC3E}">
        <p14:creationId xmlns:p14="http://schemas.microsoft.com/office/powerpoint/2010/main" val="212868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xmlns=""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xmlns=""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8683701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xmlns=""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xmlns=""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xmlns=""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xmlns=""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xmlns=""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6.png"/><Relationship Id="rId7" Type="http://schemas.openxmlformats.org/officeDocument/2006/relationships/diagramQuickStyle" Target="../diagrams/quickStyle6.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hyperlink" Target="https://www.colorado.edu/cisc/pride-office/lgbtq-resources/pronouns"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7.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3.wdp"/><Relationship Id="rId7" Type="http://schemas.openxmlformats.org/officeDocument/2006/relationships/diagramColors" Target="../diagrams/colors8.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9.jpe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jpe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it.ly/pipcu-allyship-reg" TargetMode="Externa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commonwealthfund.org/publications/scorecard/2021/nov/achieving-racial-ethnic-equity-us-health-care-state-performance" TargetMode="Externa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edhub.ama-assn.org/ama-center-health-equ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Heather.bleacher@cuanschutz.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it.ly/3sPetDx"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enti.com/8ek5iai455"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47699" y="871758"/>
            <a:ext cx="5227171" cy="3871143"/>
          </a:xfrm>
        </p:spPr>
        <p:txBody>
          <a:bodyPr vert="horz" lIns="91440" tIns="45720" rIns="91440" bIns="45720" rtlCol="0" anchor="t">
            <a:normAutofit fontScale="90000"/>
          </a:bodyPr>
          <a:lstStyle/>
          <a:p>
            <a:pPr>
              <a:lnSpc>
                <a:spcPct val="90000"/>
              </a:lnSpc>
            </a:pPr>
            <a:r>
              <a:rPr lang="en-US" sz="5400" dirty="0">
                <a:solidFill>
                  <a:schemeClr val="tx1"/>
                </a:solidFill>
              </a:rPr>
              <a:t>ISP Touchbase</a:t>
            </a:r>
            <a:br>
              <a:rPr lang="en-US" sz="5400" dirty="0">
                <a:solidFill>
                  <a:schemeClr val="tx1"/>
                </a:solidFill>
              </a:rPr>
            </a:br>
            <a:r>
              <a:rPr lang="en-US" sz="5400" dirty="0">
                <a:solidFill>
                  <a:schemeClr val="tx1"/>
                </a:solidFill>
              </a:rPr>
              <a:t>03/09/2022</a:t>
            </a:r>
            <a:br>
              <a:rPr lang="en-US" sz="5400" dirty="0">
                <a:solidFill>
                  <a:schemeClr val="tx1"/>
                </a:solidFill>
              </a:rPr>
            </a:br>
            <a:r>
              <a:rPr lang="en-US" sz="5400" dirty="0">
                <a:solidFill>
                  <a:schemeClr val="tx1"/>
                </a:solidFill>
              </a:rPr>
              <a:t/>
            </a:r>
            <a:br>
              <a:rPr lang="en-US" sz="5400" dirty="0">
                <a:solidFill>
                  <a:schemeClr val="tx1"/>
                </a:solidFill>
              </a:rPr>
            </a:br>
            <a:r>
              <a:rPr lang="en-US" sz="5400" dirty="0">
                <a:solidFill>
                  <a:schemeClr val="tx1"/>
                </a:solidFill>
              </a:rPr>
              <a:t>continuing the Equity Conversation</a:t>
            </a:r>
          </a:p>
        </p:txBody>
      </p:sp>
      <p:cxnSp>
        <p:nvCxnSpPr>
          <p:cNvPr id="47" name="Straight Connector 46">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Placeholder 10" descr="A picture containing person, dark, looking, posing&#10;&#10;Description automatically generated">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a:srcRect t="9931" r="1" b="9432"/>
          <a:stretch/>
        </p:blipFill>
        <p:spPr>
          <a:xfrm>
            <a:off x="6515100" y="10"/>
            <a:ext cx="5676900" cy="6857990"/>
          </a:xfrm>
          <a:prstGeom prst="rect">
            <a:avLst/>
          </a:prstGeom>
        </p:spPr>
      </p:pic>
    </p:spTree>
    <p:extLst>
      <p:ext uri="{BB962C8B-B14F-4D97-AF65-F5344CB8AC3E}">
        <p14:creationId xmlns:p14="http://schemas.microsoft.com/office/powerpoint/2010/main" val="16334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F68B2C62-7648-4430-90D5-AE0F252AF1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700087" y="909638"/>
            <a:ext cx="10691813" cy="1155618"/>
          </a:xfrm>
        </p:spPr>
        <p:txBody>
          <a:bodyPr vert="horz" lIns="91440" tIns="45720" rIns="91440" bIns="45720" rtlCol="0" anchor="t">
            <a:normAutofit fontScale="90000"/>
          </a:bodyPr>
          <a:lstStyle/>
          <a:p>
            <a:pPr algn="l"/>
            <a:r>
              <a:rPr lang="en-US" kern="1200" cap="all" spc="30" baseline="0">
                <a:solidFill>
                  <a:schemeClr val="tx1"/>
                </a:solidFill>
                <a:latin typeface="+mj-lt"/>
                <a:ea typeface="+mj-ea"/>
                <a:cs typeface="+mj-cs"/>
              </a:rPr>
              <a:t>Strategies For Addressing Hesitation</a:t>
            </a:r>
          </a:p>
        </p:txBody>
      </p:sp>
      <p:cxnSp>
        <p:nvCxnSpPr>
          <p:cNvPr id="26" name="Straight Connector 25">
            <a:extLst>
              <a:ext uri="{FF2B5EF4-FFF2-40B4-BE49-F238E27FC236}">
                <a16:creationId xmlns:a16="http://schemas.microsoft.com/office/drawing/2014/main" id="{AAD0195E-7F27-4D06-9427-0C121D721A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74C2FC-3228-4FC1-B97B-87AD35508D9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716D699-4EE7-41BE-89EA-55D7BF631B1C}"/>
              </a:ext>
            </a:extLst>
          </p:cNvPr>
          <p:cNvGraphicFramePr>
            <a:graphicFrameLocks noGrp="1"/>
          </p:cNvGraphicFramePr>
          <p:nvPr>
            <p:ph sz="quarter" idx="13"/>
            <p:extLst>
              <p:ext uri="{D42A27DB-BD31-4B8C-83A1-F6EECF244321}">
                <p14:modId xmlns:p14="http://schemas.microsoft.com/office/powerpoint/2010/main" val="324458151"/>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0300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685799" y="899024"/>
            <a:ext cx="3379573" cy="3914947"/>
          </a:xfrm>
        </p:spPr>
        <p:txBody>
          <a:bodyPr vert="horz" lIns="91440" tIns="45720" rIns="91440" bIns="45720" rtlCol="0" anchor="t">
            <a:normAutofit/>
          </a:bodyPr>
          <a:lstStyle/>
          <a:p>
            <a:pPr algn="l"/>
            <a:r>
              <a:rPr lang="en-US" dirty="0"/>
              <a:t>Remember, This Work Takes Time</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id="{09852083-CDE4-684F-ACB4-A5FCE08089FA}"/>
              </a:ext>
            </a:extLst>
          </p:cNvPr>
          <p:cNvPicPr>
            <a:picLocks noChangeAspect="1"/>
          </p:cNvPicPr>
          <p:nvPr/>
        </p:nvPicPr>
        <p:blipFill>
          <a:blip r:embed="rId2"/>
          <a:stretch>
            <a:fillRect/>
          </a:stretch>
        </p:blipFill>
        <p:spPr>
          <a:xfrm>
            <a:off x="4447632" y="51328"/>
            <a:ext cx="6653756" cy="6637121"/>
          </a:xfrm>
          <a:prstGeom prst="rect">
            <a:avLst/>
          </a:prstGeom>
        </p:spPr>
      </p:pic>
    </p:spTree>
    <p:extLst>
      <p:ext uri="{BB962C8B-B14F-4D97-AF65-F5344CB8AC3E}">
        <p14:creationId xmlns:p14="http://schemas.microsoft.com/office/powerpoint/2010/main" val="101287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a:srcRect t="19057" b="5943"/>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6BB6B482-ACCA-4938-8AEA-49D525C172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95323" y="2244909"/>
            <a:ext cx="4693473" cy="3954040"/>
          </a:xfrm>
        </p:spPr>
        <p:txBody>
          <a:bodyPr vert="horz" lIns="91440" tIns="45720" rIns="91440" bIns="45720" rtlCol="0" anchor="b">
            <a:normAutofit/>
          </a:bodyPr>
          <a:lstStyle/>
          <a:p>
            <a:r>
              <a:rPr lang="en-US" sz="5000" dirty="0">
                <a:solidFill>
                  <a:srgbClr val="FFFFFF"/>
                </a:solidFill>
              </a:rPr>
              <a:t>Building Block 2:</a:t>
            </a:r>
            <a:br>
              <a:rPr lang="en-US" sz="5000" dirty="0">
                <a:solidFill>
                  <a:srgbClr val="FFFFFF"/>
                </a:solidFill>
              </a:rPr>
            </a:br>
            <a:r>
              <a:rPr lang="en-US" sz="5000" dirty="0">
                <a:solidFill>
                  <a:srgbClr val="FFFFFF"/>
                </a:solidFill>
              </a:rPr>
              <a:t>Data driven qi</a:t>
            </a:r>
            <a:br>
              <a:rPr lang="en-US" sz="5000" dirty="0">
                <a:solidFill>
                  <a:srgbClr val="FFFFFF"/>
                </a:solidFill>
              </a:rPr>
            </a:br>
            <a:endParaRPr lang="en-US" sz="5000" dirty="0">
              <a:solidFill>
                <a:srgbClr val="FFFFFF"/>
              </a:solidFill>
            </a:endParaRPr>
          </a:p>
        </p:txBody>
      </p:sp>
      <p:cxnSp>
        <p:nvCxnSpPr>
          <p:cNvPr id="26" name="Straight Connector 25">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4478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328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5B93-A3E6-4417-B2E5-40A90F0E925F}"/>
              </a:ext>
            </a:extLst>
          </p:cNvPr>
          <p:cNvSpPr>
            <a:spLocks noGrp="1"/>
          </p:cNvSpPr>
          <p:nvPr>
            <p:ph type="title"/>
          </p:nvPr>
        </p:nvSpPr>
        <p:spPr>
          <a:xfrm>
            <a:off x="7992709" y="895449"/>
            <a:ext cx="3619697" cy="933352"/>
          </a:xfrm>
        </p:spPr>
        <p:txBody>
          <a:bodyPr vert="horz" lIns="91440" tIns="45720" rIns="91440" bIns="45720" rtlCol="0" anchor="t">
            <a:normAutofit fontScale="90000"/>
          </a:bodyPr>
          <a:lstStyle/>
          <a:p>
            <a:pPr algn="l">
              <a:lnSpc>
                <a:spcPct val="90000"/>
              </a:lnSpc>
            </a:pPr>
            <a:r>
              <a:rPr lang="en-US" sz="3100" kern="1200" cap="all" spc="30" baseline="0" dirty="0">
                <a:solidFill>
                  <a:schemeClr val="tx1"/>
                </a:solidFill>
                <a:latin typeface="+mj-lt"/>
                <a:ea typeface="+mj-ea"/>
                <a:cs typeface="+mj-cs"/>
              </a:rPr>
              <a:t>BUILDING BLOCK </a:t>
            </a:r>
            <a:r>
              <a:rPr lang="en-US" sz="3100" dirty="0"/>
              <a:t>2</a:t>
            </a:r>
            <a:r>
              <a:rPr lang="en-US" sz="3100" kern="1200" cap="all" spc="30" baseline="0" dirty="0">
                <a:solidFill>
                  <a:schemeClr val="tx1"/>
                </a:solidFill>
                <a:latin typeface="+mj-lt"/>
                <a:ea typeface="+mj-ea"/>
                <a:cs typeface="+mj-cs"/>
              </a:rPr>
              <a:t>:</a:t>
            </a:r>
            <a:br>
              <a:rPr lang="en-US" sz="3100" kern="1200" cap="all" spc="30" baseline="0" dirty="0">
                <a:solidFill>
                  <a:schemeClr val="tx1"/>
                </a:solidFill>
                <a:latin typeface="+mj-lt"/>
                <a:ea typeface="+mj-ea"/>
                <a:cs typeface="+mj-cs"/>
              </a:rPr>
            </a:br>
            <a:r>
              <a:rPr lang="en-US" sz="3100" kern="1200" cap="all" spc="30" baseline="0" dirty="0">
                <a:solidFill>
                  <a:schemeClr val="tx1"/>
                </a:solidFill>
                <a:latin typeface="+mj-lt"/>
                <a:ea typeface="+mj-ea"/>
                <a:cs typeface="+mj-cs"/>
              </a:rPr>
              <a:t>DATA DRIVEN QI</a:t>
            </a:r>
          </a:p>
        </p:txBody>
      </p:sp>
      <p:pic>
        <p:nvPicPr>
          <p:cNvPr id="24" name="Picture 23" descr="Light blue 3D cubes suspended on the air with a dark blue 3D cube on the surface">
            <a:extLst>
              <a:ext uri="{FF2B5EF4-FFF2-40B4-BE49-F238E27FC236}">
                <a16:creationId xmlns:a16="http://schemas.microsoft.com/office/drawing/2014/main" id="{3BEF7452-007E-4CA9-88A9-6BFE1D6F823F}"/>
              </a:ext>
            </a:extLst>
          </p:cNvPr>
          <p:cNvPicPr>
            <a:picLocks noChangeAspect="1"/>
          </p:cNvPicPr>
          <p:nvPr/>
        </p:nvPicPr>
        <p:blipFill rotWithShape="1">
          <a:blip r:embed="rId3"/>
          <a:srcRect r="39999" b="-2"/>
          <a:stretch/>
        </p:blipFill>
        <p:spPr>
          <a:xfrm>
            <a:off x="20" y="10"/>
            <a:ext cx="7315180" cy="6857984"/>
          </a:xfrm>
          <a:prstGeom prst="rect">
            <a:avLst/>
          </a:prstGeom>
        </p:spPr>
      </p:pic>
      <p:cxnSp>
        <p:nvCxnSpPr>
          <p:cNvPr id="34" name="Straight Connector 33">
            <a:extLst>
              <a:ext uri="{FF2B5EF4-FFF2-40B4-BE49-F238E27FC236}">
                <a16:creationId xmlns:a16="http://schemas.microsoft.com/office/drawing/2014/main"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98CB03FC-CB33-5B4E-9FCA-2C59D628148D}"/>
              </a:ext>
            </a:extLst>
          </p:cNvPr>
          <p:cNvGraphicFramePr/>
          <p:nvPr>
            <p:extLst>
              <p:ext uri="{D42A27DB-BD31-4B8C-83A1-F6EECF244321}">
                <p14:modId xmlns:p14="http://schemas.microsoft.com/office/powerpoint/2010/main" val="220726528"/>
              </p:ext>
            </p:extLst>
          </p:nvPr>
        </p:nvGraphicFramePr>
        <p:xfrm>
          <a:off x="5812021" y="2615803"/>
          <a:ext cx="5835518" cy="3637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5936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1CE2E9-8CD4-304B-B5AE-BBE1265FDA73}"/>
              </a:ext>
            </a:extLst>
          </p:cNvPr>
          <p:cNvSpPr txBox="1">
            <a:spLocks/>
          </p:cNvSpPr>
          <p:nvPr/>
        </p:nvSpPr>
        <p:spPr>
          <a:xfrm>
            <a:off x="633671" y="1039682"/>
            <a:ext cx="9385400" cy="93335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100"/>
              <a:t>BUILDING BLOCK 2: DATA DRIVEN QI</a:t>
            </a:r>
            <a:endParaRPr lang="en-US" sz="3100" dirty="0"/>
          </a:p>
        </p:txBody>
      </p:sp>
      <p:pic>
        <p:nvPicPr>
          <p:cNvPr id="8" name="Picture 7" descr="Light blue 3D cubes suspended on the air with a dark blue 3D cube on the surface">
            <a:extLst>
              <a:ext uri="{FF2B5EF4-FFF2-40B4-BE49-F238E27FC236}">
                <a16:creationId xmlns:a16="http://schemas.microsoft.com/office/drawing/2014/main" id="{00E9991A-7BB6-2646-A3F6-756B10EDCD2B}"/>
              </a:ext>
            </a:extLst>
          </p:cNvPr>
          <p:cNvPicPr>
            <a:picLocks noChangeAspect="1"/>
          </p:cNvPicPr>
          <p:nvPr/>
        </p:nvPicPr>
        <p:blipFill rotWithShape="1">
          <a:blip r:embed="rId2"/>
          <a:srcRect r="39999" b="-2"/>
          <a:stretch/>
        </p:blipFill>
        <p:spPr>
          <a:xfrm>
            <a:off x="20" y="4631926"/>
            <a:ext cx="2374470" cy="2226067"/>
          </a:xfrm>
          <a:prstGeom prst="rect">
            <a:avLst/>
          </a:prstGeom>
        </p:spPr>
      </p:pic>
      <p:graphicFrame>
        <p:nvGraphicFramePr>
          <p:cNvPr id="4" name="Diagram 3">
            <a:extLst>
              <a:ext uri="{FF2B5EF4-FFF2-40B4-BE49-F238E27FC236}">
                <a16:creationId xmlns:a16="http://schemas.microsoft.com/office/drawing/2014/main" id="{D750FF8C-1B5E-764A-9AEB-95C1C42399D8}"/>
              </a:ext>
            </a:extLst>
          </p:cNvPr>
          <p:cNvGraphicFramePr/>
          <p:nvPr>
            <p:extLst>
              <p:ext uri="{D42A27DB-BD31-4B8C-83A1-F6EECF244321}">
                <p14:modId xmlns:p14="http://schemas.microsoft.com/office/powerpoint/2010/main" val="2218774278"/>
              </p:ext>
            </p:extLst>
          </p:nvPr>
        </p:nvGraphicFramePr>
        <p:xfrm>
          <a:off x="1874520" y="2511544"/>
          <a:ext cx="8442960" cy="2226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2198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1CE2E9-8CD4-304B-B5AE-BBE1265FDA73}"/>
              </a:ext>
            </a:extLst>
          </p:cNvPr>
          <p:cNvSpPr txBox="1">
            <a:spLocks/>
          </p:cNvSpPr>
          <p:nvPr/>
        </p:nvSpPr>
        <p:spPr>
          <a:xfrm>
            <a:off x="633671" y="1039682"/>
            <a:ext cx="9385400" cy="93335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100"/>
              <a:t>BUILDING BLOCK 2: DATA DRIVEN QI</a:t>
            </a:r>
            <a:endParaRPr lang="en-US" sz="3100" dirty="0"/>
          </a:p>
        </p:txBody>
      </p:sp>
      <p:pic>
        <p:nvPicPr>
          <p:cNvPr id="8" name="Picture 7" descr="Light blue 3D cubes suspended on the air with a dark blue 3D cube on the surface">
            <a:extLst>
              <a:ext uri="{FF2B5EF4-FFF2-40B4-BE49-F238E27FC236}">
                <a16:creationId xmlns:a16="http://schemas.microsoft.com/office/drawing/2014/main" id="{00E9991A-7BB6-2646-A3F6-756B10EDCD2B}"/>
              </a:ext>
            </a:extLst>
          </p:cNvPr>
          <p:cNvPicPr>
            <a:picLocks noChangeAspect="1"/>
          </p:cNvPicPr>
          <p:nvPr/>
        </p:nvPicPr>
        <p:blipFill rotWithShape="1">
          <a:blip r:embed="rId3"/>
          <a:srcRect r="39999" b="-2"/>
          <a:stretch/>
        </p:blipFill>
        <p:spPr>
          <a:xfrm>
            <a:off x="20" y="4631926"/>
            <a:ext cx="2374470" cy="2226067"/>
          </a:xfrm>
          <a:prstGeom prst="rect">
            <a:avLst/>
          </a:prstGeom>
        </p:spPr>
      </p:pic>
      <p:grpSp>
        <p:nvGrpSpPr>
          <p:cNvPr id="5" name="Group 4"/>
          <p:cNvGrpSpPr/>
          <p:nvPr/>
        </p:nvGrpSpPr>
        <p:grpSpPr>
          <a:xfrm>
            <a:off x="2535292" y="1801504"/>
            <a:ext cx="9106247" cy="4834240"/>
            <a:chOff x="2535292" y="1801504"/>
            <a:chExt cx="9106247" cy="483424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586"/>
            <a:stretch/>
          </p:blipFill>
          <p:spPr>
            <a:xfrm>
              <a:off x="2535292" y="1801504"/>
              <a:ext cx="9106247" cy="4834240"/>
            </a:xfrm>
            <a:prstGeom prst="rect">
              <a:avLst/>
            </a:prstGeom>
          </p:spPr>
        </p:pic>
        <p:pic>
          <p:nvPicPr>
            <p:cNvPr id="3" name="Picture 2"/>
            <p:cNvPicPr>
              <a:picLocks noChangeAspect="1"/>
            </p:cNvPicPr>
            <p:nvPr/>
          </p:nvPicPr>
          <p:blipFill>
            <a:blip r:embed="rId5"/>
            <a:stretch>
              <a:fillRect/>
            </a:stretch>
          </p:blipFill>
          <p:spPr>
            <a:xfrm>
              <a:off x="3242764" y="2476735"/>
              <a:ext cx="1793259" cy="516241"/>
            </a:xfrm>
            <a:prstGeom prst="rect">
              <a:avLst/>
            </a:prstGeom>
          </p:spPr>
        </p:pic>
      </p:grpSp>
    </p:spTree>
    <p:extLst>
      <p:ext uri="{BB962C8B-B14F-4D97-AF65-F5344CB8AC3E}">
        <p14:creationId xmlns:p14="http://schemas.microsoft.com/office/powerpoint/2010/main" val="1829986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1CE2E9-8CD4-304B-B5AE-BBE1265FDA73}"/>
              </a:ext>
            </a:extLst>
          </p:cNvPr>
          <p:cNvSpPr txBox="1">
            <a:spLocks/>
          </p:cNvSpPr>
          <p:nvPr/>
        </p:nvSpPr>
        <p:spPr>
          <a:xfrm>
            <a:off x="633671" y="1039682"/>
            <a:ext cx="9385400" cy="93335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100"/>
              <a:t>BUILDING BLOCK 2: DATA DRIVEN QI</a:t>
            </a:r>
            <a:endParaRPr lang="en-US" sz="3100" dirty="0"/>
          </a:p>
        </p:txBody>
      </p:sp>
      <p:pic>
        <p:nvPicPr>
          <p:cNvPr id="8" name="Picture 7" descr="Light blue 3D cubes suspended on the air with a dark blue 3D cube on the surface">
            <a:extLst>
              <a:ext uri="{FF2B5EF4-FFF2-40B4-BE49-F238E27FC236}">
                <a16:creationId xmlns:a16="http://schemas.microsoft.com/office/drawing/2014/main" id="{00E9991A-7BB6-2646-A3F6-756B10EDCD2B}"/>
              </a:ext>
            </a:extLst>
          </p:cNvPr>
          <p:cNvPicPr>
            <a:picLocks noChangeAspect="1"/>
          </p:cNvPicPr>
          <p:nvPr/>
        </p:nvPicPr>
        <p:blipFill rotWithShape="1">
          <a:blip r:embed="rId2"/>
          <a:srcRect r="39999" b="-2"/>
          <a:stretch/>
        </p:blipFill>
        <p:spPr>
          <a:xfrm>
            <a:off x="20" y="4631926"/>
            <a:ext cx="2374470" cy="2226067"/>
          </a:xfrm>
          <a:prstGeom prst="rect">
            <a:avLst/>
          </a:prstGeom>
        </p:spPr>
      </p:pic>
      <p:grpSp>
        <p:nvGrpSpPr>
          <p:cNvPr id="13" name="Group 12">
            <a:extLst>
              <a:ext uri="{FF2B5EF4-FFF2-40B4-BE49-F238E27FC236}">
                <a16:creationId xmlns:a16="http://schemas.microsoft.com/office/drawing/2014/main" id="{5F5FE971-ED1F-514D-8479-708EC1179F16}"/>
              </a:ext>
            </a:extLst>
          </p:cNvPr>
          <p:cNvGrpSpPr/>
          <p:nvPr/>
        </p:nvGrpSpPr>
        <p:grpSpPr>
          <a:xfrm>
            <a:off x="842126" y="2179548"/>
            <a:ext cx="10629666" cy="3067308"/>
            <a:chOff x="842126" y="2179548"/>
            <a:chExt cx="10629666" cy="3067308"/>
          </a:xfrm>
        </p:grpSpPr>
        <p:sp>
          <p:nvSpPr>
            <p:cNvPr id="14" name="Freeform 13">
              <a:extLst>
                <a:ext uri="{FF2B5EF4-FFF2-40B4-BE49-F238E27FC236}">
                  <a16:creationId xmlns:a16="http://schemas.microsoft.com/office/drawing/2014/main" id="{33548678-D4AC-E148-85F2-F2DD22FE5826}"/>
                </a:ext>
              </a:extLst>
            </p:cNvPr>
            <p:cNvSpPr/>
            <p:nvPr/>
          </p:nvSpPr>
          <p:spPr>
            <a:xfrm>
              <a:off x="842126" y="2179548"/>
              <a:ext cx="10629666" cy="905312"/>
            </a:xfrm>
            <a:custGeom>
              <a:avLst/>
              <a:gdLst>
                <a:gd name="connsiteX0" fmla="*/ 0 w 10629666"/>
                <a:gd name="connsiteY0" fmla="*/ 90531 h 905312"/>
                <a:gd name="connsiteX1" fmla="*/ 90531 w 10629666"/>
                <a:gd name="connsiteY1" fmla="*/ 0 h 905312"/>
                <a:gd name="connsiteX2" fmla="*/ 10539135 w 10629666"/>
                <a:gd name="connsiteY2" fmla="*/ 0 h 905312"/>
                <a:gd name="connsiteX3" fmla="*/ 10629666 w 10629666"/>
                <a:gd name="connsiteY3" fmla="*/ 90531 h 905312"/>
                <a:gd name="connsiteX4" fmla="*/ 10629666 w 10629666"/>
                <a:gd name="connsiteY4" fmla="*/ 814781 h 905312"/>
                <a:gd name="connsiteX5" fmla="*/ 10539135 w 10629666"/>
                <a:gd name="connsiteY5" fmla="*/ 905312 h 905312"/>
                <a:gd name="connsiteX6" fmla="*/ 90531 w 10629666"/>
                <a:gd name="connsiteY6" fmla="*/ 905312 h 905312"/>
                <a:gd name="connsiteX7" fmla="*/ 0 w 10629666"/>
                <a:gd name="connsiteY7" fmla="*/ 814781 h 905312"/>
                <a:gd name="connsiteX8" fmla="*/ 0 w 10629666"/>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9666" h="905312">
                  <a:moveTo>
                    <a:pt x="0" y="90531"/>
                  </a:moveTo>
                  <a:cubicBezTo>
                    <a:pt x="0" y="40532"/>
                    <a:pt x="40532" y="0"/>
                    <a:pt x="90531" y="0"/>
                  </a:cubicBezTo>
                  <a:lnTo>
                    <a:pt x="10539135" y="0"/>
                  </a:lnTo>
                  <a:cubicBezTo>
                    <a:pt x="10589134" y="0"/>
                    <a:pt x="10629666" y="40532"/>
                    <a:pt x="10629666" y="90531"/>
                  </a:cubicBezTo>
                  <a:lnTo>
                    <a:pt x="10629666" y="814781"/>
                  </a:lnTo>
                  <a:cubicBezTo>
                    <a:pt x="10629666" y="864780"/>
                    <a:pt x="10589134" y="905312"/>
                    <a:pt x="10539135"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916" tIns="178916" rIns="178916" bIns="178916"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Calisto MT" panose="02040603050505030304" pitchFamily="18" charset="77"/>
                </a:rPr>
                <a:t>Equity in Interventions</a:t>
              </a:r>
            </a:p>
          </p:txBody>
        </p:sp>
        <p:sp>
          <p:nvSpPr>
            <p:cNvPr id="15" name="Freeform 14">
              <a:extLst>
                <a:ext uri="{FF2B5EF4-FFF2-40B4-BE49-F238E27FC236}">
                  <a16:creationId xmlns:a16="http://schemas.microsoft.com/office/drawing/2014/main" id="{8340ED8E-1D1E-C44F-B790-1B25953A099E}"/>
                </a:ext>
              </a:extLst>
            </p:cNvPr>
            <p:cNvSpPr/>
            <p:nvPr/>
          </p:nvSpPr>
          <p:spPr>
            <a:xfrm>
              <a:off x="842126" y="3260546"/>
              <a:ext cx="5100607" cy="905312"/>
            </a:xfrm>
            <a:custGeom>
              <a:avLst/>
              <a:gdLst>
                <a:gd name="connsiteX0" fmla="*/ 0 w 5100607"/>
                <a:gd name="connsiteY0" fmla="*/ 90531 h 905312"/>
                <a:gd name="connsiteX1" fmla="*/ 90531 w 5100607"/>
                <a:gd name="connsiteY1" fmla="*/ 0 h 905312"/>
                <a:gd name="connsiteX2" fmla="*/ 5010076 w 5100607"/>
                <a:gd name="connsiteY2" fmla="*/ 0 h 905312"/>
                <a:gd name="connsiteX3" fmla="*/ 5100607 w 5100607"/>
                <a:gd name="connsiteY3" fmla="*/ 90531 h 905312"/>
                <a:gd name="connsiteX4" fmla="*/ 5100607 w 5100607"/>
                <a:gd name="connsiteY4" fmla="*/ 814781 h 905312"/>
                <a:gd name="connsiteX5" fmla="*/ 5010076 w 5100607"/>
                <a:gd name="connsiteY5" fmla="*/ 905312 h 905312"/>
                <a:gd name="connsiteX6" fmla="*/ 90531 w 5100607"/>
                <a:gd name="connsiteY6" fmla="*/ 905312 h 905312"/>
                <a:gd name="connsiteX7" fmla="*/ 0 w 5100607"/>
                <a:gd name="connsiteY7" fmla="*/ 814781 h 905312"/>
                <a:gd name="connsiteX8" fmla="*/ 0 w 5100607"/>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607" h="905312">
                  <a:moveTo>
                    <a:pt x="0" y="90531"/>
                  </a:moveTo>
                  <a:cubicBezTo>
                    <a:pt x="0" y="40532"/>
                    <a:pt x="40532" y="0"/>
                    <a:pt x="90531" y="0"/>
                  </a:cubicBezTo>
                  <a:lnTo>
                    <a:pt x="5010076" y="0"/>
                  </a:lnTo>
                  <a:cubicBezTo>
                    <a:pt x="5060075" y="0"/>
                    <a:pt x="5100607" y="40532"/>
                    <a:pt x="5100607" y="90531"/>
                  </a:cubicBezTo>
                  <a:lnTo>
                    <a:pt x="5100607" y="814781"/>
                  </a:lnTo>
                  <a:cubicBezTo>
                    <a:pt x="5100607" y="864780"/>
                    <a:pt x="5060075" y="905312"/>
                    <a:pt x="5010076"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576" tIns="125576" rIns="125576" bIns="125576" numCol="1" spcCol="1270" anchor="ctr" anchorCtr="0">
              <a:noAutofit/>
            </a:bodyPr>
            <a:lstStyle/>
            <a:p>
              <a:pPr marL="0" lvl="0" indent="0" algn="ctr" defTabSz="1155700">
                <a:lnSpc>
                  <a:spcPct val="90000"/>
                </a:lnSpc>
                <a:spcBef>
                  <a:spcPct val="0"/>
                </a:spcBef>
                <a:spcAft>
                  <a:spcPct val="35000"/>
                </a:spcAft>
                <a:buNone/>
              </a:pPr>
              <a:r>
                <a:rPr lang="en-US" sz="2600" kern="1200" dirty="0"/>
                <a:t>Attend to social barriers to health</a:t>
              </a:r>
            </a:p>
          </p:txBody>
        </p:sp>
        <p:sp>
          <p:nvSpPr>
            <p:cNvPr id="16" name="Freeform 15">
              <a:extLst>
                <a:ext uri="{FF2B5EF4-FFF2-40B4-BE49-F238E27FC236}">
                  <a16:creationId xmlns:a16="http://schemas.microsoft.com/office/drawing/2014/main" id="{83F73DA7-E278-D347-9BF0-C5A5CA2D2A9D}"/>
                </a:ext>
              </a:extLst>
            </p:cNvPr>
            <p:cNvSpPr/>
            <p:nvPr/>
          </p:nvSpPr>
          <p:spPr>
            <a:xfrm>
              <a:off x="842126" y="4341544"/>
              <a:ext cx="10629666" cy="905312"/>
            </a:xfrm>
            <a:custGeom>
              <a:avLst/>
              <a:gdLst>
                <a:gd name="connsiteX0" fmla="*/ 0 w 5100607"/>
                <a:gd name="connsiteY0" fmla="*/ 90531 h 905312"/>
                <a:gd name="connsiteX1" fmla="*/ 90531 w 5100607"/>
                <a:gd name="connsiteY1" fmla="*/ 0 h 905312"/>
                <a:gd name="connsiteX2" fmla="*/ 5010076 w 5100607"/>
                <a:gd name="connsiteY2" fmla="*/ 0 h 905312"/>
                <a:gd name="connsiteX3" fmla="*/ 5100607 w 5100607"/>
                <a:gd name="connsiteY3" fmla="*/ 90531 h 905312"/>
                <a:gd name="connsiteX4" fmla="*/ 5100607 w 5100607"/>
                <a:gd name="connsiteY4" fmla="*/ 814781 h 905312"/>
                <a:gd name="connsiteX5" fmla="*/ 5010076 w 5100607"/>
                <a:gd name="connsiteY5" fmla="*/ 905312 h 905312"/>
                <a:gd name="connsiteX6" fmla="*/ 90531 w 5100607"/>
                <a:gd name="connsiteY6" fmla="*/ 905312 h 905312"/>
                <a:gd name="connsiteX7" fmla="*/ 0 w 5100607"/>
                <a:gd name="connsiteY7" fmla="*/ 814781 h 905312"/>
                <a:gd name="connsiteX8" fmla="*/ 0 w 5100607"/>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607" h="905312">
                  <a:moveTo>
                    <a:pt x="0" y="90531"/>
                  </a:moveTo>
                  <a:cubicBezTo>
                    <a:pt x="0" y="40532"/>
                    <a:pt x="40532" y="0"/>
                    <a:pt x="90531" y="0"/>
                  </a:cubicBezTo>
                  <a:lnTo>
                    <a:pt x="5010076" y="0"/>
                  </a:lnTo>
                  <a:cubicBezTo>
                    <a:pt x="5060075" y="0"/>
                    <a:pt x="5100607" y="40532"/>
                    <a:pt x="5100607" y="90531"/>
                  </a:cubicBezTo>
                  <a:lnTo>
                    <a:pt x="5100607" y="814781"/>
                  </a:lnTo>
                  <a:cubicBezTo>
                    <a:pt x="5100607" y="864780"/>
                    <a:pt x="5060075" y="905312"/>
                    <a:pt x="5010076"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7956" tIns="117956" rIns="117956" bIns="117956" numCol="1" spcCol="1270" anchor="ctr" anchorCtr="0">
              <a:noAutofit/>
            </a:bodyPr>
            <a:lstStyle/>
            <a:p>
              <a:pPr marL="0" lvl="0" indent="0" algn="ctr" defTabSz="1066800">
                <a:lnSpc>
                  <a:spcPct val="90000"/>
                </a:lnSpc>
                <a:spcBef>
                  <a:spcPct val="0"/>
                </a:spcBef>
                <a:spcAft>
                  <a:spcPct val="35000"/>
                </a:spcAft>
                <a:buNone/>
              </a:pPr>
              <a:r>
                <a:rPr lang="en-US" sz="2400" kern="1200" dirty="0"/>
                <a:t>Focus on historically marginalized groups that suffer the worst outcomes</a:t>
              </a:r>
            </a:p>
          </p:txBody>
        </p:sp>
        <p:sp>
          <p:nvSpPr>
            <p:cNvPr id="17" name="Freeform 16">
              <a:extLst>
                <a:ext uri="{FF2B5EF4-FFF2-40B4-BE49-F238E27FC236}">
                  <a16:creationId xmlns:a16="http://schemas.microsoft.com/office/drawing/2014/main" id="{B34F91A6-2DFC-864D-8A8A-52F34843BD96}"/>
                </a:ext>
              </a:extLst>
            </p:cNvPr>
            <p:cNvSpPr/>
            <p:nvPr/>
          </p:nvSpPr>
          <p:spPr>
            <a:xfrm>
              <a:off x="6371185" y="3260546"/>
              <a:ext cx="5100607" cy="905312"/>
            </a:xfrm>
            <a:custGeom>
              <a:avLst/>
              <a:gdLst>
                <a:gd name="connsiteX0" fmla="*/ 0 w 5100607"/>
                <a:gd name="connsiteY0" fmla="*/ 90531 h 905312"/>
                <a:gd name="connsiteX1" fmla="*/ 90531 w 5100607"/>
                <a:gd name="connsiteY1" fmla="*/ 0 h 905312"/>
                <a:gd name="connsiteX2" fmla="*/ 5010076 w 5100607"/>
                <a:gd name="connsiteY2" fmla="*/ 0 h 905312"/>
                <a:gd name="connsiteX3" fmla="*/ 5100607 w 5100607"/>
                <a:gd name="connsiteY3" fmla="*/ 90531 h 905312"/>
                <a:gd name="connsiteX4" fmla="*/ 5100607 w 5100607"/>
                <a:gd name="connsiteY4" fmla="*/ 814781 h 905312"/>
                <a:gd name="connsiteX5" fmla="*/ 5010076 w 5100607"/>
                <a:gd name="connsiteY5" fmla="*/ 905312 h 905312"/>
                <a:gd name="connsiteX6" fmla="*/ 90531 w 5100607"/>
                <a:gd name="connsiteY6" fmla="*/ 905312 h 905312"/>
                <a:gd name="connsiteX7" fmla="*/ 0 w 5100607"/>
                <a:gd name="connsiteY7" fmla="*/ 814781 h 905312"/>
                <a:gd name="connsiteX8" fmla="*/ 0 w 5100607"/>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607" h="905312">
                  <a:moveTo>
                    <a:pt x="0" y="90531"/>
                  </a:moveTo>
                  <a:cubicBezTo>
                    <a:pt x="0" y="40532"/>
                    <a:pt x="40532" y="0"/>
                    <a:pt x="90531" y="0"/>
                  </a:cubicBezTo>
                  <a:lnTo>
                    <a:pt x="5010076" y="0"/>
                  </a:lnTo>
                  <a:cubicBezTo>
                    <a:pt x="5060075" y="0"/>
                    <a:pt x="5100607" y="40532"/>
                    <a:pt x="5100607" y="90531"/>
                  </a:cubicBezTo>
                  <a:lnTo>
                    <a:pt x="5100607" y="814781"/>
                  </a:lnTo>
                  <a:cubicBezTo>
                    <a:pt x="5100607" y="864780"/>
                    <a:pt x="5060075" y="905312"/>
                    <a:pt x="5010076"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576" tIns="125576" rIns="125576" bIns="125576" numCol="1" spcCol="1270" anchor="ctr" anchorCtr="0">
              <a:noAutofit/>
            </a:bodyPr>
            <a:lstStyle/>
            <a:p>
              <a:pPr marL="0" lvl="0" indent="0" algn="ctr" defTabSz="1155700">
                <a:lnSpc>
                  <a:spcPct val="90000"/>
                </a:lnSpc>
                <a:spcBef>
                  <a:spcPct val="0"/>
                </a:spcBef>
                <a:spcAft>
                  <a:spcPct val="35000"/>
                </a:spcAft>
                <a:buNone/>
              </a:pPr>
              <a:r>
                <a:rPr lang="en-US" sz="2600" kern="1200" dirty="0"/>
                <a:t>Culturally tailored interventions</a:t>
              </a:r>
            </a:p>
          </p:txBody>
        </p:sp>
      </p:grpSp>
    </p:spTree>
    <p:extLst>
      <p:ext uri="{BB962C8B-B14F-4D97-AF65-F5344CB8AC3E}">
        <p14:creationId xmlns:p14="http://schemas.microsoft.com/office/powerpoint/2010/main" val="3033069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1CE2E9-8CD4-304B-B5AE-BBE1265FDA73}"/>
              </a:ext>
            </a:extLst>
          </p:cNvPr>
          <p:cNvSpPr txBox="1">
            <a:spLocks/>
          </p:cNvSpPr>
          <p:nvPr/>
        </p:nvSpPr>
        <p:spPr>
          <a:xfrm>
            <a:off x="633671" y="1039682"/>
            <a:ext cx="9385400" cy="93335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100"/>
              <a:t>BUILDING BLOCK 2: DATA DRIVEN QI</a:t>
            </a:r>
            <a:endParaRPr lang="en-US" sz="3100" dirty="0"/>
          </a:p>
        </p:txBody>
      </p:sp>
      <p:pic>
        <p:nvPicPr>
          <p:cNvPr id="8" name="Picture 7" descr="Light blue 3D cubes suspended on the air with a dark blue 3D cube on the surface">
            <a:extLst>
              <a:ext uri="{FF2B5EF4-FFF2-40B4-BE49-F238E27FC236}">
                <a16:creationId xmlns:a16="http://schemas.microsoft.com/office/drawing/2014/main" id="{00E9991A-7BB6-2646-A3F6-756B10EDCD2B}"/>
              </a:ext>
            </a:extLst>
          </p:cNvPr>
          <p:cNvPicPr>
            <a:picLocks noChangeAspect="1"/>
          </p:cNvPicPr>
          <p:nvPr/>
        </p:nvPicPr>
        <p:blipFill rotWithShape="1">
          <a:blip r:embed="rId2"/>
          <a:srcRect r="39999" b="-2"/>
          <a:stretch/>
        </p:blipFill>
        <p:spPr>
          <a:xfrm>
            <a:off x="20" y="4631926"/>
            <a:ext cx="2374470" cy="2226067"/>
          </a:xfrm>
          <a:prstGeom prst="rect">
            <a:avLst/>
          </a:prstGeom>
        </p:spPr>
      </p:pic>
      <p:sp>
        <p:nvSpPr>
          <p:cNvPr id="12" name="Rounded Rectangle 4">
            <a:extLst>
              <a:ext uri="{FF2B5EF4-FFF2-40B4-BE49-F238E27FC236}">
                <a16:creationId xmlns:a16="http://schemas.microsoft.com/office/drawing/2014/main" id="{0EABD957-642C-0E41-88CA-C5EC7567CAC7}"/>
              </a:ext>
            </a:extLst>
          </p:cNvPr>
          <p:cNvSpPr txBox="1"/>
          <p:nvPr/>
        </p:nvSpPr>
        <p:spPr>
          <a:xfrm>
            <a:off x="2084310" y="2636534"/>
            <a:ext cx="8023379" cy="1584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Equity in Process</a:t>
            </a:r>
          </a:p>
        </p:txBody>
      </p:sp>
      <p:graphicFrame>
        <p:nvGraphicFramePr>
          <p:cNvPr id="13" name="Diagram 12">
            <a:extLst>
              <a:ext uri="{FF2B5EF4-FFF2-40B4-BE49-F238E27FC236}">
                <a16:creationId xmlns:a16="http://schemas.microsoft.com/office/drawing/2014/main" id="{91E88C08-0345-0E46-B543-49DE83DCAFA1}"/>
              </a:ext>
            </a:extLst>
          </p:cNvPr>
          <p:cNvGraphicFramePr/>
          <p:nvPr>
            <p:extLst>
              <p:ext uri="{D42A27DB-BD31-4B8C-83A1-F6EECF244321}">
                <p14:modId xmlns:p14="http://schemas.microsoft.com/office/powerpoint/2010/main" val="9885194"/>
              </p:ext>
            </p:extLst>
          </p:nvPr>
        </p:nvGraphicFramePr>
        <p:xfrm>
          <a:off x="2032000" y="2103437"/>
          <a:ext cx="8128000" cy="2528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395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5604551" y="871758"/>
            <a:ext cx="6147737" cy="3871143"/>
          </a:xfrm>
        </p:spPr>
        <p:txBody>
          <a:bodyPr vert="horz" lIns="91440" tIns="45720" rIns="91440" bIns="45720" rtlCol="0" anchor="t">
            <a:normAutofit/>
          </a:bodyPr>
          <a:lstStyle/>
          <a:p>
            <a:r>
              <a:rPr lang="en-US" sz="4800" dirty="0"/>
              <a:t>Building Block 4:</a:t>
            </a:r>
            <a:br>
              <a:rPr lang="en-US" sz="4800" dirty="0"/>
            </a:br>
            <a:r>
              <a:rPr lang="en-US" sz="4800" dirty="0"/>
              <a:t>Team Based Care</a:t>
            </a:r>
            <a:br>
              <a:rPr lang="en-US" sz="4800" dirty="0"/>
            </a:br>
            <a:endParaRPr lang="en-US" sz="4800" dirty="0"/>
          </a:p>
        </p:txBody>
      </p:sp>
      <p:pic>
        <p:nvPicPr>
          <p:cNvPr id="13" name="Picture Placeholder 12">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a:srcRect t="6133" r="-1" b="-1"/>
          <a:stretch/>
        </p:blipFill>
        <p:spPr>
          <a:xfrm>
            <a:off x="1" y="10"/>
            <a:ext cx="4876799" cy="6857989"/>
          </a:xfrm>
          <a:prstGeom prst="rect">
            <a:avLst/>
          </a:prstGeom>
        </p:spPr>
      </p:pic>
      <p:cxnSp>
        <p:nvCxnSpPr>
          <p:cNvPr id="24" name="Straight Connector 23">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CF06E40-3ECB-4820-95B5-8A70B07D4B4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6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5B93-A3E6-4417-B2E5-40A90F0E925F}"/>
              </a:ext>
            </a:extLst>
          </p:cNvPr>
          <p:cNvSpPr>
            <a:spLocks noGrp="1"/>
          </p:cNvSpPr>
          <p:nvPr>
            <p:ph type="title"/>
          </p:nvPr>
        </p:nvSpPr>
        <p:spPr>
          <a:xfrm>
            <a:off x="5604846" y="860615"/>
            <a:ext cx="5922279" cy="1272986"/>
          </a:xfrm>
        </p:spPr>
        <p:txBody>
          <a:bodyPr vert="horz" lIns="91440" tIns="45720" rIns="91440" bIns="45720" rtlCol="0" anchor="t">
            <a:normAutofit/>
          </a:bodyPr>
          <a:lstStyle/>
          <a:p>
            <a:pPr algn="l">
              <a:lnSpc>
                <a:spcPct val="90000"/>
              </a:lnSpc>
            </a:pPr>
            <a:r>
              <a:rPr lang="en-US" sz="3400" kern="1200" cap="all" spc="30" baseline="0" dirty="0">
                <a:solidFill>
                  <a:schemeClr val="tx1"/>
                </a:solidFill>
                <a:latin typeface="+mj-lt"/>
                <a:ea typeface="+mj-ea"/>
                <a:cs typeface="+mj-cs"/>
              </a:rPr>
              <a:t>BUILDING BLOCK </a:t>
            </a:r>
            <a:r>
              <a:rPr lang="en-US" sz="3400" dirty="0"/>
              <a:t>4</a:t>
            </a:r>
            <a:r>
              <a:rPr lang="en-US" sz="3400" kern="1200" cap="all" spc="30" baseline="0" dirty="0">
                <a:solidFill>
                  <a:schemeClr val="tx1"/>
                </a:solidFill>
                <a:latin typeface="+mj-lt"/>
                <a:ea typeface="+mj-ea"/>
                <a:cs typeface="+mj-cs"/>
              </a:rPr>
              <a:t>:</a:t>
            </a:r>
            <a:br>
              <a:rPr lang="en-US" sz="3400" kern="1200" cap="all" spc="30" baseline="0" dirty="0">
                <a:solidFill>
                  <a:schemeClr val="tx1"/>
                </a:solidFill>
                <a:latin typeface="+mj-lt"/>
                <a:ea typeface="+mj-ea"/>
                <a:cs typeface="+mj-cs"/>
              </a:rPr>
            </a:br>
            <a:r>
              <a:rPr lang="en-US" sz="3400" kern="1200" cap="all" spc="30" baseline="0" dirty="0">
                <a:solidFill>
                  <a:schemeClr val="tx1"/>
                </a:solidFill>
                <a:latin typeface="+mj-lt"/>
                <a:ea typeface="+mj-ea"/>
                <a:cs typeface="+mj-cs"/>
              </a:rPr>
              <a:t>TEAM BASED CARE</a:t>
            </a:r>
          </a:p>
        </p:txBody>
      </p:sp>
      <p:pic>
        <p:nvPicPr>
          <p:cNvPr id="24" name="Picture 23" descr="Close up of colourful toy blocks">
            <a:extLst>
              <a:ext uri="{FF2B5EF4-FFF2-40B4-BE49-F238E27FC236}">
                <a16:creationId xmlns:a16="http://schemas.microsoft.com/office/drawing/2014/main" id="{71676CCD-E6A7-4D01-81B1-7FE54A53F6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9589" r="33136" b="-6"/>
          <a:stretch/>
        </p:blipFill>
        <p:spPr>
          <a:xfrm>
            <a:off x="20" y="-17929"/>
            <a:ext cx="4876780" cy="6875929"/>
          </a:xfrm>
          <a:prstGeom prst="rect">
            <a:avLst/>
          </a:prstGeom>
        </p:spPr>
      </p:pic>
      <p:cxnSp>
        <p:nvCxnSpPr>
          <p:cNvPr id="34" name="Straight Connector 33">
            <a:extLst>
              <a:ext uri="{FF2B5EF4-FFF2-40B4-BE49-F238E27FC236}">
                <a16:creationId xmlns:a16="http://schemas.microsoft.com/office/drawing/2014/main" id="{CDF57B02-07BB-407B-BB36-06D9C64A67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855964-C920-48EB-8804-74291211C8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12517E23-C886-7244-9D8F-243300A72AD8}"/>
              </a:ext>
            </a:extLst>
          </p:cNvPr>
          <p:cNvGraphicFramePr>
            <a:graphicFrameLocks noGrp="1"/>
          </p:cNvGraphicFramePr>
          <p:nvPr>
            <p:ph sz="quarter" idx="13"/>
            <p:extLst>
              <p:ext uri="{D42A27DB-BD31-4B8C-83A1-F6EECF244321}">
                <p14:modId xmlns:p14="http://schemas.microsoft.com/office/powerpoint/2010/main" val="2799418055"/>
              </p:ext>
            </p:extLst>
          </p:nvPr>
        </p:nvGraphicFramePr>
        <p:xfrm>
          <a:off x="5328707" y="2354477"/>
          <a:ext cx="6474556" cy="26277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19939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82B2-792B-496A-ADD5-7CEA2590FD63}"/>
              </a:ext>
            </a:extLst>
          </p:cNvPr>
          <p:cNvSpPr>
            <a:spLocks noGrp="1"/>
          </p:cNvSpPr>
          <p:nvPr>
            <p:ph type="title"/>
          </p:nvPr>
        </p:nvSpPr>
        <p:spPr/>
        <p:txBody>
          <a:bodyPr lIns="91440" tIns="45720" rIns="91440" bIns="45720" anchor="t">
            <a:normAutofit/>
          </a:bodyPr>
          <a:lstStyle/>
          <a:p>
            <a:r>
              <a:rPr lang="en-US" dirty="0"/>
              <a:t>Call Instructions</a:t>
            </a:r>
          </a:p>
        </p:txBody>
      </p:sp>
      <p:pic>
        <p:nvPicPr>
          <p:cNvPr id="8" name="Picture 8" descr="A picture containing person, talking, phone, cellphone&#10;&#10;Description automatically generated">
            <a:extLst>
              <a:ext uri="{FF2B5EF4-FFF2-40B4-BE49-F238E27FC236}">
                <a16:creationId xmlns:a16="http://schemas.microsoft.com/office/drawing/2014/main" id="{D6256582-8341-4F2E-9A64-0EF9FF67197C}"/>
              </a:ext>
            </a:extLst>
          </p:cNvPr>
          <p:cNvPicPr>
            <a:picLocks noGrp="1" noChangeAspect="1"/>
          </p:cNvPicPr>
          <p:nvPr>
            <p:ph type="pic" sz="quarter" idx="13"/>
          </p:nvPr>
        </p:nvPicPr>
        <p:blipFill rotWithShape="1">
          <a:blip r:embed="rId2"/>
          <a:srcRect t="3130" b="3130"/>
          <a:stretch/>
        </p:blipFill>
        <p:spPr/>
      </p:pic>
      <p:sp>
        <p:nvSpPr>
          <p:cNvPr id="4" name="Content Placeholder 3">
            <a:extLst>
              <a:ext uri="{FF2B5EF4-FFF2-40B4-BE49-F238E27FC236}">
                <a16:creationId xmlns:a16="http://schemas.microsoft.com/office/drawing/2014/main" id="{2C48EF9C-AFD4-4C4A-9BC9-11A248D2F6B9}"/>
              </a:ext>
            </a:extLst>
          </p:cNvPr>
          <p:cNvSpPr>
            <a:spLocks noGrp="1"/>
          </p:cNvSpPr>
          <p:nvPr>
            <p:ph idx="1"/>
          </p:nvPr>
        </p:nvSpPr>
        <p:spPr>
          <a:xfrm>
            <a:off x="5607047" y="1598864"/>
            <a:ext cx="5965829" cy="4696884"/>
          </a:xfrm>
        </p:spPr>
        <p:txBody>
          <a:bodyPr lIns="91440" tIns="45720" rIns="91440" bIns="45720" anchor="t">
            <a:normAutofit/>
          </a:bodyPr>
          <a:lstStyle/>
          <a:p>
            <a:pPr marL="228600" indent="-228600">
              <a:lnSpc>
                <a:spcPct val="120000"/>
              </a:lnSpc>
              <a:spcBef>
                <a:spcPts val="0"/>
              </a:spcBef>
            </a:pPr>
            <a:r>
              <a:rPr lang="en-US" b="1" dirty="0"/>
              <a:t>1.</a:t>
            </a:r>
            <a:r>
              <a:rPr lang="en-US" dirty="0"/>
              <a:t> Mute your phone, microphone, and speakers on your computer/device</a:t>
            </a:r>
            <a:endParaRPr lang="en-US" dirty="0">
              <a:ea typeface="+mn-lt"/>
              <a:cs typeface="+mn-lt"/>
            </a:endParaRPr>
          </a:p>
          <a:p>
            <a:pPr marL="228600" indent="-228600">
              <a:lnSpc>
                <a:spcPct val="120000"/>
              </a:lnSpc>
              <a:spcBef>
                <a:spcPts val="0"/>
              </a:spcBef>
            </a:pPr>
            <a:endParaRPr lang="en-US" dirty="0">
              <a:ea typeface="+mn-lt"/>
              <a:cs typeface="+mn-lt"/>
            </a:endParaRPr>
          </a:p>
          <a:p>
            <a:pPr marL="228600" indent="-228600">
              <a:lnSpc>
                <a:spcPct val="120000"/>
              </a:lnSpc>
              <a:spcBef>
                <a:spcPts val="0"/>
              </a:spcBef>
            </a:pPr>
            <a:r>
              <a:rPr lang="en-US" b="1" dirty="0"/>
              <a:t>2.</a:t>
            </a:r>
            <a:r>
              <a:rPr lang="en-US" dirty="0"/>
              <a:t> Enter your name, organization and preferred pronouns in the chat box feature</a:t>
            </a:r>
            <a:endParaRPr lang="en-US" dirty="0">
              <a:ea typeface="+mn-lt"/>
              <a:cs typeface="+mn-lt"/>
            </a:endParaRPr>
          </a:p>
          <a:p>
            <a:pPr marL="228600" indent="-228600">
              <a:lnSpc>
                <a:spcPct val="120000"/>
              </a:lnSpc>
              <a:spcBef>
                <a:spcPts val="0"/>
              </a:spcBef>
            </a:pPr>
            <a:r>
              <a:rPr lang="en-US" i="1" dirty="0"/>
              <a:t>(</a:t>
            </a:r>
            <a:r>
              <a:rPr lang="en-US" i="1" dirty="0">
                <a:hlinkClick r:id="rId3"/>
              </a:rPr>
              <a:t>why announcing pronouns is important</a:t>
            </a:r>
            <a:r>
              <a:rPr lang="en-US" i="1" dirty="0"/>
              <a:t>)</a:t>
            </a:r>
            <a:endParaRPr lang="en-US" dirty="0">
              <a:ea typeface="+mn-lt"/>
              <a:cs typeface="+mn-lt"/>
            </a:endParaRPr>
          </a:p>
          <a:p>
            <a:pPr marL="228600" indent="-228600">
              <a:lnSpc>
                <a:spcPct val="120000"/>
              </a:lnSpc>
              <a:spcBef>
                <a:spcPts val="0"/>
              </a:spcBef>
            </a:pPr>
            <a:endParaRPr lang="en-US" dirty="0">
              <a:ea typeface="+mn-lt"/>
              <a:cs typeface="+mn-lt"/>
            </a:endParaRPr>
          </a:p>
          <a:p>
            <a:pPr marL="228600" indent="-228600">
              <a:lnSpc>
                <a:spcPct val="120000"/>
              </a:lnSpc>
              <a:spcBef>
                <a:spcPts val="0"/>
              </a:spcBef>
            </a:pPr>
            <a:r>
              <a:rPr lang="en-US" b="1" dirty="0"/>
              <a:t>3.</a:t>
            </a:r>
            <a:r>
              <a:rPr lang="en-US" dirty="0"/>
              <a:t> Participation is encouraged!</a:t>
            </a:r>
            <a:endParaRPr lang="en-US" dirty="0">
              <a:ea typeface="+mn-lt"/>
              <a:cs typeface="+mn-lt"/>
            </a:endParaRPr>
          </a:p>
          <a:p>
            <a:pPr marL="285750" indent="-285750">
              <a:lnSpc>
                <a:spcPct val="120000"/>
              </a:lnSpc>
              <a:spcBef>
                <a:spcPts val="0"/>
              </a:spcBef>
              <a:buFont typeface="Arial"/>
              <a:buChar char="•"/>
            </a:pPr>
            <a:r>
              <a:rPr lang="en-US" i="1" dirty="0"/>
              <a:t>Submit questions via the chat box</a:t>
            </a:r>
            <a:endParaRPr lang="en-US" dirty="0">
              <a:ea typeface="+mn-lt"/>
              <a:cs typeface="+mn-lt"/>
            </a:endParaRPr>
          </a:p>
          <a:p>
            <a:pPr marL="285750" indent="-285750">
              <a:lnSpc>
                <a:spcPct val="120000"/>
              </a:lnSpc>
              <a:spcBef>
                <a:spcPts val="0"/>
              </a:spcBef>
              <a:buFont typeface="Arial"/>
              <a:buChar char="•"/>
            </a:pPr>
            <a:r>
              <a:rPr lang="en-US" i="1" dirty="0"/>
              <a:t>Unmute yourself during our Q&amp;A Sections</a:t>
            </a:r>
            <a:endParaRPr lang="en-US" dirty="0">
              <a:ea typeface="+mn-lt"/>
              <a:cs typeface="+mn-lt"/>
            </a:endParaRPr>
          </a:p>
          <a:p>
            <a:pPr marL="285750" indent="-285750">
              <a:lnSpc>
                <a:spcPct val="120000"/>
              </a:lnSpc>
              <a:spcBef>
                <a:spcPts val="0"/>
              </a:spcBef>
              <a:buFont typeface="Arial"/>
              <a:buChar char="•"/>
            </a:pPr>
            <a:r>
              <a:rPr lang="en-US" i="1" dirty="0"/>
              <a:t>*6 – Toggle mute/un-mute</a:t>
            </a:r>
            <a:endParaRPr lang="en-US" dirty="0">
              <a:ea typeface="+mn-lt"/>
              <a:cs typeface="+mn-lt"/>
            </a:endParaRPr>
          </a:p>
          <a:p>
            <a:pPr marL="285750" indent="-285750">
              <a:lnSpc>
                <a:spcPct val="120000"/>
              </a:lnSpc>
              <a:spcBef>
                <a:spcPts val="0"/>
              </a:spcBef>
              <a:buFont typeface="Arial"/>
              <a:buChar char="•"/>
            </a:pPr>
            <a:r>
              <a:rPr lang="en-US" i="1" dirty="0"/>
              <a:t>*9 – Toggle raise/lower hand</a:t>
            </a:r>
            <a:endParaRPr lang="en-US" dirty="0"/>
          </a:p>
        </p:txBody>
      </p:sp>
    </p:spTree>
    <p:extLst>
      <p:ext uri="{BB962C8B-B14F-4D97-AF65-F5344CB8AC3E}">
        <p14:creationId xmlns:p14="http://schemas.microsoft.com/office/powerpoint/2010/main" val="2048672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 person, posing&#10;&#10;Description automatically generated">
            <a:extLst>
              <a:ext uri="{FF2B5EF4-FFF2-40B4-BE49-F238E27FC236}">
                <a16:creationId xmlns:a16="http://schemas.microsoft.com/office/drawing/2014/main" id="{627FA549-8470-3F4F-8513-6136966EF764}"/>
              </a:ext>
            </a:extLst>
          </p:cNvPr>
          <p:cNvPicPr>
            <a:picLocks noGrp="1" noChangeAspect="1"/>
          </p:cNvPicPr>
          <p:nvPr>
            <p:ph sz="quarter" idx="13"/>
          </p:nvPr>
        </p:nvPicPr>
        <p:blipFill>
          <a:blip r:embed="rId2"/>
          <a:stretch>
            <a:fillRect/>
          </a:stretch>
        </p:blipFill>
        <p:spPr>
          <a:xfrm>
            <a:off x="1605711" y="1219197"/>
            <a:ext cx="8849394" cy="4847535"/>
          </a:xfrm>
        </p:spPr>
      </p:pic>
      <p:sp>
        <p:nvSpPr>
          <p:cNvPr id="14" name="TextBox 13">
            <a:extLst>
              <a:ext uri="{FF2B5EF4-FFF2-40B4-BE49-F238E27FC236}">
                <a16:creationId xmlns:a16="http://schemas.microsoft.com/office/drawing/2014/main" id="{A37F68AA-8307-604A-8226-DF65B042971D}"/>
              </a:ext>
            </a:extLst>
          </p:cNvPr>
          <p:cNvSpPr txBox="1"/>
          <p:nvPr/>
        </p:nvSpPr>
        <p:spPr>
          <a:xfrm>
            <a:off x="4371239" y="4982758"/>
            <a:ext cx="5887923" cy="923330"/>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“Equality is being on the party planning committee”</a:t>
            </a:r>
          </a:p>
          <a:p>
            <a:endParaRPr lang="en-US" b="1"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Twitter</a:t>
            </a:r>
          </a:p>
        </p:txBody>
      </p:sp>
    </p:spTree>
    <p:extLst>
      <p:ext uri="{BB962C8B-B14F-4D97-AF65-F5344CB8AC3E}">
        <p14:creationId xmlns:p14="http://schemas.microsoft.com/office/powerpoint/2010/main" val="983972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5A85-F908-B342-B9CE-46310D5F77F0}"/>
              </a:ext>
            </a:extLst>
          </p:cNvPr>
          <p:cNvSpPr>
            <a:spLocks noGrp="1"/>
          </p:cNvSpPr>
          <p:nvPr>
            <p:ph type="title"/>
          </p:nvPr>
        </p:nvSpPr>
        <p:spPr/>
        <p:txBody>
          <a:bodyPr/>
          <a:lstStyle/>
          <a:p>
            <a:r>
              <a:rPr lang="en-US" dirty="0"/>
              <a:t>BUILDING BLOCK 4: TEAM BASED CARE</a:t>
            </a:r>
          </a:p>
        </p:txBody>
      </p:sp>
      <p:pic>
        <p:nvPicPr>
          <p:cNvPr id="7" name="Picture 6" descr="Close up of colourful toy blocks">
            <a:extLst>
              <a:ext uri="{FF2B5EF4-FFF2-40B4-BE49-F238E27FC236}">
                <a16:creationId xmlns:a16="http://schemas.microsoft.com/office/drawing/2014/main" id="{E8C4FCD1-CD9D-A34A-B914-85E017027B5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9512" r="33583" b="15152"/>
          <a:stretch/>
        </p:blipFill>
        <p:spPr>
          <a:xfrm>
            <a:off x="10866140" y="5102894"/>
            <a:ext cx="1315477" cy="1586040"/>
          </a:xfrm>
          <a:prstGeom prst="rect">
            <a:avLst/>
          </a:prstGeom>
        </p:spPr>
      </p:pic>
      <p:graphicFrame>
        <p:nvGraphicFramePr>
          <p:cNvPr id="3" name="Diagram 2">
            <a:extLst>
              <a:ext uri="{FF2B5EF4-FFF2-40B4-BE49-F238E27FC236}">
                <a16:creationId xmlns:a16="http://schemas.microsoft.com/office/drawing/2014/main" id="{9EA29D03-83ED-874E-AAA9-0678CCD14FF1}"/>
              </a:ext>
            </a:extLst>
          </p:cNvPr>
          <p:cNvGraphicFramePr/>
          <p:nvPr>
            <p:extLst>
              <p:ext uri="{D42A27DB-BD31-4B8C-83A1-F6EECF244321}">
                <p14:modId xmlns:p14="http://schemas.microsoft.com/office/powerpoint/2010/main" val="744759701"/>
              </p:ext>
            </p:extLst>
          </p:nvPr>
        </p:nvGraphicFramePr>
        <p:xfrm>
          <a:off x="783772" y="1953985"/>
          <a:ext cx="10430711" cy="2950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5920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5A85-F908-B342-B9CE-46310D5F77F0}"/>
              </a:ext>
            </a:extLst>
          </p:cNvPr>
          <p:cNvSpPr>
            <a:spLocks noGrp="1"/>
          </p:cNvSpPr>
          <p:nvPr>
            <p:ph type="title"/>
          </p:nvPr>
        </p:nvSpPr>
        <p:spPr/>
        <p:txBody>
          <a:bodyPr/>
          <a:lstStyle/>
          <a:p>
            <a:r>
              <a:rPr lang="en-US" dirty="0"/>
              <a:t>BUILDING BLOCK 4: TEAM BASED CARE</a:t>
            </a:r>
          </a:p>
        </p:txBody>
      </p:sp>
      <p:pic>
        <p:nvPicPr>
          <p:cNvPr id="7" name="Picture 6" descr="Close up of colourful toy blocks">
            <a:extLst>
              <a:ext uri="{FF2B5EF4-FFF2-40B4-BE49-F238E27FC236}">
                <a16:creationId xmlns:a16="http://schemas.microsoft.com/office/drawing/2014/main" id="{E8C4FCD1-CD9D-A34A-B914-85E017027B5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9512" r="33583" b="15758"/>
          <a:stretch/>
        </p:blipFill>
        <p:spPr>
          <a:xfrm>
            <a:off x="10866140" y="5102894"/>
            <a:ext cx="1315477" cy="1574713"/>
          </a:xfrm>
          <a:prstGeom prst="rect">
            <a:avLst/>
          </a:prstGeom>
        </p:spPr>
      </p:pic>
      <p:graphicFrame>
        <p:nvGraphicFramePr>
          <p:cNvPr id="5" name="Diagram 4">
            <a:extLst>
              <a:ext uri="{FF2B5EF4-FFF2-40B4-BE49-F238E27FC236}">
                <a16:creationId xmlns:a16="http://schemas.microsoft.com/office/drawing/2014/main" id="{A3F8A19B-1956-0E41-ADF6-81666C70887F}"/>
              </a:ext>
            </a:extLst>
          </p:cNvPr>
          <p:cNvGraphicFramePr/>
          <p:nvPr>
            <p:extLst>
              <p:ext uri="{D42A27DB-BD31-4B8C-83A1-F6EECF244321}">
                <p14:modId xmlns:p14="http://schemas.microsoft.com/office/powerpoint/2010/main" val="3571049245"/>
              </p:ext>
            </p:extLst>
          </p:nvPr>
        </p:nvGraphicFramePr>
        <p:xfrm>
          <a:off x="695325" y="1967058"/>
          <a:ext cx="10430711" cy="2950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8479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47699" y="871758"/>
            <a:ext cx="5227171" cy="3871143"/>
          </a:xfrm>
        </p:spPr>
        <p:txBody>
          <a:bodyPr vert="horz" lIns="91440" tIns="45720" rIns="91440" bIns="45720" rtlCol="0" anchor="t">
            <a:normAutofit/>
          </a:bodyPr>
          <a:lstStyle/>
          <a:p>
            <a:pPr>
              <a:lnSpc>
                <a:spcPct val="90000"/>
              </a:lnSpc>
            </a:pPr>
            <a:r>
              <a:rPr lang="en-US" sz="3800" dirty="0"/>
              <a:t>Building Block 6: Population Management</a:t>
            </a:r>
            <a:br>
              <a:rPr lang="en-US" sz="3800" dirty="0"/>
            </a:br>
            <a:endParaRPr lang="en-US" sz="3800" dirty="0"/>
          </a:p>
        </p:txBody>
      </p:sp>
      <p:cxnSp>
        <p:nvCxnSpPr>
          <p:cNvPr id="24" name="Straight Connector 23">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Placeholder 12" descr="A picture containing fireworks&#10;&#10;Description automatically generated">
            <a:extLst>
              <a:ext uri="{FF2B5EF4-FFF2-40B4-BE49-F238E27FC236}">
                <a16:creationId xmlns:a16="http://schemas.microsoft.com/office/drawing/2014/main" id="{3E3A9747-9F7C-48BC-9EB5-A78A3193C6A9}"/>
              </a:ext>
            </a:extLst>
          </p:cNvPr>
          <p:cNvPicPr>
            <a:picLocks noGrp="1" noChangeAspect="1"/>
          </p:cNvPicPr>
          <p:nvPr>
            <p:ph type="pic" sz="quarter" idx="13"/>
          </p:nvPr>
        </p:nvPicPr>
        <p:blipFill rotWithShape="1">
          <a:blip r:embed="rId3"/>
          <a:srcRect l="29472" r="34520" b="1"/>
          <a:stretch/>
        </p:blipFill>
        <p:spPr>
          <a:xfrm>
            <a:off x="6515100" y="10"/>
            <a:ext cx="5676900" cy="6857990"/>
          </a:xfrm>
          <a:prstGeom prst="rect">
            <a:avLst/>
          </a:prstGeom>
        </p:spPr>
      </p:pic>
    </p:spTree>
    <p:extLst>
      <p:ext uri="{BB962C8B-B14F-4D97-AF65-F5344CB8AC3E}">
        <p14:creationId xmlns:p14="http://schemas.microsoft.com/office/powerpoint/2010/main" val="57884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5B93-A3E6-4417-B2E5-40A90F0E925F}"/>
              </a:ext>
            </a:extLst>
          </p:cNvPr>
          <p:cNvSpPr>
            <a:spLocks noGrp="1"/>
          </p:cNvSpPr>
          <p:nvPr>
            <p:ph type="title"/>
          </p:nvPr>
        </p:nvSpPr>
        <p:spPr>
          <a:xfrm>
            <a:off x="6377111" y="909638"/>
            <a:ext cx="5014789" cy="1318062"/>
          </a:xfrm>
        </p:spPr>
        <p:txBody>
          <a:bodyPr vert="horz" lIns="91440" tIns="45720" rIns="91440" bIns="45720" rtlCol="0" anchor="t">
            <a:normAutofit fontScale="90000"/>
          </a:bodyPr>
          <a:lstStyle/>
          <a:p>
            <a:pPr algn="l">
              <a:lnSpc>
                <a:spcPct val="90000"/>
              </a:lnSpc>
            </a:pPr>
            <a:r>
              <a:rPr lang="en-US" sz="3200" dirty="0"/>
              <a:t>Building Block 6: Population Management</a:t>
            </a:r>
            <a:endParaRPr lang="en-US" sz="3100" kern="1200" cap="all" spc="30" baseline="0" dirty="0">
              <a:solidFill>
                <a:schemeClr val="tx1"/>
              </a:solidFill>
              <a:latin typeface="+mj-lt"/>
              <a:ea typeface="+mj-ea"/>
              <a:cs typeface="+mj-cs"/>
            </a:endParaRPr>
          </a:p>
        </p:txBody>
      </p:sp>
      <p:pic>
        <p:nvPicPr>
          <p:cNvPr id="3" name="Picture 3">
            <a:extLst>
              <a:ext uri="{FF2B5EF4-FFF2-40B4-BE49-F238E27FC236}">
                <a16:creationId xmlns:a16="http://schemas.microsoft.com/office/drawing/2014/main" id="{EB1672DA-76B5-41D7-B9E1-01647D813E1D}"/>
              </a:ext>
            </a:extLst>
          </p:cNvPr>
          <p:cNvPicPr>
            <a:picLocks noChangeAspect="1"/>
          </p:cNvPicPr>
          <p:nvPr/>
        </p:nvPicPr>
        <p:blipFill rotWithShape="1">
          <a:blip r:embed="rId3"/>
          <a:srcRect l="10429" r="6743"/>
          <a:stretch/>
        </p:blipFill>
        <p:spPr>
          <a:xfrm>
            <a:off x="388737" y="559893"/>
            <a:ext cx="4752893" cy="5738214"/>
          </a:xfrm>
          <a:prstGeom prst="rect">
            <a:avLst/>
          </a:prstGeom>
        </p:spPr>
      </p:pic>
      <p:cxnSp>
        <p:nvCxnSpPr>
          <p:cNvPr id="33" name="Straight Connector 32">
            <a:extLst>
              <a:ext uri="{FF2B5EF4-FFF2-40B4-BE49-F238E27FC236}">
                <a16:creationId xmlns:a16="http://schemas.microsoft.com/office/drawing/2014/main"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5100"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4">
            <a:extLst>
              <a:ext uri="{FF2B5EF4-FFF2-40B4-BE49-F238E27FC236}">
                <a16:creationId xmlns:a16="http://schemas.microsoft.com/office/drawing/2014/main" id="{51F24B2F-1DA6-CB4F-9435-C18F688E8F13}"/>
              </a:ext>
            </a:extLst>
          </p:cNvPr>
          <p:cNvGraphicFramePr>
            <a:graphicFrameLocks noGrp="1"/>
          </p:cNvGraphicFramePr>
          <p:nvPr>
            <p:ph sz="quarter" idx="13"/>
            <p:extLst>
              <p:ext uri="{D42A27DB-BD31-4B8C-83A1-F6EECF244321}">
                <p14:modId xmlns:p14="http://schemas.microsoft.com/office/powerpoint/2010/main" val="1410726077"/>
              </p:ext>
            </p:extLst>
          </p:nvPr>
        </p:nvGraphicFramePr>
        <p:xfrm>
          <a:off x="5328707" y="2354477"/>
          <a:ext cx="6474556" cy="3296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1443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5A85-F908-B342-B9CE-46310D5F77F0}"/>
              </a:ext>
            </a:extLst>
          </p:cNvPr>
          <p:cNvSpPr>
            <a:spLocks noGrp="1"/>
          </p:cNvSpPr>
          <p:nvPr>
            <p:ph type="title"/>
          </p:nvPr>
        </p:nvSpPr>
        <p:spPr/>
        <p:txBody>
          <a:bodyPr/>
          <a:lstStyle/>
          <a:p>
            <a:r>
              <a:rPr lang="en-US" dirty="0"/>
              <a:t>BUILDING BLOCK 6: Population Management</a:t>
            </a:r>
          </a:p>
        </p:txBody>
      </p:sp>
      <p:pic>
        <p:nvPicPr>
          <p:cNvPr id="5" name="Picture 3">
            <a:extLst>
              <a:ext uri="{FF2B5EF4-FFF2-40B4-BE49-F238E27FC236}">
                <a16:creationId xmlns:a16="http://schemas.microsoft.com/office/drawing/2014/main" id="{5223636C-E016-4540-98F9-304D9F77025F}"/>
              </a:ext>
            </a:extLst>
          </p:cNvPr>
          <p:cNvPicPr>
            <a:picLocks noChangeAspect="1"/>
          </p:cNvPicPr>
          <p:nvPr/>
        </p:nvPicPr>
        <p:blipFill>
          <a:blip r:embed="rId3"/>
          <a:stretch>
            <a:fillRect/>
          </a:stretch>
        </p:blipFill>
        <p:spPr>
          <a:xfrm>
            <a:off x="10523789" y="5192102"/>
            <a:ext cx="1600200" cy="1600200"/>
          </a:xfrm>
          <a:prstGeom prst="rect">
            <a:avLst/>
          </a:prstGeom>
        </p:spPr>
      </p:pic>
      <p:graphicFrame>
        <p:nvGraphicFramePr>
          <p:cNvPr id="7" name="Diagram 6">
            <a:extLst>
              <a:ext uri="{FF2B5EF4-FFF2-40B4-BE49-F238E27FC236}">
                <a16:creationId xmlns:a16="http://schemas.microsoft.com/office/drawing/2014/main" id="{0C629E69-5C3A-7C48-84C3-7645505D5759}"/>
              </a:ext>
            </a:extLst>
          </p:cNvPr>
          <p:cNvGraphicFramePr/>
          <p:nvPr>
            <p:extLst>
              <p:ext uri="{D42A27DB-BD31-4B8C-83A1-F6EECF244321}">
                <p14:modId xmlns:p14="http://schemas.microsoft.com/office/powerpoint/2010/main" val="1582272226"/>
              </p:ext>
            </p:extLst>
          </p:nvPr>
        </p:nvGraphicFramePr>
        <p:xfrm>
          <a:off x="546463" y="2180756"/>
          <a:ext cx="844296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1042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5A85-F908-B342-B9CE-46310D5F77F0}"/>
              </a:ext>
            </a:extLst>
          </p:cNvPr>
          <p:cNvSpPr>
            <a:spLocks noGrp="1"/>
          </p:cNvSpPr>
          <p:nvPr>
            <p:ph type="title"/>
          </p:nvPr>
        </p:nvSpPr>
        <p:spPr/>
        <p:txBody>
          <a:bodyPr/>
          <a:lstStyle/>
          <a:p>
            <a:r>
              <a:rPr lang="en-US" dirty="0"/>
              <a:t>BUILDING BLOCK 6: Population Management</a:t>
            </a:r>
          </a:p>
        </p:txBody>
      </p:sp>
      <p:pic>
        <p:nvPicPr>
          <p:cNvPr id="5" name="Picture 3">
            <a:extLst>
              <a:ext uri="{FF2B5EF4-FFF2-40B4-BE49-F238E27FC236}">
                <a16:creationId xmlns:a16="http://schemas.microsoft.com/office/drawing/2014/main" id="{5223636C-E016-4540-98F9-304D9F77025F}"/>
              </a:ext>
            </a:extLst>
          </p:cNvPr>
          <p:cNvPicPr>
            <a:picLocks noChangeAspect="1"/>
          </p:cNvPicPr>
          <p:nvPr/>
        </p:nvPicPr>
        <p:blipFill>
          <a:blip r:embed="rId2"/>
          <a:stretch>
            <a:fillRect/>
          </a:stretch>
        </p:blipFill>
        <p:spPr>
          <a:xfrm>
            <a:off x="10546535" y="5192102"/>
            <a:ext cx="1600200" cy="1600200"/>
          </a:xfrm>
          <a:prstGeom prst="rect">
            <a:avLst/>
          </a:prstGeom>
        </p:spPr>
      </p:pic>
      <p:grpSp>
        <p:nvGrpSpPr>
          <p:cNvPr id="13" name="Group 12">
            <a:extLst>
              <a:ext uri="{FF2B5EF4-FFF2-40B4-BE49-F238E27FC236}">
                <a16:creationId xmlns:a16="http://schemas.microsoft.com/office/drawing/2014/main" id="{D5835A05-34D7-5141-B23B-EFC2A5010F96}"/>
              </a:ext>
            </a:extLst>
          </p:cNvPr>
          <p:cNvGrpSpPr/>
          <p:nvPr/>
        </p:nvGrpSpPr>
        <p:grpSpPr>
          <a:xfrm>
            <a:off x="779580" y="2256599"/>
            <a:ext cx="10629666" cy="1986310"/>
            <a:chOff x="842126" y="2179548"/>
            <a:chExt cx="10629666" cy="1986310"/>
          </a:xfrm>
        </p:grpSpPr>
        <p:sp>
          <p:nvSpPr>
            <p:cNvPr id="14" name="Freeform 13">
              <a:extLst>
                <a:ext uri="{FF2B5EF4-FFF2-40B4-BE49-F238E27FC236}">
                  <a16:creationId xmlns:a16="http://schemas.microsoft.com/office/drawing/2014/main" id="{7E4A6105-E413-E04A-AF47-9497A8BCADC8}"/>
                </a:ext>
              </a:extLst>
            </p:cNvPr>
            <p:cNvSpPr/>
            <p:nvPr/>
          </p:nvSpPr>
          <p:spPr>
            <a:xfrm>
              <a:off x="842126" y="2179548"/>
              <a:ext cx="10629666" cy="905312"/>
            </a:xfrm>
            <a:custGeom>
              <a:avLst/>
              <a:gdLst>
                <a:gd name="connsiteX0" fmla="*/ 0 w 10629666"/>
                <a:gd name="connsiteY0" fmla="*/ 90531 h 905312"/>
                <a:gd name="connsiteX1" fmla="*/ 90531 w 10629666"/>
                <a:gd name="connsiteY1" fmla="*/ 0 h 905312"/>
                <a:gd name="connsiteX2" fmla="*/ 10539135 w 10629666"/>
                <a:gd name="connsiteY2" fmla="*/ 0 h 905312"/>
                <a:gd name="connsiteX3" fmla="*/ 10629666 w 10629666"/>
                <a:gd name="connsiteY3" fmla="*/ 90531 h 905312"/>
                <a:gd name="connsiteX4" fmla="*/ 10629666 w 10629666"/>
                <a:gd name="connsiteY4" fmla="*/ 814781 h 905312"/>
                <a:gd name="connsiteX5" fmla="*/ 10539135 w 10629666"/>
                <a:gd name="connsiteY5" fmla="*/ 905312 h 905312"/>
                <a:gd name="connsiteX6" fmla="*/ 90531 w 10629666"/>
                <a:gd name="connsiteY6" fmla="*/ 905312 h 905312"/>
                <a:gd name="connsiteX7" fmla="*/ 0 w 10629666"/>
                <a:gd name="connsiteY7" fmla="*/ 814781 h 905312"/>
                <a:gd name="connsiteX8" fmla="*/ 0 w 10629666"/>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9666" h="905312">
                  <a:moveTo>
                    <a:pt x="0" y="90531"/>
                  </a:moveTo>
                  <a:cubicBezTo>
                    <a:pt x="0" y="40532"/>
                    <a:pt x="40532" y="0"/>
                    <a:pt x="90531" y="0"/>
                  </a:cubicBezTo>
                  <a:lnTo>
                    <a:pt x="10539135" y="0"/>
                  </a:lnTo>
                  <a:cubicBezTo>
                    <a:pt x="10589134" y="0"/>
                    <a:pt x="10629666" y="40532"/>
                    <a:pt x="10629666" y="90531"/>
                  </a:cubicBezTo>
                  <a:lnTo>
                    <a:pt x="10629666" y="814781"/>
                  </a:lnTo>
                  <a:cubicBezTo>
                    <a:pt x="10629666" y="864780"/>
                    <a:pt x="10589134" y="905312"/>
                    <a:pt x="10539135"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916" tIns="178916" rIns="178916" bIns="178916"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Calisto MT" panose="02040603050505030304" pitchFamily="18" charset="77"/>
                </a:rPr>
                <a:t>Equity in Interventions</a:t>
              </a:r>
            </a:p>
          </p:txBody>
        </p:sp>
        <p:sp>
          <p:nvSpPr>
            <p:cNvPr id="15" name="Freeform 14">
              <a:extLst>
                <a:ext uri="{FF2B5EF4-FFF2-40B4-BE49-F238E27FC236}">
                  <a16:creationId xmlns:a16="http://schemas.microsoft.com/office/drawing/2014/main" id="{B56211A0-0386-FF4F-99FB-2C7B6BE74AA9}"/>
                </a:ext>
              </a:extLst>
            </p:cNvPr>
            <p:cNvSpPr/>
            <p:nvPr/>
          </p:nvSpPr>
          <p:spPr>
            <a:xfrm>
              <a:off x="842126" y="3260546"/>
              <a:ext cx="10629666" cy="905312"/>
            </a:xfrm>
            <a:custGeom>
              <a:avLst/>
              <a:gdLst>
                <a:gd name="connsiteX0" fmla="*/ 0 w 5100607"/>
                <a:gd name="connsiteY0" fmla="*/ 90531 h 905312"/>
                <a:gd name="connsiteX1" fmla="*/ 90531 w 5100607"/>
                <a:gd name="connsiteY1" fmla="*/ 0 h 905312"/>
                <a:gd name="connsiteX2" fmla="*/ 5010076 w 5100607"/>
                <a:gd name="connsiteY2" fmla="*/ 0 h 905312"/>
                <a:gd name="connsiteX3" fmla="*/ 5100607 w 5100607"/>
                <a:gd name="connsiteY3" fmla="*/ 90531 h 905312"/>
                <a:gd name="connsiteX4" fmla="*/ 5100607 w 5100607"/>
                <a:gd name="connsiteY4" fmla="*/ 814781 h 905312"/>
                <a:gd name="connsiteX5" fmla="*/ 5010076 w 5100607"/>
                <a:gd name="connsiteY5" fmla="*/ 905312 h 905312"/>
                <a:gd name="connsiteX6" fmla="*/ 90531 w 5100607"/>
                <a:gd name="connsiteY6" fmla="*/ 905312 h 905312"/>
                <a:gd name="connsiteX7" fmla="*/ 0 w 5100607"/>
                <a:gd name="connsiteY7" fmla="*/ 814781 h 905312"/>
                <a:gd name="connsiteX8" fmla="*/ 0 w 5100607"/>
                <a:gd name="connsiteY8" fmla="*/ 90531 h 9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607" h="905312">
                  <a:moveTo>
                    <a:pt x="0" y="90531"/>
                  </a:moveTo>
                  <a:cubicBezTo>
                    <a:pt x="0" y="40532"/>
                    <a:pt x="40532" y="0"/>
                    <a:pt x="90531" y="0"/>
                  </a:cubicBezTo>
                  <a:lnTo>
                    <a:pt x="5010076" y="0"/>
                  </a:lnTo>
                  <a:cubicBezTo>
                    <a:pt x="5060075" y="0"/>
                    <a:pt x="5100607" y="40532"/>
                    <a:pt x="5100607" y="90531"/>
                  </a:cubicBezTo>
                  <a:lnTo>
                    <a:pt x="5100607" y="814781"/>
                  </a:lnTo>
                  <a:cubicBezTo>
                    <a:pt x="5100607" y="864780"/>
                    <a:pt x="5060075" y="905312"/>
                    <a:pt x="5010076" y="905312"/>
                  </a:cubicBezTo>
                  <a:lnTo>
                    <a:pt x="90531" y="905312"/>
                  </a:lnTo>
                  <a:cubicBezTo>
                    <a:pt x="40532" y="905312"/>
                    <a:pt x="0" y="864780"/>
                    <a:pt x="0" y="814781"/>
                  </a:cubicBezTo>
                  <a:lnTo>
                    <a:pt x="0" y="9053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576" tIns="125576" rIns="125576" bIns="125576" numCol="1" spcCol="1270" anchor="ctr" anchorCtr="0">
              <a:noAutofit/>
            </a:bodyPr>
            <a:lstStyle/>
            <a:p>
              <a:pPr marL="0" lvl="0" indent="0" algn="ctr" defTabSz="1155700">
                <a:lnSpc>
                  <a:spcPct val="90000"/>
                </a:lnSpc>
                <a:spcBef>
                  <a:spcPct val="0"/>
                </a:spcBef>
                <a:spcAft>
                  <a:spcPct val="35000"/>
                </a:spcAft>
                <a:buNone/>
              </a:pPr>
              <a:r>
                <a:rPr lang="en-US" sz="2600" kern="1200" dirty="0"/>
                <a:t>Care management practices incorporate social barriers to health and cultural health beliefs and practices</a:t>
              </a:r>
            </a:p>
          </p:txBody>
        </p:sp>
      </p:grpSp>
    </p:spTree>
    <p:extLst>
      <p:ext uri="{BB962C8B-B14F-4D97-AF65-F5344CB8AC3E}">
        <p14:creationId xmlns:p14="http://schemas.microsoft.com/office/powerpoint/2010/main" val="3406385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p:txBody>
          <a:bodyPr/>
          <a:lstStyle/>
          <a:p>
            <a:r>
              <a:rPr lang="en-US" dirty="0"/>
              <a:t>Allyship Training</a:t>
            </a:r>
          </a:p>
        </p:txBody>
      </p:sp>
      <p:sp>
        <p:nvSpPr>
          <p:cNvPr id="3" name="Content Placeholder 2">
            <a:extLst>
              <a:ext uri="{FF2B5EF4-FFF2-40B4-BE49-F238E27FC236}">
                <a16:creationId xmlns:a16="http://schemas.microsoft.com/office/drawing/2014/main" id="{DEF98395-5AF3-CB44-8FB6-E216D5302874}"/>
              </a:ext>
            </a:extLst>
          </p:cNvPr>
          <p:cNvSpPr>
            <a:spLocks noGrp="1"/>
          </p:cNvSpPr>
          <p:nvPr>
            <p:ph sz="quarter" idx="13"/>
          </p:nvPr>
        </p:nvSpPr>
        <p:spPr>
          <a:xfrm>
            <a:off x="182540" y="1700826"/>
            <a:ext cx="6996182" cy="4051300"/>
          </a:xfrm>
        </p:spPr>
        <p:txBody>
          <a:bodyPr lIns="91440" tIns="45720" rIns="91440" bIns="45720" anchor="t"/>
          <a:lstStyle/>
          <a:p>
            <a:r>
              <a:rPr lang="en-US" dirty="0"/>
              <a:t>Develop your comfort and skills discussing health equity and its root causes with the </a:t>
            </a:r>
            <a:r>
              <a:rPr lang="en-US" dirty="0" err="1"/>
              <a:t>HealthTeamWorks</a:t>
            </a:r>
            <a:r>
              <a:rPr lang="en-US" dirty="0"/>
              <a:t> Allyship training.</a:t>
            </a:r>
          </a:p>
          <a:p>
            <a:r>
              <a:rPr lang="en-US" dirty="0"/>
              <a:t>Dates:						</a:t>
            </a:r>
            <a:r>
              <a:rPr lang="en-US" dirty="0">
                <a:highlight>
                  <a:srgbClr val="FFFF00"/>
                </a:highlight>
              </a:rPr>
              <a:t>	</a:t>
            </a:r>
          </a:p>
          <a:p>
            <a:pPr marL="342900" indent="-342900">
              <a:spcBef>
                <a:spcPts val="0"/>
              </a:spcBef>
              <a:buFont typeface="Arial" panose="020B0604020202020204" pitchFamily="34" charset="0"/>
              <a:buChar char="•"/>
            </a:pPr>
            <a:r>
              <a:rPr lang="en-US" dirty="0"/>
              <a:t>Apr 4, 2022 10:00 AM</a:t>
            </a:r>
          </a:p>
          <a:p>
            <a:pPr marL="342900" indent="-342900">
              <a:spcBef>
                <a:spcPts val="0"/>
              </a:spcBef>
              <a:buFont typeface="Arial" panose="020B0604020202020204" pitchFamily="34" charset="0"/>
              <a:buChar char="•"/>
            </a:pPr>
            <a:r>
              <a:rPr lang="en-US" dirty="0"/>
              <a:t>Apr 25, 2022 12:00 PM</a:t>
            </a:r>
          </a:p>
          <a:p>
            <a:pPr marL="342900" indent="-342900">
              <a:spcBef>
                <a:spcPts val="0"/>
              </a:spcBef>
              <a:buFont typeface="Arial" panose="020B0604020202020204" pitchFamily="34" charset="0"/>
              <a:buChar char="•"/>
            </a:pPr>
            <a:r>
              <a:rPr lang="en-US" dirty="0"/>
              <a:t>May 16, 2022 10:00 AM</a:t>
            </a:r>
          </a:p>
          <a:p>
            <a:pPr>
              <a:spcBef>
                <a:spcPts val="0"/>
              </a:spcBef>
            </a:pPr>
            <a:endParaRPr lang="en-US" dirty="0"/>
          </a:p>
          <a:p>
            <a:r>
              <a:rPr lang="en-US" dirty="0"/>
              <a:t>Register here or scan the QR code:</a:t>
            </a:r>
          </a:p>
          <a:p>
            <a:r>
              <a:rPr lang="en-US" b="1" u="sng" dirty="0">
                <a:hlinkClick r:id="rId2" tooltip="https://bit.ly/pipcu-allyship-reg"/>
              </a:rPr>
              <a:t>https://bit.ly/pipcu-allyship-reg</a:t>
            </a:r>
            <a:endParaRPr lang="en-US" dirty="0"/>
          </a:p>
        </p:txBody>
      </p:sp>
      <p:pic>
        <p:nvPicPr>
          <p:cNvPr id="4" name="Picture 3" descr="Qr code&#10;&#10;Description automatically generated">
            <a:extLst>
              <a:ext uri="{FF2B5EF4-FFF2-40B4-BE49-F238E27FC236}">
                <a16:creationId xmlns:a16="http://schemas.microsoft.com/office/drawing/2014/main" id="{197A59B7-BA26-48AE-AE7B-7FA096F4DE50}"/>
              </a:ext>
            </a:extLst>
          </p:cNvPr>
          <p:cNvPicPr>
            <a:picLocks noChangeAspect="1"/>
          </p:cNvPicPr>
          <p:nvPr/>
        </p:nvPicPr>
        <p:blipFill>
          <a:blip r:embed="rId3"/>
          <a:stretch>
            <a:fillRect/>
          </a:stretch>
        </p:blipFill>
        <p:spPr>
          <a:xfrm>
            <a:off x="8502056" y="1791851"/>
            <a:ext cx="2743200" cy="3410712"/>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A5BFB288-A4CA-45BD-A901-DA9347559CA0}"/>
              </a:ext>
            </a:extLst>
          </p:cNvPr>
          <p:cNvPicPr>
            <a:picLocks noChangeAspect="1"/>
          </p:cNvPicPr>
          <p:nvPr/>
        </p:nvPicPr>
        <p:blipFill rotWithShape="1">
          <a:blip r:embed="rId4"/>
          <a:srcRect b="45518"/>
          <a:stretch/>
        </p:blipFill>
        <p:spPr>
          <a:xfrm>
            <a:off x="7698582" y="5752126"/>
            <a:ext cx="4493418" cy="1018911"/>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A5BFB288-A4CA-45BD-A901-DA9347559CA0}"/>
              </a:ext>
            </a:extLst>
          </p:cNvPr>
          <p:cNvPicPr>
            <a:picLocks noChangeAspect="1"/>
          </p:cNvPicPr>
          <p:nvPr/>
        </p:nvPicPr>
        <p:blipFill rotWithShape="1">
          <a:blip r:embed="rId4"/>
          <a:srcRect t="50712"/>
          <a:stretch/>
        </p:blipFill>
        <p:spPr>
          <a:xfrm>
            <a:off x="0" y="5854341"/>
            <a:ext cx="4493418" cy="921771"/>
          </a:xfrm>
          <a:prstGeom prst="rect">
            <a:avLst/>
          </a:prstGeom>
        </p:spPr>
      </p:pic>
    </p:spTree>
    <p:extLst>
      <p:ext uri="{BB962C8B-B14F-4D97-AF65-F5344CB8AC3E}">
        <p14:creationId xmlns:p14="http://schemas.microsoft.com/office/powerpoint/2010/main" val="750489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45C9-5050-41C6-9E31-9D76EA4C8B61}"/>
              </a:ext>
            </a:extLst>
          </p:cNvPr>
          <p:cNvSpPr>
            <a:spLocks noGrp="1"/>
          </p:cNvSpPr>
          <p:nvPr>
            <p:ph type="title"/>
          </p:nvPr>
        </p:nvSpPr>
        <p:spPr/>
        <p:txBody>
          <a:bodyPr lIns="91440" tIns="45720" rIns="91440" bIns="45720" anchor="t"/>
          <a:lstStyle/>
          <a:p>
            <a:pPr algn="l"/>
            <a:r>
              <a:rPr lang="en-US" dirty="0"/>
              <a:t>Breakout room discussions</a:t>
            </a:r>
          </a:p>
        </p:txBody>
      </p:sp>
      <p:graphicFrame>
        <p:nvGraphicFramePr>
          <p:cNvPr id="9" name="Content Placeholder 2">
            <a:extLst>
              <a:ext uri="{FF2B5EF4-FFF2-40B4-BE49-F238E27FC236}">
                <a16:creationId xmlns:a16="http://schemas.microsoft.com/office/drawing/2014/main" id="{301BEA1A-BC64-41C4-BB1C-A0FC4ABA464D}"/>
              </a:ext>
            </a:extLst>
          </p:cNvPr>
          <p:cNvGraphicFramePr>
            <a:graphicFrameLocks noGrp="1"/>
          </p:cNvGraphicFramePr>
          <p:nvPr>
            <p:ph sz="quarter" idx="13"/>
            <p:extLst>
              <p:ext uri="{D42A27DB-BD31-4B8C-83A1-F6EECF244321}">
                <p14:modId xmlns:p14="http://schemas.microsoft.com/office/powerpoint/2010/main" val="411446103"/>
              </p:ext>
            </p:extLst>
          </p:nvPr>
        </p:nvGraphicFramePr>
        <p:xfrm>
          <a:off x="1669296" y="742338"/>
          <a:ext cx="9064127" cy="480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7" descr="Graphical user interface, application&#10;&#10;Description automatically generated">
            <a:extLst>
              <a:ext uri="{FF2B5EF4-FFF2-40B4-BE49-F238E27FC236}">
                <a16:creationId xmlns:a16="http://schemas.microsoft.com/office/drawing/2014/main" id="{C1B0B3CC-7913-4BFC-A036-45B78198B13C}"/>
              </a:ext>
            </a:extLst>
          </p:cNvPr>
          <p:cNvPicPr>
            <a:picLocks noChangeAspect="1"/>
          </p:cNvPicPr>
          <p:nvPr/>
        </p:nvPicPr>
        <p:blipFill rotWithShape="1">
          <a:blip r:embed="rId8"/>
          <a:srcRect l="746" t="33679" r="-752" b="1000"/>
          <a:stretch/>
        </p:blipFill>
        <p:spPr>
          <a:xfrm>
            <a:off x="2820960" y="4968514"/>
            <a:ext cx="1790813" cy="864832"/>
          </a:xfrm>
          <a:prstGeom prst="rect">
            <a:avLst/>
          </a:prstGeom>
        </p:spPr>
      </p:pic>
    </p:spTree>
    <p:extLst>
      <p:ext uri="{BB962C8B-B14F-4D97-AF65-F5344CB8AC3E}">
        <p14:creationId xmlns:p14="http://schemas.microsoft.com/office/powerpoint/2010/main" val="1401525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2" name="Rectangle 61">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6C699-DDFE-4034-B780-544BAD8AC54B}"/>
              </a:ext>
            </a:extLst>
          </p:cNvPr>
          <p:cNvSpPr>
            <a:spLocks noGrp="1"/>
          </p:cNvSpPr>
          <p:nvPr>
            <p:ph type="title"/>
          </p:nvPr>
        </p:nvSpPr>
        <p:spPr>
          <a:xfrm>
            <a:off x="694111" y="909637"/>
            <a:ext cx="5933795" cy="1362073"/>
          </a:xfrm>
        </p:spPr>
        <p:txBody>
          <a:bodyPr vert="horz" lIns="91440" tIns="45720" rIns="91440" bIns="45720" rtlCol="0" anchor="t">
            <a:normAutofit/>
          </a:bodyPr>
          <a:lstStyle/>
          <a:p>
            <a:pPr algn="l"/>
            <a:r>
              <a:rPr lang="en-US" kern="1200" cap="all" spc="30" baseline="0">
                <a:solidFill>
                  <a:schemeClr val="tx1"/>
                </a:solidFill>
                <a:latin typeface="+mj-lt"/>
                <a:ea typeface="+mj-ea"/>
                <a:cs typeface="+mj-cs"/>
              </a:rPr>
              <a:t>Resources</a:t>
            </a:r>
          </a:p>
        </p:txBody>
      </p:sp>
      <p:cxnSp>
        <p:nvCxnSpPr>
          <p:cNvPr id="64" name="Straight Connector 63">
            <a:extLst>
              <a:ext uri="{FF2B5EF4-FFF2-40B4-BE49-F238E27FC236}">
                <a16:creationId xmlns:a16="http://schemas.microsoft.com/office/drawing/2014/main"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20134DA1-175C-463E-9BDD-A2670C173A28}"/>
              </a:ext>
            </a:extLst>
          </p:cNvPr>
          <p:cNvSpPr>
            <a:spLocks noGrp="1"/>
          </p:cNvSpPr>
          <p:nvPr>
            <p:ph sz="quarter" idx="13"/>
          </p:nvPr>
        </p:nvSpPr>
        <p:spPr>
          <a:xfrm>
            <a:off x="355375" y="1736436"/>
            <a:ext cx="6682734" cy="4397653"/>
          </a:xfrm>
        </p:spPr>
        <p:txBody>
          <a:bodyPr vert="horz" lIns="91440" tIns="45720" rIns="91440" bIns="45720" rtlCol="0" anchor="t">
            <a:normAutofit/>
          </a:bodyPr>
          <a:lstStyle/>
          <a:p>
            <a:r>
              <a:rPr lang="en-US" b="1" dirty="0"/>
              <a:t>Commonwealth Fund Racial Equity Scorecard </a:t>
            </a:r>
            <a:r>
              <a:rPr lang="en-US" b="1" dirty="0">
                <a:ea typeface="+mn-lt"/>
                <a:cs typeface="+mn-lt"/>
              </a:rPr>
              <a:t> </a:t>
            </a:r>
            <a:endParaRPr lang="en-US" dirty="0"/>
          </a:p>
          <a:p>
            <a:r>
              <a:rPr lang="en-US" sz="1800" dirty="0">
                <a:ea typeface="+mn-lt"/>
                <a:cs typeface="+mn-lt"/>
                <a:hlinkClick r:id="rId3"/>
              </a:rPr>
              <a:t>www.commonwealthfund.org/publications/scorecard/2021/nov/achieving-racial-ethnic-equity-us-health-care-state-performance</a:t>
            </a:r>
            <a:endParaRPr lang="en-US" sz="1800" b="1" dirty="0"/>
          </a:p>
          <a:p>
            <a:endParaRPr lang="en-US" b="1" dirty="0" smtClean="0"/>
          </a:p>
          <a:p>
            <a:endParaRPr lang="en-US" b="1" dirty="0" smtClean="0"/>
          </a:p>
          <a:p>
            <a:pPr>
              <a:spcBef>
                <a:spcPts val="0"/>
              </a:spcBef>
            </a:pPr>
            <a:r>
              <a:rPr lang="en-US" b="1" dirty="0" smtClean="0"/>
              <a:t>American </a:t>
            </a:r>
            <a:r>
              <a:rPr lang="en-US" b="1" dirty="0"/>
              <a:t>Medical Association Education Hub</a:t>
            </a:r>
            <a:r>
              <a:rPr lang="en-US" dirty="0"/>
              <a:t> </a:t>
            </a:r>
            <a:r>
              <a:rPr lang="en-US" dirty="0">
                <a:ea typeface="+mn-lt"/>
                <a:cs typeface="+mn-lt"/>
              </a:rPr>
              <a:t>  </a:t>
            </a:r>
            <a:endParaRPr lang="en-US" dirty="0" smtClean="0">
              <a:ea typeface="+mn-lt"/>
              <a:cs typeface="+mn-lt"/>
            </a:endParaRPr>
          </a:p>
          <a:p>
            <a:pPr>
              <a:spcBef>
                <a:spcPts val="0"/>
              </a:spcBef>
            </a:pPr>
            <a:r>
              <a:rPr lang="en-US" dirty="0" smtClean="0">
                <a:ea typeface="+mn-lt"/>
                <a:cs typeface="+mn-lt"/>
              </a:rPr>
              <a:t>(</a:t>
            </a:r>
            <a:r>
              <a:rPr lang="en-US" dirty="0">
                <a:ea typeface="+mn-lt"/>
                <a:cs typeface="+mn-lt"/>
              </a:rPr>
              <a:t>mainly for doctors – need AMA login)</a:t>
            </a:r>
          </a:p>
          <a:p>
            <a:r>
              <a:rPr lang="en-US" dirty="0">
                <a:ea typeface="+mn-lt"/>
                <a:cs typeface="+mn-lt"/>
              </a:rPr>
              <a:t> </a:t>
            </a:r>
            <a:r>
              <a:rPr lang="en-US" sz="1800" dirty="0">
                <a:ea typeface="+mn-lt"/>
                <a:cs typeface="+mn-lt"/>
                <a:hlinkClick r:id="rId4"/>
              </a:rPr>
              <a:t>https://edhub.ama-assn.org/ama-center-health-equity</a:t>
            </a:r>
            <a:r>
              <a:rPr lang="en-US" sz="1800" dirty="0">
                <a:ea typeface="+mn-lt"/>
                <a:cs typeface="+mn-lt"/>
              </a:rPr>
              <a:t> </a:t>
            </a:r>
            <a:endParaRPr lang="en-US" sz="2400" dirty="0"/>
          </a:p>
        </p:txBody>
      </p:sp>
      <p:pic>
        <p:nvPicPr>
          <p:cNvPr id="28" name="Picture 27">
            <a:extLst>
              <a:ext uri="{FF2B5EF4-FFF2-40B4-BE49-F238E27FC236}">
                <a16:creationId xmlns:a16="http://schemas.microsoft.com/office/drawing/2014/main" id="{7FAD0C11-AD7C-42FA-9FC5-32251BB979AC}"/>
              </a:ext>
            </a:extLst>
          </p:cNvPr>
          <p:cNvPicPr>
            <a:picLocks noChangeAspect="1"/>
          </p:cNvPicPr>
          <p:nvPr/>
        </p:nvPicPr>
        <p:blipFill rotWithShape="1">
          <a:blip r:embed="rId5"/>
          <a:srcRect r="11491" b="-1"/>
          <a:stretch/>
        </p:blipFill>
        <p:spPr>
          <a:xfrm>
            <a:off x="7315200" y="715218"/>
            <a:ext cx="4076700" cy="5418871"/>
          </a:xfrm>
          <a:prstGeom prst="rect">
            <a:avLst/>
          </a:prstGeom>
        </p:spPr>
      </p:pic>
      <p:cxnSp>
        <p:nvCxnSpPr>
          <p:cNvPr id="66" name="Straight Connector 65">
            <a:extLst>
              <a:ext uri="{FF2B5EF4-FFF2-40B4-BE49-F238E27FC236}">
                <a16:creationId xmlns:a16="http://schemas.microsoft.com/office/drawing/2014/main"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stretch>
            <a:fillRect/>
          </a:stretch>
        </p:blipFill>
        <p:spPr>
          <a:xfrm>
            <a:off x="461384" y="2966929"/>
            <a:ext cx="637743" cy="646172"/>
          </a:xfrm>
          <a:prstGeom prst="rect">
            <a:avLst/>
          </a:prstGeom>
        </p:spPr>
      </p:pic>
      <p:pic>
        <p:nvPicPr>
          <p:cNvPr id="4" name="Picture 3"/>
          <p:cNvPicPr>
            <a:picLocks noChangeAspect="1"/>
          </p:cNvPicPr>
          <p:nvPr/>
        </p:nvPicPr>
        <p:blipFill>
          <a:blip r:embed="rId7"/>
          <a:stretch>
            <a:fillRect/>
          </a:stretch>
        </p:blipFill>
        <p:spPr>
          <a:xfrm>
            <a:off x="461384" y="5220998"/>
            <a:ext cx="724766" cy="728031"/>
          </a:xfrm>
          <a:prstGeom prst="rect">
            <a:avLst/>
          </a:prstGeom>
        </p:spPr>
      </p:pic>
    </p:spTree>
    <p:extLst>
      <p:ext uri="{BB962C8B-B14F-4D97-AF65-F5344CB8AC3E}">
        <p14:creationId xmlns:p14="http://schemas.microsoft.com/office/powerpoint/2010/main" val="2815875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Hello &amp; </a:t>
            </a:r>
            <a:br>
              <a:rPr lang="en-US" dirty="0"/>
            </a:br>
            <a:r>
              <a:rPr lang="en-US" dirty="0"/>
              <a:t>Disclosures!</a:t>
            </a:r>
          </a:p>
        </p:txBody>
      </p:sp>
      <p:pic>
        <p:nvPicPr>
          <p:cNvPr id="11" name="Picture Placeholder 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333" r="23333"/>
          <a:stretch>
            <a:fillRect/>
          </a:stretch>
        </p:blipFill>
        <p:spPr>
          <a:xfrm rot="5400000">
            <a:off x="732980" y="764128"/>
            <a:ext cx="3608516" cy="5074477"/>
          </a:xfrm>
        </p:spPr>
      </p:pic>
      <p:sp>
        <p:nvSpPr>
          <p:cNvPr id="9" name="Content Placeholder 8"/>
          <p:cNvSpPr>
            <a:spLocks noGrp="1"/>
          </p:cNvSpPr>
          <p:nvPr>
            <p:ph idx="1"/>
          </p:nvPr>
        </p:nvSpPr>
        <p:spPr>
          <a:xfrm>
            <a:off x="5566943" y="4609070"/>
            <a:ext cx="6005933" cy="1383957"/>
          </a:xfrm>
        </p:spPr>
        <p:txBody>
          <a:bodyPr/>
          <a:lstStyle/>
          <a:p>
            <a:r>
              <a:rPr lang="en-US" sz="2400" dirty="0"/>
              <a:t>Heather Bleacher, MD MPH</a:t>
            </a:r>
          </a:p>
          <a:p>
            <a:pPr>
              <a:spcBef>
                <a:spcPts val="0"/>
              </a:spcBef>
            </a:pPr>
            <a:r>
              <a:rPr lang="en-US" dirty="0"/>
              <a:t>University of Colorado School of Medicine, </a:t>
            </a:r>
          </a:p>
          <a:p>
            <a:pPr>
              <a:spcBef>
                <a:spcPts val="0"/>
              </a:spcBef>
            </a:pPr>
            <a:r>
              <a:rPr lang="en-US" dirty="0"/>
              <a:t>Department of Family Medicine</a:t>
            </a:r>
          </a:p>
          <a:p>
            <a:pPr>
              <a:spcBef>
                <a:spcPts val="0"/>
              </a:spcBef>
            </a:pPr>
            <a:r>
              <a:rPr lang="en-US" dirty="0">
                <a:hlinkClick r:id="rId4"/>
              </a:rPr>
              <a:t>Heather.bleacher@cuanschutz.edu</a:t>
            </a:r>
            <a:endParaRPr lang="en-US" dirty="0"/>
          </a:p>
        </p:txBody>
      </p:sp>
    </p:spTree>
    <p:extLst>
      <p:ext uri="{BB962C8B-B14F-4D97-AF65-F5344CB8AC3E}">
        <p14:creationId xmlns:p14="http://schemas.microsoft.com/office/powerpoint/2010/main" val="368798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Moss and mushrooms">
            <a:extLst>
              <a:ext uri="{FF2B5EF4-FFF2-40B4-BE49-F238E27FC236}">
                <a16:creationId xmlns:a16="http://schemas.microsoft.com/office/drawing/2014/main" id="{C6C7C533-8A44-4C93-904C-F4F963D800E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3669" b="177"/>
          <a:stretch/>
        </p:blipFill>
        <p:spPr>
          <a:xfrm>
            <a:off x="20" y="10"/>
            <a:ext cx="12191980" cy="6857990"/>
          </a:xfrm>
          <a:prstGeom prst="rect">
            <a:avLst/>
          </a:prstGeom>
        </p:spPr>
      </p:pic>
      <p:sp>
        <p:nvSpPr>
          <p:cNvPr id="39" name="Rectangle 38">
            <a:extLst>
              <a:ext uri="{FF2B5EF4-FFF2-40B4-BE49-F238E27FC236}">
                <a16:creationId xmlns:a16="http://schemas.microsoft.com/office/drawing/2014/main" id="{6BB6B482-ACCA-4938-8AEA-49D525C172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40E66B-357D-4937-B92F-BDC71B7BD9DB}"/>
              </a:ext>
            </a:extLst>
          </p:cNvPr>
          <p:cNvSpPr>
            <a:spLocks noGrp="1"/>
          </p:cNvSpPr>
          <p:nvPr>
            <p:ph type="ctrTitle"/>
          </p:nvPr>
        </p:nvSpPr>
        <p:spPr>
          <a:xfrm>
            <a:off x="647701" y="871759"/>
            <a:ext cx="5067300" cy="3497042"/>
          </a:xfrm>
        </p:spPr>
        <p:txBody>
          <a:bodyPr vert="horz" lIns="91440" tIns="45720" rIns="91440" bIns="45720" rtlCol="0" anchor="t">
            <a:normAutofit/>
          </a:bodyPr>
          <a:lstStyle/>
          <a:p>
            <a:r>
              <a:rPr lang="en-US" sz="5400">
                <a:solidFill>
                  <a:srgbClr val="FFFFFF"/>
                </a:solidFill>
              </a:rPr>
              <a:t>Questions?</a:t>
            </a:r>
          </a:p>
        </p:txBody>
      </p:sp>
      <p:cxnSp>
        <p:nvCxnSpPr>
          <p:cNvPr id="41" name="Straight Connector 40">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221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4B11-361A-44FB-AE22-3CD72537259C}"/>
              </a:ext>
            </a:extLst>
          </p:cNvPr>
          <p:cNvSpPr>
            <a:spLocks noGrp="1"/>
          </p:cNvSpPr>
          <p:nvPr>
            <p:ph type="title"/>
          </p:nvPr>
        </p:nvSpPr>
        <p:spPr>
          <a:xfrm>
            <a:off x="5669087" y="136525"/>
            <a:ext cx="5922279" cy="1272986"/>
          </a:xfrm>
        </p:spPr>
        <p:txBody>
          <a:bodyPr>
            <a:normAutofit fontScale="90000"/>
          </a:bodyPr>
          <a:lstStyle/>
          <a:p>
            <a:r>
              <a:rPr lang="en-US" dirty="0"/>
              <a:t>Upcoming due dates</a:t>
            </a:r>
          </a:p>
        </p:txBody>
      </p:sp>
      <p:pic>
        <p:nvPicPr>
          <p:cNvPr id="9" name="Picture Placeholder 8" descr="Calendar">
            <a:extLst>
              <a:ext uri="{FF2B5EF4-FFF2-40B4-BE49-F238E27FC236}">
                <a16:creationId xmlns:a16="http://schemas.microsoft.com/office/drawing/2014/main" id="{7E5A50D1-73AF-474D-8858-7B4E8A7CC2B2}"/>
              </a:ext>
            </a:extLst>
          </p:cNvPr>
          <p:cNvPicPr>
            <a:picLocks noGrp="1" noChangeAspect="1"/>
          </p:cNvPicPr>
          <p:nvPr>
            <p:ph type="pic" sz="quarter" idx="13"/>
          </p:nvPr>
        </p:nvPicPr>
        <p:blipFill>
          <a:blip r:embed="rId2"/>
          <a:srcRect l="26302" r="26302"/>
          <a:stretch>
            <a:fillRect/>
          </a:stretch>
        </p:blipFill>
        <p:spPr/>
      </p:pic>
      <p:sp>
        <p:nvSpPr>
          <p:cNvPr id="4" name="Content Placeholder 3">
            <a:extLst>
              <a:ext uri="{FF2B5EF4-FFF2-40B4-BE49-F238E27FC236}">
                <a16:creationId xmlns:a16="http://schemas.microsoft.com/office/drawing/2014/main" id="{8334E259-F40B-4E18-81F0-F915D68F1E3C}"/>
              </a:ext>
            </a:extLst>
          </p:cNvPr>
          <p:cNvSpPr>
            <a:spLocks noGrp="1"/>
          </p:cNvSpPr>
          <p:nvPr>
            <p:ph idx="1"/>
          </p:nvPr>
        </p:nvSpPr>
        <p:spPr>
          <a:xfrm>
            <a:off x="5566943" y="1114425"/>
            <a:ext cx="6415507" cy="5095875"/>
          </a:xfrm>
        </p:spPr>
        <p:txBody>
          <a:bodyPr lIns="91440" tIns="45720" rIns="91440" bIns="45720" anchor="t">
            <a:normAutofit/>
          </a:bodyPr>
          <a:lstStyle/>
          <a:p>
            <a:pPr marL="285750" indent="-285750">
              <a:buFont typeface="Arial" panose="020B0604020202020204" pitchFamily="34" charset="0"/>
              <a:buChar char="•"/>
            </a:pPr>
            <a:r>
              <a:rPr lang="en-US" b="1" u="sng" dirty="0"/>
              <a:t>MACs</a:t>
            </a:r>
          </a:p>
          <a:p>
            <a:pPr marL="971550" lvl="1" indent="-285750"/>
            <a:r>
              <a:rPr lang="en-US" dirty="0"/>
              <a:t>Wave 4 Update – due 02/28/2022</a:t>
            </a:r>
          </a:p>
          <a:p>
            <a:pPr marL="971550" lvl="1" indent="-285750"/>
            <a:r>
              <a:rPr lang="en-US" dirty="0"/>
              <a:t>Wave 1, 2 &amp; 3 Final – due 05/31/2022</a:t>
            </a:r>
          </a:p>
          <a:p>
            <a:pPr marL="971550" lvl="1" indent="-285750"/>
            <a:r>
              <a:rPr lang="en-US"/>
              <a:t>Wave 4 Final – due 06/15/2022</a:t>
            </a:r>
          </a:p>
          <a:p>
            <a:pPr marL="285750" indent="-285750">
              <a:buFont typeface="Arial" panose="020B0604020202020204" pitchFamily="34" charset="0"/>
              <a:buChar char="•"/>
            </a:pPr>
            <a:r>
              <a:rPr lang="en-US" b="1" u="sng" dirty="0"/>
              <a:t>Data </a:t>
            </a:r>
          </a:p>
          <a:p>
            <a:pPr marL="971550" lvl="1" indent="-285750"/>
            <a:r>
              <a:rPr lang="en-US" dirty="0"/>
              <a:t>All Waves – 2022 Q1 – due 04/30/2022</a:t>
            </a:r>
          </a:p>
          <a:p>
            <a:pPr marL="285750" indent="-285750">
              <a:buFont typeface="Arial" panose="020B0604020202020204" pitchFamily="34" charset="0"/>
              <a:buChar char="•"/>
            </a:pPr>
            <a:r>
              <a:rPr lang="en-US" b="1" u="sng" dirty="0"/>
              <a:t>Shared Care Plan </a:t>
            </a:r>
          </a:p>
          <a:p>
            <a:pPr marL="971550" lvl="1" indent="-285750"/>
            <a:r>
              <a:rPr lang="en-US" dirty="0"/>
              <a:t>All Waves – due 06/30/2022</a:t>
            </a:r>
          </a:p>
          <a:p>
            <a:pPr marL="285750" indent="-285750">
              <a:buFont typeface="Arial" panose="020B0604020202020204" pitchFamily="34" charset="0"/>
              <a:buChar char="•"/>
            </a:pPr>
            <a:r>
              <a:rPr lang="en-US" b="1" u="sng" dirty="0"/>
              <a:t>Field Notes</a:t>
            </a:r>
          </a:p>
          <a:p>
            <a:pPr marL="971550" lvl="1" indent="-285750"/>
            <a:r>
              <a:rPr lang="en-US" dirty="0"/>
              <a:t>All Waves – due by the 8</a:t>
            </a:r>
            <a:r>
              <a:rPr lang="en-US" baseline="30000" dirty="0"/>
              <a:t>th</a:t>
            </a:r>
            <a:r>
              <a:rPr lang="en-US" dirty="0"/>
              <a:t> of the month for the prior month (i.e., February field note is due 03/08/2022)</a:t>
            </a:r>
          </a:p>
          <a:p>
            <a:pPr marL="971550" lvl="1" indent="-285750"/>
            <a:r>
              <a:rPr lang="en-US" dirty="0"/>
              <a:t>All Waves Final note – due by 06/30/2022</a:t>
            </a:r>
          </a:p>
          <a:p>
            <a:pPr lvl="1" indent="0">
              <a:buNone/>
            </a:pPr>
            <a:endParaRPr lang="en-US" dirty="0"/>
          </a:p>
        </p:txBody>
      </p:sp>
    </p:spTree>
    <p:extLst>
      <p:ext uri="{BB962C8B-B14F-4D97-AF65-F5344CB8AC3E}">
        <p14:creationId xmlns:p14="http://schemas.microsoft.com/office/powerpoint/2010/main" val="3053721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9F2D-A2E1-47D2-B281-0043C234C455}"/>
              </a:ext>
            </a:extLst>
          </p:cNvPr>
          <p:cNvSpPr>
            <a:spLocks noGrp="1"/>
          </p:cNvSpPr>
          <p:nvPr>
            <p:ph type="title"/>
          </p:nvPr>
        </p:nvSpPr>
        <p:spPr/>
        <p:txBody>
          <a:bodyPr lIns="91440" tIns="45720" rIns="91440" bIns="45720" anchor="t">
            <a:normAutofit/>
          </a:bodyPr>
          <a:lstStyle/>
          <a:p>
            <a:r>
              <a:rPr lang="en-US" dirty="0"/>
              <a:t>Feedback</a:t>
            </a:r>
          </a:p>
        </p:txBody>
      </p:sp>
      <p:pic>
        <p:nvPicPr>
          <p:cNvPr id="8" name="Picture 8" descr="Qr code&#10;&#10;Description automatically generated">
            <a:extLst>
              <a:ext uri="{FF2B5EF4-FFF2-40B4-BE49-F238E27FC236}">
                <a16:creationId xmlns:a16="http://schemas.microsoft.com/office/drawing/2014/main" id="{80DF05C5-8956-4411-AA2B-A6B489DB9F77}"/>
              </a:ext>
            </a:extLst>
          </p:cNvPr>
          <p:cNvPicPr>
            <a:picLocks noGrp="1" noChangeAspect="1"/>
          </p:cNvPicPr>
          <p:nvPr>
            <p:ph type="pic" sz="quarter" idx="13"/>
          </p:nvPr>
        </p:nvPicPr>
        <p:blipFill rotWithShape="1">
          <a:blip r:embed="rId2"/>
          <a:srcRect t="1172" b="1172"/>
          <a:stretch/>
        </p:blipFill>
        <p:spPr>
          <a:xfrm>
            <a:off x="1643062" y="1869282"/>
            <a:ext cx="2209800" cy="3107532"/>
          </a:xfrm>
        </p:spPr>
      </p:pic>
      <p:sp>
        <p:nvSpPr>
          <p:cNvPr id="4" name="Content Placeholder 3">
            <a:extLst>
              <a:ext uri="{FF2B5EF4-FFF2-40B4-BE49-F238E27FC236}">
                <a16:creationId xmlns:a16="http://schemas.microsoft.com/office/drawing/2014/main" id="{3D4B55AC-FA06-4D89-8DB6-C64A5DC5B290}"/>
              </a:ext>
            </a:extLst>
          </p:cNvPr>
          <p:cNvSpPr>
            <a:spLocks noGrp="1"/>
          </p:cNvSpPr>
          <p:nvPr>
            <p:ph idx="1"/>
          </p:nvPr>
        </p:nvSpPr>
        <p:spPr/>
        <p:txBody>
          <a:bodyPr lIns="91440" tIns="45720" rIns="91440" bIns="45720" anchor="t">
            <a:normAutofit/>
          </a:bodyPr>
          <a:lstStyle/>
          <a:p>
            <a:r>
              <a:rPr lang="en-US" dirty="0"/>
              <a:t>Please take 1-minute to provide us feedback about today's learning.</a:t>
            </a:r>
          </a:p>
          <a:p>
            <a:endParaRPr lang="en-US" dirty="0"/>
          </a:p>
          <a:p>
            <a:r>
              <a:rPr lang="en-US" dirty="0"/>
              <a:t>Scan the QR code or click on the link in the chat.</a:t>
            </a:r>
          </a:p>
          <a:p>
            <a:r>
              <a:rPr lang="en-US" dirty="0">
                <a:ea typeface="+mn-lt"/>
                <a:cs typeface="+mn-lt"/>
                <a:hlinkClick r:id="rId3"/>
              </a:rPr>
              <a:t>https://bit.ly/3sPetDx</a:t>
            </a:r>
            <a:endParaRPr lang="en-US" dirty="0"/>
          </a:p>
          <a:p>
            <a:endParaRPr lang="en-US" dirty="0"/>
          </a:p>
        </p:txBody>
      </p:sp>
      <p:sp>
        <p:nvSpPr>
          <p:cNvPr id="5" name="Footer Placeholder 4">
            <a:extLst>
              <a:ext uri="{FF2B5EF4-FFF2-40B4-BE49-F238E27FC236}">
                <a16:creationId xmlns:a16="http://schemas.microsoft.com/office/drawing/2014/main" id="{0D289B95-0E71-4B7A-A37F-690BCFD722F4}"/>
              </a:ext>
            </a:extLst>
          </p:cNvPr>
          <p:cNvSpPr>
            <a:spLocks noGrp="1"/>
          </p:cNvSpPr>
          <p:nvPr>
            <p:ph type="ftr" sz="quarter" idx="11"/>
          </p:nvPr>
        </p:nvSpPr>
        <p:spPr/>
        <p:txBody>
          <a:bodyPr/>
          <a:lstStyle/>
          <a:p>
            <a:r>
              <a:rPr lang="en-US"/>
              <a:t>PRESENTATION TITLE</a:t>
            </a:r>
            <a:endParaRPr lang="en-US" dirty="0"/>
          </a:p>
        </p:txBody>
      </p:sp>
      <p:sp>
        <p:nvSpPr>
          <p:cNvPr id="6" name="Date Placeholder 5">
            <a:extLst>
              <a:ext uri="{FF2B5EF4-FFF2-40B4-BE49-F238E27FC236}">
                <a16:creationId xmlns:a16="http://schemas.microsoft.com/office/drawing/2014/main" id="{A24849A0-F27E-4B27-B2C0-31091298C802}"/>
              </a:ext>
            </a:extLst>
          </p:cNvPr>
          <p:cNvSpPr>
            <a:spLocks noGrp="1"/>
          </p:cNvSpPr>
          <p:nvPr>
            <p:ph type="dt" sz="half" idx="10"/>
          </p:nvPr>
        </p:nvSpPr>
        <p:spPr/>
        <p:txBody>
          <a:bodyPr/>
          <a:lstStyle/>
          <a:p>
            <a:r>
              <a:rPr lang="en-US"/>
              <a:t>2/11/20XX</a:t>
            </a:r>
          </a:p>
        </p:txBody>
      </p:sp>
      <p:sp>
        <p:nvSpPr>
          <p:cNvPr id="7" name="Slide Number Placeholder 6">
            <a:extLst>
              <a:ext uri="{FF2B5EF4-FFF2-40B4-BE49-F238E27FC236}">
                <a16:creationId xmlns:a16="http://schemas.microsoft.com/office/drawing/2014/main" id="{E4B4E35A-66E8-443F-AFE7-054055586E03}"/>
              </a:ext>
            </a:extLst>
          </p:cNvPr>
          <p:cNvSpPr>
            <a:spLocks noGrp="1"/>
          </p:cNvSpPr>
          <p:nvPr>
            <p:ph type="sldNum" sz="quarter" idx="12"/>
          </p:nvPr>
        </p:nvSpPr>
        <p:spPr/>
        <p:txBody>
          <a:bodyPr/>
          <a:lstStyle/>
          <a:p>
            <a:fld id="{E30AF5A0-43BB-4336-8627-9123B9144D80}" type="slidenum">
              <a:rPr lang="en-US" smtClean="0"/>
              <a:t>32</a:t>
            </a:fld>
            <a:endParaRPr lang="en-US"/>
          </a:p>
        </p:txBody>
      </p:sp>
    </p:spTree>
    <p:extLst>
      <p:ext uri="{BB962C8B-B14F-4D97-AF65-F5344CB8AC3E}">
        <p14:creationId xmlns:p14="http://schemas.microsoft.com/office/powerpoint/2010/main" val="4046568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694111" y="909637"/>
            <a:ext cx="5933795" cy="1362073"/>
          </a:xfrm>
        </p:spPr>
        <p:txBody>
          <a:bodyPr vert="horz" lIns="91440" tIns="45720" rIns="91440" bIns="45720" rtlCol="0" anchor="t">
            <a:normAutofit/>
          </a:bodyPr>
          <a:lstStyle/>
          <a:p>
            <a:r>
              <a:rPr lang="en-US" kern="1200" cap="all" spc="30" baseline="0" dirty="0">
                <a:solidFill>
                  <a:schemeClr val="tx1"/>
                </a:solidFill>
                <a:latin typeface="+mj-lt"/>
                <a:ea typeface="+mj-ea"/>
                <a:cs typeface="+mj-cs"/>
              </a:rPr>
              <a:t>Agenda</a:t>
            </a:r>
          </a:p>
        </p:txBody>
      </p:sp>
      <p:cxnSp>
        <p:nvCxnSpPr>
          <p:cNvPr id="41" name="Straight Connector 40">
            <a:extLst>
              <a:ext uri="{FF2B5EF4-FFF2-40B4-BE49-F238E27FC236}">
                <a16:creationId xmlns:a16="http://schemas.microsoft.com/office/drawing/2014/main"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700088" y="2276474"/>
            <a:ext cx="6041371" cy="3553109"/>
          </a:xfrm>
        </p:spPr>
        <p:txBody>
          <a:bodyPr vert="horz" lIns="91440" tIns="45720" rIns="91440" bIns="45720" rtlCol="0" anchor="t">
            <a:normAutofit/>
          </a:bodyPr>
          <a:lstStyle/>
          <a:p>
            <a:pPr>
              <a:lnSpc>
                <a:spcPct val="120000"/>
              </a:lnSpc>
            </a:pPr>
            <a:r>
              <a:rPr lang="en-US" dirty="0"/>
              <a:t>How are things going with the health equity milestones? </a:t>
            </a:r>
          </a:p>
          <a:p>
            <a:pPr>
              <a:lnSpc>
                <a:spcPct val="120000"/>
              </a:lnSpc>
            </a:pPr>
            <a:r>
              <a:rPr lang="en-US" dirty="0"/>
              <a:t>Health Equity in the most “popular” building blocks</a:t>
            </a:r>
          </a:p>
          <a:p>
            <a:pPr marL="342900" indent="-228600">
              <a:lnSpc>
                <a:spcPct val="120000"/>
              </a:lnSpc>
              <a:buFont typeface="Arial" panose="020B0604020202020204" pitchFamily="34" charset="0"/>
              <a:buChar char="•"/>
            </a:pPr>
            <a:r>
              <a:rPr lang="en-US" dirty="0"/>
              <a:t>Data Driven QI</a:t>
            </a:r>
          </a:p>
          <a:p>
            <a:pPr marL="342900" indent="-228600">
              <a:lnSpc>
                <a:spcPct val="120000"/>
              </a:lnSpc>
              <a:buFont typeface="Arial" panose="020B0604020202020204" pitchFamily="34" charset="0"/>
              <a:buChar char="•"/>
            </a:pPr>
            <a:r>
              <a:rPr lang="en-US" dirty="0"/>
              <a:t>Team Based Care</a:t>
            </a:r>
          </a:p>
          <a:p>
            <a:pPr marL="342900" indent="-228600">
              <a:lnSpc>
                <a:spcPct val="120000"/>
              </a:lnSpc>
              <a:buFont typeface="Arial" panose="020B0604020202020204" pitchFamily="34" charset="0"/>
              <a:buChar char="•"/>
            </a:pPr>
            <a:r>
              <a:rPr lang="en-US" dirty="0"/>
              <a:t>Population Management</a:t>
            </a:r>
          </a:p>
          <a:p>
            <a:pPr>
              <a:lnSpc>
                <a:spcPct val="120000"/>
              </a:lnSpc>
            </a:pPr>
            <a:r>
              <a:rPr lang="en-US" dirty="0"/>
              <a:t>Breakout Rooms</a:t>
            </a:r>
          </a:p>
          <a:p>
            <a:pPr>
              <a:lnSpc>
                <a:spcPct val="120000"/>
              </a:lnSpc>
            </a:pPr>
            <a:r>
              <a:rPr lang="en-US" dirty="0"/>
              <a:t>Upcoming Due Dates</a:t>
            </a:r>
          </a:p>
          <a:p>
            <a:pPr indent="-228600">
              <a:lnSpc>
                <a:spcPct val="120000"/>
              </a:lnSpc>
              <a:buFont typeface="Arial" panose="020B0604020202020204" pitchFamily="34" charset="0"/>
              <a:buChar char="•"/>
            </a:pPr>
            <a:endParaRPr lang="en-US" dirty="0"/>
          </a:p>
        </p:txBody>
      </p:sp>
      <p:pic>
        <p:nvPicPr>
          <p:cNvPr id="17" name="Picture Placeholder 16">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a:srcRect r="3" b="11277"/>
          <a:stretch/>
        </p:blipFill>
        <p:spPr>
          <a:xfrm>
            <a:off x="7315200" y="715218"/>
            <a:ext cx="4076700" cy="5418871"/>
          </a:xfrm>
          <a:prstGeom prst="rect">
            <a:avLst/>
          </a:prstGeom>
        </p:spPr>
      </p:pic>
      <p:cxnSp>
        <p:nvCxnSpPr>
          <p:cNvPr id="43" name="Straight Connector 42">
            <a:extLst>
              <a:ext uri="{FF2B5EF4-FFF2-40B4-BE49-F238E27FC236}">
                <a16:creationId xmlns:a16="http://schemas.microsoft.com/office/drawing/2014/main"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02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Sunset at cornfields">
            <a:extLst>
              <a:ext uri="{FF2B5EF4-FFF2-40B4-BE49-F238E27FC236}">
                <a16:creationId xmlns:a16="http://schemas.microsoft.com/office/drawing/2014/main" id="{E8F1D0A7-4BE8-49A4-AEC3-EA353041716E}"/>
              </a:ext>
            </a:extLst>
          </p:cNvPr>
          <p:cNvPicPr>
            <a:picLocks noChangeAspect="1"/>
          </p:cNvPicPr>
          <p:nvPr/>
        </p:nvPicPr>
        <p:blipFill rotWithShape="1">
          <a:blip r:embed="rId3"/>
          <a:srcRect t="35348" b="2152"/>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6BB6B482-ACCA-4938-8AEA-49D525C172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C32D34-4590-DC4D-8E2B-7CAA61340107}"/>
              </a:ext>
            </a:extLst>
          </p:cNvPr>
          <p:cNvSpPr>
            <a:spLocks noGrp="1"/>
          </p:cNvSpPr>
          <p:nvPr>
            <p:ph type="ctrTitle"/>
          </p:nvPr>
        </p:nvSpPr>
        <p:spPr>
          <a:xfrm>
            <a:off x="647701" y="871759"/>
            <a:ext cx="5067300" cy="3497042"/>
          </a:xfrm>
        </p:spPr>
        <p:txBody>
          <a:bodyPr vert="horz" lIns="91440" tIns="45720" rIns="91440" bIns="45720" rtlCol="0" anchor="t">
            <a:normAutofit/>
          </a:bodyPr>
          <a:lstStyle/>
          <a:p>
            <a:r>
              <a:rPr lang="en-US" sz="5400">
                <a:solidFill>
                  <a:srgbClr val="FFFFFF"/>
                </a:solidFill>
              </a:rPr>
              <a:t>Health Equity Milestones in the Field</a:t>
            </a:r>
          </a:p>
        </p:txBody>
      </p:sp>
      <p:cxnSp>
        <p:nvCxnSpPr>
          <p:cNvPr id="32" name="Straight Connector 31">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542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685800" y="899024"/>
            <a:ext cx="3076032" cy="3914947"/>
          </a:xfrm>
        </p:spPr>
        <p:txBody>
          <a:bodyPr vert="horz" lIns="91440" tIns="45720" rIns="91440" bIns="45720" rtlCol="0" anchor="t">
            <a:normAutofit/>
          </a:bodyPr>
          <a:lstStyle/>
          <a:p>
            <a:pPr algn="l"/>
            <a:r>
              <a:rPr lang="en-US"/>
              <a:t>Fieldnote Data</a:t>
            </a:r>
          </a:p>
        </p:txBody>
      </p:sp>
      <p:cxnSp>
        <p:nvCxnSpPr>
          <p:cNvPr id="28" name="Straight Connector 27">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686486F9-AC47-4081-AE00-6B3DAB954552}"/>
              </a:ext>
            </a:extLst>
          </p:cNvPr>
          <p:cNvGraphicFramePr/>
          <p:nvPr>
            <p:extLst>
              <p:ext uri="{D42A27DB-BD31-4B8C-83A1-F6EECF244321}">
                <p14:modId xmlns:p14="http://schemas.microsoft.com/office/powerpoint/2010/main" val="144439625"/>
              </p:ext>
            </p:extLst>
          </p:nvPr>
        </p:nvGraphicFramePr>
        <p:xfrm>
          <a:off x="4038600" y="723901"/>
          <a:ext cx="7353299" cy="594874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6647935" y="6339016"/>
            <a:ext cx="1853513" cy="321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903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669852" y="870596"/>
            <a:ext cx="4887382" cy="3747820"/>
          </a:xfrm>
        </p:spPr>
        <p:txBody>
          <a:bodyPr vert="horz" lIns="91440" tIns="45720" rIns="91440" bIns="45720" rtlCol="0" anchor="t">
            <a:normAutofit/>
          </a:bodyPr>
          <a:lstStyle/>
          <a:p>
            <a:pPr algn="l"/>
            <a:r>
              <a:rPr lang="en-US" sz="5400"/>
              <a:t>Fieldnote Data</a:t>
            </a:r>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885"/>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658797F5-A907-40DF-B9FA-A3BD6D526928}"/>
              </a:ext>
            </a:extLst>
          </p:cNvPr>
          <p:cNvGraphicFramePr/>
          <p:nvPr>
            <p:extLst>
              <p:ext uri="{D42A27DB-BD31-4B8C-83A1-F6EECF244321}">
                <p14:modId xmlns:p14="http://schemas.microsoft.com/office/powerpoint/2010/main" val="4256286086"/>
              </p:ext>
            </p:extLst>
          </p:nvPr>
        </p:nvGraphicFramePr>
        <p:xfrm>
          <a:off x="4490034" y="887091"/>
          <a:ext cx="6583680" cy="5255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722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F68B2C62-7648-4430-90D5-AE0F252AF1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695325" y="888999"/>
            <a:ext cx="10798176" cy="1051914"/>
          </a:xfrm>
        </p:spPr>
        <p:txBody>
          <a:bodyPr vert="horz" lIns="91440" tIns="45720" rIns="91440" bIns="45720" rtlCol="0" anchor="t">
            <a:normAutofit/>
          </a:bodyPr>
          <a:lstStyle/>
          <a:p>
            <a:pPr algn="l"/>
            <a:r>
              <a:rPr lang="en-US" kern="1200" cap="all" spc="30" baseline="0">
                <a:solidFill>
                  <a:schemeClr val="tx1"/>
                </a:solidFill>
                <a:latin typeface="+mj-lt"/>
                <a:ea typeface="+mj-ea"/>
                <a:cs typeface="+mj-cs"/>
              </a:rPr>
              <a:t>Fieldnote Data</a:t>
            </a:r>
          </a:p>
        </p:txBody>
      </p:sp>
      <p:cxnSp>
        <p:nvCxnSpPr>
          <p:cNvPr id="29" name="Straight Connector 28">
            <a:extLst>
              <a:ext uri="{FF2B5EF4-FFF2-40B4-BE49-F238E27FC236}">
                <a16:creationId xmlns:a16="http://schemas.microsoft.com/office/drawing/2014/main" id="{9BB96FAB-CCBF-4D1E-9D0D-B038ACC29B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TextBox 2">
            <a:extLst>
              <a:ext uri="{FF2B5EF4-FFF2-40B4-BE49-F238E27FC236}">
                <a16:creationId xmlns:a16="http://schemas.microsoft.com/office/drawing/2014/main" id="{EB544115-F7F3-4258-9B55-291E0AB12269}"/>
              </a:ext>
            </a:extLst>
          </p:cNvPr>
          <p:cNvGraphicFramePr/>
          <p:nvPr>
            <p:extLst>
              <p:ext uri="{D42A27DB-BD31-4B8C-83A1-F6EECF244321}">
                <p14:modId xmlns:p14="http://schemas.microsoft.com/office/powerpoint/2010/main" val="488831869"/>
              </p:ext>
            </p:extLst>
          </p:nvPr>
        </p:nvGraphicFramePr>
        <p:xfrm>
          <a:off x="189167" y="1764410"/>
          <a:ext cx="11843004" cy="385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328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53615EE-C559-4E03-999B-5477F1626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02E51-3F4C-4C4F-ACFE-44B20FA98A09}"/>
              </a:ext>
            </a:extLst>
          </p:cNvPr>
          <p:cNvSpPr>
            <a:spLocks noGrp="1"/>
          </p:cNvSpPr>
          <p:nvPr>
            <p:ph type="title"/>
          </p:nvPr>
        </p:nvSpPr>
        <p:spPr>
          <a:xfrm>
            <a:off x="700088" y="909637"/>
            <a:ext cx="5958216" cy="1362073"/>
          </a:xfrm>
        </p:spPr>
        <p:txBody>
          <a:bodyPr vert="horz" lIns="91440" tIns="45720" rIns="91440" bIns="45720" rtlCol="0" anchor="t">
            <a:normAutofit/>
          </a:bodyPr>
          <a:lstStyle/>
          <a:p>
            <a:pPr algn="l"/>
            <a:r>
              <a:rPr lang="en-US" kern="1200" cap="all" spc="30" baseline="0">
                <a:solidFill>
                  <a:schemeClr val="tx1"/>
                </a:solidFill>
                <a:latin typeface="+mj-lt"/>
                <a:ea typeface="+mj-ea"/>
                <a:cs typeface="+mj-cs"/>
              </a:rPr>
              <a:t>Menti meter survey</a:t>
            </a:r>
          </a:p>
        </p:txBody>
      </p:sp>
      <p:cxnSp>
        <p:nvCxnSpPr>
          <p:cNvPr id="16" name="Straight Connector 15">
            <a:extLst>
              <a:ext uri="{FF2B5EF4-FFF2-40B4-BE49-F238E27FC236}">
                <a16:creationId xmlns:a16="http://schemas.microsoft.com/office/drawing/2014/main" id="{799A8EBD-049C-48E6-97ED-C9102D78FC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F98395-5AF3-CB44-8FB6-E216D5302874}"/>
              </a:ext>
            </a:extLst>
          </p:cNvPr>
          <p:cNvSpPr>
            <a:spLocks noGrp="1"/>
          </p:cNvSpPr>
          <p:nvPr>
            <p:ph sz="quarter" idx="13"/>
          </p:nvPr>
        </p:nvSpPr>
        <p:spPr>
          <a:xfrm>
            <a:off x="700088" y="2276474"/>
            <a:ext cx="6000258" cy="3553109"/>
          </a:xfrm>
        </p:spPr>
        <p:txBody>
          <a:bodyPr vert="horz" lIns="91440" tIns="45720" rIns="91440" bIns="45720" rtlCol="0" anchor="t">
            <a:normAutofit/>
          </a:bodyPr>
          <a:lstStyle/>
          <a:p>
            <a:r>
              <a:rPr lang="en-US" sz="2800" dirty="0">
                <a:hlinkClick r:id="rId2"/>
              </a:rPr>
              <a:t>https://www.menti.com/8ek5iai455</a:t>
            </a:r>
            <a:r>
              <a:rPr lang="en-US" sz="2800" dirty="0"/>
              <a:t> </a:t>
            </a:r>
          </a:p>
          <a:p>
            <a:r>
              <a:rPr lang="en-US" sz="2800" dirty="0"/>
              <a:t>The voting code </a:t>
            </a:r>
            <a:r>
              <a:rPr lang="en-US" sz="2800" b="1" dirty="0"/>
              <a:t>6464 6773</a:t>
            </a:r>
            <a:r>
              <a:rPr lang="en-US" sz="2800" dirty="0"/>
              <a:t> </a:t>
            </a:r>
          </a:p>
        </p:txBody>
      </p:sp>
      <p:pic>
        <p:nvPicPr>
          <p:cNvPr id="4" name="Picture 4" descr="Qr code&#10;&#10;Description automatically generated">
            <a:extLst>
              <a:ext uri="{FF2B5EF4-FFF2-40B4-BE49-F238E27FC236}">
                <a16:creationId xmlns:a16="http://schemas.microsoft.com/office/drawing/2014/main" id="{86E67AE5-20E2-4867-82A8-75FE9AC262C2}"/>
              </a:ext>
            </a:extLst>
          </p:cNvPr>
          <p:cNvPicPr>
            <a:picLocks noChangeAspect="1"/>
          </p:cNvPicPr>
          <p:nvPr/>
        </p:nvPicPr>
        <p:blipFill>
          <a:blip r:embed="rId3"/>
          <a:stretch>
            <a:fillRect/>
          </a:stretch>
        </p:blipFill>
        <p:spPr>
          <a:xfrm>
            <a:off x="7852071" y="1862455"/>
            <a:ext cx="3015657" cy="3015657"/>
          </a:xfrm>
          <a:prstGeom prst="rect">
            <a:avLst/>
          </a:prstGeom>
        </p:spPr>
      </p:pic>
      <p:cxnSp>
        <p:nvCxnSpPr>
          <p:cNvPr id="18" name="Straight Connector 17">
            <a:extLst>
              <a:ext uri="{FF2B5EF4-FFF2-40B4-BE49-F238E27FC236}">
                <a16:creationId xmlns:a16="http://schemas.microsoft.com/office/drawing/2014/main" id="{07AB7C5C-C091-4C25-B1BD-93E2F6948C9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68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5C844F85F0E54B88CD78979339C55A" ma:contentTypeVersion="12" ma:contentTypeDescription="Create a new document." ma:contentTypeScope="" ma:versionID="303609b60c1d4b305e5af0c56f42c6d6">
  <xsd:schema xmlns:xsd="http://www.w3.org/2001/XMLSchema" xmlns:xs="http://www.w3.org/2001/XMLSchema" xmlns:p="http://schemas.microsoft.com/office/2006/metadata/properties" xmlns:ns2="104c5a36-f424-4d15-9f6d-8e9bd34637e7" xmlns:ns3="cfb91657-3045-4340-8228-57784bec0d7b" targetNamespace="http://schemas.microsoft.com/office/2006/metadata/properties" ma:root="true" ma:fieldsID="711b7dc77f0224abdfad07dd40d9f0b2" ns2:_="" ns3:_="">
    <xsd:import namespace="104c5a36-f424-4d15-9f6d-8e9bd34637e7"/>
    <xsd:import namespace="cfb91657-3045-4340-8228-57784bec0d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c5a36-f424-4d15-9f6d-8e9bd3463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91657-3045-4340-8228-57784bec0d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04c5a36-f424-4d15-9f6d-8e9bd34637e7" xsi:nil="true"/>
  </documentManagement>
</p:properties>
</file>

<file path=customXml/itemProps1.xml><?xml version="1.0" encoding="utf-8"?>
<ds:datastoreItem xmlns:ds="http://schemas.openxmlformats.org/officeDocument/2006/customXml" ds:itemID="{0EBB9DAB-9558-4A2C-B9D7-B4A64B4B8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c5a36-f424-4d15-9f6d-8e9bd34637e7"/>
    <ds:schemaRef ds:uri="cfb91657-3045-4340-8228-57784bec0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EE0F876D-ECAD-49DD-95DE-E4DA3D4E9CA1}">
  <ds:schemaRefs>
    <ds:schemaRef ds:uri="104c5a36-f424-4d15-9f6d-8e9bd34637e7"/>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cfb91657-3045-4340-8228-57784bec0d7b"/>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Chronicle design</Template>
  <TotalTime>3498</TotalTime>
  <Words>1401</Words>
  <Application>Microsoft Office PowerPoint</Application>
  <PresentationFormat>Widescreen</PresentationFormat>
  <Paragraphs>201</Paragraphs>
  <Slides>32</Slides>
  <Notes>17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Avenir Book</vt:lpstr>
      <vt:lpstr>Calibri</vt:lpstr>
      <vt:lpstr>Calisto MT</vt:lpstr>
      <vt:lpstr>Helvetica Neue Medium</vt:lpstr>
      <vt:lpstr>Univers Condensed</vt:lpstr>
      <vt:lpstr>Wingdings</vt:lpstr>
      <vt:lpstr>ChronicleVTI</vt:lpstr>
      <vt:lpstr>ISP Touchbase 03/09/2022  continuing the Equity Conversation</vt:lpstr>
      <vt:lpstr>Call Instructions</vt:lpstr>
      <vt:lpstr>Hello &amp;  Disclosures!</vt:lpstr>
      <vt:lpstr>Agenda</vt:lpstr>
      <vt:lpstr>Health Equity Milestones in the Field</vt:lpstr>
      <vt:lpstr>Fieldnote Data</vt:lpstr>
      <vt:lpstr>Fieldnote Data</vt:lpstr>
      <vt:lpstr>Fieldnote Data</vt:lpstr>
      <vt:lpstr>Menti meter survey</vt:lpstr>
      <vt:lpstr>Strategies For Addressing Hesitation</vt:lpstr>
      <vt:lpstr>Remember, This Work Takes Time</vt:lpstr>
      <vt:lpstr>Building Block 2: Data driven qi </vt:lpstr>
      <vt:lpstr>BUILDING BLOCK 2: DATA DRIVEN QI</vt:lpstr>
      <vt:lpstr>PowerPoint Presentation</vt:lpstr>
      <vt:lpstr>PowerPoint Presentation</vt:lpstr>
      <vt:lpstr>PowerPoint Presentation</vt:lpstr>
      <vt:lpstr>PowerPoint Presentation</vt:lpstr>
      <vt:lpstr>Building Block 4: Team Based Care </vt:lpstr>
      <vt:lpstr>BUILDING BLOCK 4: TEAM BASED CARE</vt:lpstr>
      <vt:lpstr>PowerPoint Presentation</vt:lpstr>
      <vt:lpstr>BUILDING BLOCK 4: TEAM BASED CARE</vt:lpstr>
      <vt:lpstr>BUILDING BLOCK 4: TEAM BASED CARE</vt:lpstr>
      <vt:lpstr>Building Block 6: Population Management </vt:lpstr>
      <vt:lpstr>Building Block 6: Population Management</vt:lpstr>
      <vt:lpstr>BUILDING BLOCK 6: Population Management</vt:lpstr>
      <vt:lpstr>BUILDING BLOCK 6: Population Management</vt:lpstr>
      <vt:lpstr>Allyship Training</vt:lpstr>
      <vt:lpstr>Breakout room discussions</vt:lpstr>
      <vt:lpstr>Resources</vt:lpstr>
      <vt:lpstr>Questions?</vt:lpstr>
      <vt:lpstr>Upcoming due dates</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ISP Touchbase 02/09/2022  Patient and Family Engagement</dc:title>
  <dc:creator>Halfacre, Jennifer</dc:creator>
  <cp:lastModifiedBy>Bogdewiecz, Taryn</cp:lastModifiedBy>
  <cp:revision>519</cp:revision>
  <dcterms:created xsi:type="dcterms:W3CDTF">2022-02-02T18:20:28Z</dcterms:created>
  <dcterms:modified xsi:type="dcterms:W3CDTF">2022-03-11T17:18:10Z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0x010100F05C844F85F0E54B88CD78979339C55A</vt:lpwstr>
  </property>
</Properties>
</file>