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95" r:id="rId4"/>
  </p:sldMasterIdLst>
  <p:notesMasterIdLst>
    <p:notesMasterId r:id="rId40"/>
  </p:notesMasterIdLst>
  <p:sldIdLst>
    <p:sldId id="256" r:id="rId5"/>
    <p:sldId id="257" r:id="rId6"/>
    <p:sldId id="258" r:id="rId7"/>
    <p:sldId id="276" r:id="rId8"/>
    <p:sldId id="259" r:id="rId9"/>
    <p:sldId id="295" r:id="rId10"/>
    <p:sldId id="263" r:id="rId11"/>
    <p:sldId id="264" r:id="rId12"/>
    <p:sldId id="321" r:id="rId13"/>
    <p:sldId id="265" r:id="rId14"/>
    <p:sldId id="292" r:id="rId15"/>
    <p:sldId id="296" r:id="rId16"/>
    <p:sldId id="290" r:id="rId17"/>
    <p:sldId id="297" r:id="rId18"/>
    <p:sldId id="291" r:id="rId19"/>
    <p:sldId id="311" r:id="rId20"/>
    <p:sldId id="310" r:id="rId21"/>
    <p:sldId id="294" r:id="rId22"/>
    <p:sldId id="299" r:id="rId23"/>
    <p:sldId id="300" r:id="rId24"/>
    <p:sldId id="307" r:id="rId25"/>
    <p:sldId id="306" r:id="rId26"/>
    <p:sldId id="313" r:id="rId27"/>
    <p:sldId id="305" r:id="rId28"/>
    <p:sldId id="308" r:id="rId29"/>
    <p:sldId id="314" r:id="rId30"/>
    <p:sldId id="304" r:id="rId31"/>
    <p:sldId id="315" r:id="rId32"/>
    <p:sldId id="316" r:id="rId33"/>
    <p:sldId id="317" r:id="rId34"/>
    <p:sldId id="318" r:id="rId35"/>
    <p:sldId id="279" r:id="rId36"/>
    <p:sldId id="319" r:id="rId37"/>
    <p:sldId id="320" r:id="rId38"/>
    <p:sldId id="26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Jackman" initials="RJ" lastIdx="1" clrIdx="0">
    <p:extLst>
      <p:ext uri="{19B8F6BF-5375-455C-9EA6-DF929625EA0E}">
        <p15:presenceInfo xmlns:p15="http://schemas.microsoft.com/office/powerpoint/2012/main" userId="8565d5872b59c8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0E53B-210C-8523-9B55-D4B3656ABDC0}" v="370" dt="2023-01-20T23:49:53.319"/>
    <p1510:client id="{5CED5CA8-4A7C-C6ED-3189-9D5857AE66FB}" v="17" dt="2023-01-21T04:13:16.338"/>
    <p1510:client id="{A827FE00-4CC9-5D87-697C-47DE4664EAD6}" v="3" dt="2023-01-20T20:26:23.929"/>
    <p1510:client id="{C213D7A3-63C4-8E66-3560-604246962E2A}" v="513" dt="2023-01-21T05:29:27.340"/>
    <p1510:client id="{F3BDC970-4D96-CCAF-D06B-2409657113A4}" v="26" dt="2023-01-20T20:49:02.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B6C19-6BAC-428D-9102-1BEB0128CE2B}"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9517D87C-1BFF-4925-9B45-867CF6D5258A}">
      <dgm:prSet phldrT="[Text]"/>
      <dgm:spPr/>
      <dgm:t>
        <a:bodyPr/>
        <a:lstStyle/>
        <a:p>
          <a:r>
            <a:rPr lang="en-US"/>
            <a:t>Effects on Mother &amp; Pregnancy</a:t>
          </a:r>
        </a:p>
      </dgm:t>
    </dgm:pt>
    <dgm:pt modelId="{3A2544CF-6FC9-4F5B-B2BE-483993C24D54}" type="parTrans" cxnId="{005982CF-3FE7-446B-B7C4-8176EBA2AE9E}">
      <dgm:prSet/>
      <dgm:spPr/>
      <dgm:t>
        <a:bodyPr/>
        <a:lstStyle/>
        <a:p>
          <a:endParaRPr lang="en-US"/>
        </a:p>
      </dgm:t>
    </dgm:pt>
    <dgm:pt modelId="{EA7C43FF-BA8C-4F1C-9773-D5715515A27B}" type="sibTrans" cxnId="{005982CF-3FE7-446B-B7C4-8176EBA2AE9E}">
      <dgm:prSet/>
      <dgm:spPr/>
      <dgm:t>
        <a:bodyPr/>
        <a:lstStyle/>
        <a:p>
          <a:endParaRPr lang="en-US"/>
        </a:p>
      </dgm:t>
    </dgm:pt>
    <dgm:pt modelId="{A37B01F6-5E4C-4B4F-BD20-56E26909BC78}">
      <dgm:prSet phldrT="[Text]"/>
      <dgm:spPr/>
      <dgm:t>
        <a:bodyPr/>
        <a:lstStyle/>
        <a:p>
          <a:r>
            <a:rPr lang="en-US"/>
            <a:t>Substance Exposure</a:t>
          </a:r>
        </a:p>
      </dgm:t>
    </dgm:pt>
    <dgm:pt modelId="{D80612E4-0FDE-46A3-A5C3-1997E2BFF4CD}" type="parTrans" cxnId="{DFD52AF3-6244-4660-AD94-E6C265A0E6ED}">
      <dgm:prSet/>
      <dgm:spPr/>
      <dgm:t>
        <a:bodyPr/>
        <a:lstStyle/>
        <a:p>
          <a:endParaRPr lang="en-US"/>
        </a:p>
      </dgm:t>
    </dgm:pt>
    <dgm:pt modelId="{A804A3C3-120C-4A0F-A63D-AA08E9BC555E}" type="sibTrans" cxnId="{DFD52AF3-6244-4660-AD94-E6C265A0E6ED}">
      <dgm:prSet/>
      <dgm:spPr/>
      <dgm:t>
        <a:bodyPr/>
        <a:lstStyle/>
        <a:p>
          <a:endParaRPr lang="en-US"/>
        </a:p>
      </dgm:t>
    </dgm:pt>
    <dgm:pt modelId="{7D63590E-B981-451F-83FF-A92E9C431D64}">
      <dgm:prSet phldrT="[Text]"/>
      <dgm:spPr/>
      <dgm:t>
        <a:bodyPr/>
        <a:lstStyle/>
        <a:p>
          <a:r>
            <a:rPr lang="en-US"/>
            <a:t>Effects on Fetus</a:t>
          </a:r>
        </a:p>
      </dgm:t>
    </dgm:pt>
    <dgm:pt modelId="{3663607E-1522-4BC6-AFD1-293D47837F47}" type="parTrans" cxnId="{EE7909AB-33EF-4F99-BB28-36B6BCB6C1B6}">
      <dgm:prSet/>
      <dgm:spPr/>
      <dgm:t>
        <a:bodyPr/>
        <a:lstStyle/>
        <a:p>
          <a:endParaRPr lang="en-US"/>
        </a:p>
      </dgm:t>
    </dgm:pt>
    <dgm:pt modelId="{226A5906-D3D1-4287-BA18-9233048DD5DD}" type="sibTrans" cxnId="{EE7909AB-33EF-4F99-BB28-36B6BCB6C1B6}">
      <dgm:prSet/>
      <dgm:spPr/>
      <dgm:t>
        <a:bodyPr/>
        <a:lstStyle/>
        <a:p>
          <a:endParaRPr lang="en-US"/>
        </a:p>
      </dgm:t>
    </dgm:pt>
    <dgm:pt modelId="{08275BE4-B0E9-4BD1-A130-3FFB1EC6050E}" type="pres">
      <dgm:prSet presAssocID="{985B6C19-6BAC-428D-9102-1BEB0128CE2B}" presName="Name0" presStyleCnt="0">
        <dgm:presLayoutVars>
          <dgm:dir/>
          <dgm:resizeHandles val="exact"/>
        </dgm:presLayoutVars>
      </dgm:prSet>
      <dgm:spPr/>
    </dgm:pt>
    <dgm:pt modelId="{6B327BB2-0BBF-4587-8D9D-AA1FF37C5AFF}" type="pres">
      <dgm:prSet presAssocID="{985B6C19-6BAC-428D-9102-1BEB0128CE2B}" presName="fgShape" presStyleLbl="fgShp" presStyleIdx="0" presStyleCnt="1"/>
      <dgm:spPr/>
    </dgm:pt>
    <dgm:pt modelId="{35F27DB8-8DB5-4621-AFE5-2B6720E9EDB0}" type="pres">
      <dgm:prSet presAssocID="{985B6C19-6BAC-428D-9102-1BEB0128CE2B}" presName="linComp" presStyleCnt="0"/>
      <dgm:spPr/>
    </dgm:pt>
    <dgm:pt modelId="{69714943-84AD-4DBD-A706-ADB2CB123575}" type="pres">
      <dgm:prSet presAssocID="{9517D87C-1BFF-4925-9B45-867CF6D5258A}" presName="compNode" presStyleCnt="0"/>
      <dgm:spPr/>
    </dgm:pt>
    <dgm:pt modelId="{D2CE0520-B936-4A75-B0A5-675A1C8E8C0A}" type="pres">
      <dgm:prSet presAssocID="{9517D87C-1BFF-4925-9B45-867CF6D5258A}" presName="bkgdShape" presStyleLbl="node1" presStyleIdx="0" presStyleCnt="3"/>
      <dgm:spPr/>
    </dgm:pt>
    <dgm:pt modelId="{2F3A96D2-A163-4502-B25A-87A98CDA124E}" type="pres">
      <dgm:prSet presAssocID="{9517D87C-1BFF-4925-9B45-867CF6D5258A}" presName="nodeTx" presStyleLbl="node1" presStyleIdx="0" presStyleCnt="3">
        <dgm:presLayoutVars>
          <dgm:bulletEnabled val="1"/>
        </dgm:presLayoutVars>
      </dgm:prSet>
      <dgm:spPr/>
    </dgm:pt>
    <dgm:pt modelId="{BD46E90A-38B5-4459-96D9-B3EF1C1FB6D7}" type="pres">
      <dgm:prSet presAssocID="{9517D87C-1BFF-4925-9B45-867CF6D5258A}" presName="invisiNode" presStyleLbl="node1" presStyleIdx="0" presStyleCnt="3"/>
      <dgm:spPr/>
    </dgm:pt>
    <dgm:pt modelId="{D3A517C3-5D38-469C-BB43-CDCED77FD38C}" type="pres">
      <dgm:prSet presAssocID="{9517D87C-1BFF-4925-9B45-867CF6D5258A}" presName="imagNode" presStyleLbl="fgImgPlace1" presStyleIdx="0" presStyleCnt="3"/>
      <dgm:spPr>
        <a:blipFill rotWithShape="1">
          <a:blip xmlns:r="http://schemas.openxmlformats.org/officeDocument/2006/relationships" r:embed="rId1"/>
          <a:srcRect/>
          <a:stretch>
            <a:fillRect l="-26000" r="-26000"/>
          </a:stretch>
        </a:blipFill>
      </dgm:spPr>
    </dgm:pt>
    <dgm:pt modelId="{D98E02DA-55F3-4804-B298-0CAD112BA026}" type="pres">
      <dgm:prSet presAssocID="{EA7C43FF-BA8C-4F1C-9773-D5715515A27B}" presName="sibTrans" presStyleLbl="sibTrans2D1" presStyleIdx="0" presStyleCnt="0"/>
      <dgm:spPr/>
    </dgm:pt>
    <dgm:pt modelId="{4348615F-70B7-4CB0-BAF7-A21DEAEB7F0C}" type="pres">
      <dgm:prSet presAssocID="{A37B01F6-5E4C-4B4F-BD20-56E26909BC78}" presName="compNode" presStyleCnt="0"/>
      <dgm:spPr/>
    </dgm:pt>
    <dgm:pt modelId="{88DE8D08-E76D-4F43-BE69-ADA4A02CC647}" type="pres">
      <dgm:prSet presAssocID="{A37B01F6-5E4C-4B4F-BD20-56E26909BC78}" presName="bkgdShape" presStyleLbl="node1" presStyleIdx="1" presStyleCnt="3"/>
      <dgm:spPr/>
    </dgm:pt>
    <dgm:pt modelId="{94E5E29C-12C0-4E95-B7C8-7E344817A357}" type="pres">
      <dgm:prSet presAssocID="{A37B01F6-5E4C-4B4F-BD20-56E26909BC78}" presName="nodeTx" presStyleLbl="node1" presStyleIdx="1" presStyleCnt="3">
        <dgm:presLayoutVars>
          <dgm:bulletEnabled val="1"/>
        </dgm:presLayoutVars>
      </dgm:prSet>
      <dgm:spPr/>
    </dgm:pt>
    <dgm:pt modelId="{A55641FF-B08A-4A02-8C47-1DE1DB4326D7}" type="pres">
      <dgm:prSet presAssocID="{A37B01F6-5E4C-4B4F-BD20-56E26909BC78}" presName="invisiNode" presStyleLbl="node1" presStyleIdx="1" presStyleCnt="3"/>
      <dgm:spPr/>
    </dgm:pt>
    <dgm:pt modelId="{53AC0F01-868B-46CD-9953-51C56504B88A}" type="pres">
      <dgm:prSet presAssocID="{A37B01F6-5E4C-4B4F-BD20-56E26909BC78}" presName="imagNode" presStyleLbl="fgImgPlace1" presStyleIdx="1" presStyleCnt="3"/>
      <dgm:spPr>
        <a:blipFill rotWithShape="1">
          <a:blip xmlns:r="http://schemas.openxmlformats.org/officeDocument/2006/relationships" r:embed="rId2"/>
          <a:srcRect/>
          <a:stretch>
            <a:fillRect l="-25000" r="-25000"/>
          </a:stretch>
        </a:blipFill>
      </dgm:spPr>
    </dgm:pt>
    <dgm:pt modelId="{5BD23D65-2AD8-4554-A3A9-EE4D90DCE38C}" type="pres">
      <dgm:prSet presAssocID="{A804A3C3-120C-4A0F-A63D-AA08E9BC555E}" presName="sibTrans" presStyleLbl="sibTrans2D1" presStyleIdx="0" presStyleCnt="0"/>
      <dgm:spPr/>
    </dgm:pt>
    <dgm:pt modelId="{0C4728BB-8CB1-4DC2-B26E-DECD1C7C28E9}" type="pres">
      <dgm:prSet presAssocID="{7D63590E-B981-451F-83FF-A92E9C431D64}" presName="compNode" presStyleCnt="0"/>
      <dgm:spPr/>
    </dgm:pt>
    <dgm:pt modelId="{222B11D2-827B-4EF2-8638-5D4157561AB6}" type="pres">
      <dgm:prSet presAssocID="{7D63590E-B981-451F-83FF-A92E9C431D64}" presName="bkgdShape" presStyleLbl="node1" presStyleIdx="2" presStyleCnt="3"/>
      <dgm:spPr/>
    </dgm:pt>
    <dgm:pt modelId="{3ABF3FDB-4E2D-45AF-8D30-DB9CE95D77D3}" type="pres">
      <dgm:prSet presAssocID="{7D63590E-B981-451F-83FF-A92E9C431D64}" presName="nodeTx" presStyleLbl="node1" presStyleIdx="2" presStyleCnt="3">
        <dgm:presLayoutVars>
          <dgm:bulletEnabled val="1"/>
        </dgm:presLayoutVars>
      </dgm:prSet>
      <dgm:spPr/>
    </dgm:pt>
    <dgm:pt modelId="{052E6611-1B83-4791-BDEE-2CF4B1E86A0F}" type="pres">
      <dgm:prSet presAssocID="{7D63590E-B981-451F-83FF-A92E9C431D64}" presName="invisiNode" presStyleLbl="node1" presStyleIdx="2" presStyleCnt="3"/>
      <dgm:spPr/>
    </dgm:pt>
    <dgm:pt modelId="{398801E3-6460-4C57-904F-ADCBD186E3C9}" type="pres">
      <dgm:prSet presAssocID="{7D63590E-B981-451F-83FF-A92E9C431D64}" presName="imagNode" presStyleLbl="fgImgPlace1" presStyleIdx="2" presStyleCnt="3" custAng="2209757"/>
      <dgm:spPr>
        <a:blipFill rotWithShape="1">
          <a:blip xmlns:r="http://schemas.openxmlformats.org/officeDocument/2006/relationships" r:embed="rId3"/>
          <a:srcRect/>
          <a:stretch>
            <a:fillRect l="-5000" r="-5000"/>
          </a:stretch>
        </a:blipFill>
      </dgm:spPr>
    </dgm:pt>
  </dgm:ptLst>
  <dgm:cxnLst>
    <dgm:cxn modelId="{9CE57813-24BE-4795-9E40-B72F0EE8F7A8}" type="presOf" srcId="{9517D87C-1BFF-4925-9B45-867CF6D5258A}" destId="{D2CE0520-B936-4A75-B0A5-675A1C8E8C0A}" srcOrd="0" destOrd="0" presId="urn:microsoft.com/office/officeart/2005/8/layout/hList7"/>
    <dgm:cxn modelId="{E9F2D770-CEA7-4B38-A7F9-C9F8BE114003}" type="presOf" srcId="{A37B01F6-5E4C-4B4F-BD20-56E26909BC78}" destId="{94E5E29C-12C0-4E95-B7C8-7E344817A357}" srcOrd="1" destOrd="0" presId="urn:microsoft.com/office/officeart/2005/8/layout/hList7"/>
    <dgm:cxn modelId="{A3884E81-F798-48AD-8AB8-652CD151B5A8}" type="presOf" srcId="{7D63590E-B981-451F-83FF-A92E9C431D64}" destId="{3ABF3FDB-4E2D-45AF-8D30-DB9CE95D77D3}" srcOrd="1" destOrd="0" presId="urn:microsoft.com/office/officeart/2005/8/layout/hList7"/>
    <dgm:cxn modelId="{FD6C8E87-BDD6-4752-A35F-E8261F5EB426}" type="presOf" srcId="{9517D87C-1BFF-4925-9B45-867CF6D5258A}" destId="{2F3A96D2-A163-4502-B25A-87A98CDA124E}" srcOrd="1" destOrd="0" presId="urn:microsoft.com/office/officeart/2005/8/layout/hList7"/>
    <dgm:cxn modelId="{EE7909AB-33EF-4F99-BB28-36B6BCB6C1B6}" srcId="{985B6C19-6BAC-428D-9102-1BEB0128CE2B}" destId="{7D63590E-B981-451F-83FF-A92E9C431D64}" srcOrd="2" destOrd="0" parTransId="{3663607E-1522-4BC6-AFD1-293D47837F47}" sibTransId="{226A5906-D3D1-4287-BA18-9233048DD5DD}"/>
    <dgm:cxn modelId="{4D23F2AB-A667-4864-B42F-F228D274C5D3}" type="presOf" srcId="{7D63590E-B981-451F-83FF-A92E9C431D64}" destId="{222B11D2-827B-4EF2-8638-5D4157561AB6}" srcOrd="0" destOrd="0" presId="urn:microsoft.com/office/officeart/2005/8/layout/hList7"/>
    <dgm:cxn modelId="{1B28F9B2-7274-4965-A842-93DC29C92300}" type="presOf" srcId="{EA7C43FF-BA8C-4F1C-9773-D5715515A27B}" destId="{D98E02DA-55F3-4804-B298-0CAD112BA026}" srcOrd="0" destOrd="0" presId="urn:microsoft.com/office/officeart/2005/8/layout/hList7"/>
    <dgm:cxn modelId="{71E8BDB7-FD18-48DB-89AF-4CCE43A8D08E}" type="presOf" srcId="{985B6C19-6BAC-428D-9102-1BEB0128CE2B}" destId="{08275BE4-B0E9-4BD1-A130-3FFB1EC6050E}" srcOrd="0" destOrd="0" presId="urn:microsoft.com/office/officeart/2005/8/layout/hList7"/>
    <dgm:cxn modelId="{005982CF-3FE7-446B-B7C4-8176EBA2AE9E}" srcId="{985B6C19-6BAC-428D-9102-1BEB0128CE2B}" destId="{9517D87C-1BFF-4925-9B45-867CF6D5258A}" srcOrd="0" destOrd="0" parTransId="{3A2544CF-6FC9-4F5B-B2BE-483993C24D54}" sibTransId="{EA7C43FF-BA8C-4F1C-9773-D5715515A27B}"/>
    <dgm:cxn modelId="{014D4AD5-0CD7-416B-8F29-E4AF0D65F2B2}" type="presOf" srcId="{A804A3C3-120C-4A0F-A63D-AA08E9BC555E}" destId="{5BD23D65-2AD8-4554-A3A9-EE4D90DCE38C}" srcOrd="0" destOrd="0" presId="urn:microsoft.com/office/officeart/2005/8/layout/hList7"/>
    <dgm:cxn modelId="{F5248BE1-1060-4A49-831D-F07904C77175}" type="presOf" srcId="{A37B01F6-5E4C-4B4F-BD20-56E26909BC78}" destId="{88DE8D08-E76D-4F43-BE69-ADA4A02CC647}" srcOrd="0" destOrd="0" presId="urn:microsoft.com/office/officeart/2005/8/layout/hList7"/>
    <dgm:cxn modelId="{DFD52AF3-6244-4660-AD94-E6C265A0E6ED}" srcId="{985B6C19-6BAC-428D-9102-1BEB0128CE2B}" destId="{A37B01F6-5E4C-4B4F-BD20-56E26909BC78}" srcOrd="1" destOrd="0" parTransId="{D80612E4-0FDE-46A3-A5C3-1997E2BFF4CD}" sibTransId="{A804A3C3-120C-4A0F-A63D-AA08E9BC555E}"/>
    <dgm:cxn modelId="{E4C6E817-EE23-46BD-A809-5FA1986E319E}" type="presParOf" srcId="{08275BE4-B0E9-4BD1-A130-3FFB1EC6050E}" destId="{6B327BB2-0BBF-4587-8D9D-AA1FF37C5AFF}" srcOrd="0" destOrd="0" presId="urn:microsoft.com/office/officeart/2005/8/layout/hList7"/>
    <dgm:cxn modelId="{5530101D-F986-4CEA-9851-48BF79A266CB}" type="presParOf" srcId="{08275BE4-B0E9-4BD1-A130-3FFB1EC6050E}" destId="{35F27DB8-8DB5-4621-AFE5-2B6720E9EDB0}" srcOrd="1" destOrd="0" presId="urn:microsoft.com/office/officeart/2005/8/layout/hList7"/>
    <dgm:cxn modelId="{0DCDF736-B53D-46A2-8592-3D79CA6A41F5}" type="presParOf" srcId="{35F27DB8-8DB5-4621-AFE5-2B6720E9EDB0}" destId="{69714943-84AD-4DBD-A706-ADB2CB123575}" srcOrd="0" destOrd="0" presId="urn:microsoft.com/office/officeart/2005/8/layout/hList7"/>
    <dgm:cxn modelId="{8275387E-C623-462D-9315-05D37F6693C4}" type="presParOf" srcId="{69714943-84AD-4DBD-A706-ADB2CB123575}" destId="{D2CE0520-B936-4A75-B0A5-675A1C8E8C0A}" srcOrd="0" destOrd="0" presId="urn:microsoft.com/office/officeart/2005/8/layout/hList7"/>
    <dgm:cxn modelId="{15429B10-B295-467E-B659-719348DE9A17}" type="presParOf" srcId="{69714943-84AD-4DBD-A706-ADB2CB123575}" destId="{2F3A96D2-A163-4502-B25A-87A98CDA124E}" srcOrd="1" destOrd="0" presId="urn:microsoft.com/office/officeart/2005/8/layout/hList7"/>
    <dgm:cxn modelId="{48641D28-D7DD-44A9-81E8-0034BA5D8A20}" type="presParOf" srcId="{69714943-84AD-4DBD-A706-ADB2CB123575}" destId="{BD46E90A-38B5-4459-96D9-B3EF1C1FB6D7}" srcOrd="2" destOrd="0" presId="urn:microsoft.com/office/officeart/2005/8/layout/hList7"/>
    <dgm:cxn modelId="{D0848BB0-9742-4E82-BBA2-187382C2AE3E}" type="presParOf" srcId="{69714943-84AD-4DBD-A706-ADB2CB123575}" destId="{D3A517C3-5D38-469C-BB43-CDCED77FD38C}" srcOrd="3" destOrd="0" presId="urn:microsoft.com/office/officeart/2005/8/layout/hList7"/>
    <dgm:cxn modelId="{8B974604-96AE-4A7C-B052-3D1619BF170C}" type="presParOf" srcId="{35F27DB8-8DB5-4621-AFE5-2B6720E9EDB0}" destId="{D98E02DA-55F3-4804-B298-0CAD112BA026}" srcOrd="1" destOrd="0" presId="urn:microsoft.com/office/officeart/2005/8/layout/hList7"/>
    <dgm:cxn modelId="{CEA1D2C7-4B33-4564-AE10-0AED27108081}" type="presParOf" srcId="{35F27DB8-8DB5-4621-AFE5-2B6720E9EDB0}" destId="{4348615F-70B7-4CB0-BAF7-A21DEAEB7F0C}" srcOrd="2" destOrd="0" presId="urn:microsoft.com/office/officeart/2005/8/layout/hList7"/>
    <dgm:cxn modelId="{ED3511ED-9A69-43E6-B351-B56BD4C78473}" type="presParOf" srcId="{4348615F-70B7-4CB0-BAF7-A21DEAEB7F0C}" destId="{88DE8D08-E76D-4F43-BE69-ADA4A02CC647}" srcOrd="0" destOrd="0" presId="urn:microsoft.com/office/officeart/2005/8/layout/hList7"/>
    <dgm:cxn modelId="{267A9BBE-FE40-4CC2-B7B5-EB8018E2E95E}" type="presParOf" srcId="{4348615F-70B7-4CB0-BAF7-A21DEAEB7F0C}" destId="{94E5E29C-12C0-4E95-B7C8-7E344817A357}" srcOrd="1" destOrd="0" presId="urn:microsoft.com/office/officeart/2005/8/layout/hList7"/>
    <dgm:cxn modelId="{3ECF53F9-7BD0-4FEC-AA6C-0AC451601BAA}" type="presParOf" srcId="{4348615F-70B7-4CB0-BAF7-A21DEAEB7F0C}" destId="{A55641FF-B08A-4A02-8C47-1DE1DB4326D7}" srcOrd="2" destOrd="0" presId="urn:microsoft.com/office/officeart/2005/8/layout/hList7"/>
    <dgm:cxn modelId="{4B1A9706-256A-4C64-BAF9-FB213B79C3D5}" type="presParOf" srcId="{4348615F-70B7-4CB0-BAF7-A21DEAEB7F0C}" destId="{53AC0F01-868B-46CD-9953-51C56504B88A}" srcOrd="3" destOrd="0" presId="urn:microsoft.com/office/officeart/2005/8/layout/hList7"/>
    <dgm:cxn modelId="{2DAD53AB-C80E-4195-B2BE-930DC0616ED8}" type="presParOf" srcId="{35F27DB8-8DB5-4621-AFE5-2B6720E9EDB0}" destId="{5BD23D65-2AD8-4554-A3A9-EE4D90DCE38C}" srcOrd="3" destOrd="0" presId="urn:microsoft.com/office/officeart/2005/8/layout/hList7"/>
    <dgm:cxn modelId="{A10B23AD-223E-41A9-8A17-4153F39C95A7}" type="presParOf" srcId="{35F27DB8-8DB5-4621-AFE5-2B6720E9EDB0}" destId="{0C4728BB-8CB1-4DC2-B26E-DECD1C7C28E9}" srcOrd="4" destOrd="0" presId="urn:microsoft.com/office/officeart/2005/8/layout/hList7"/>
    <dgm:cxn modelId="{7C9DC84D-A306-4667-85BE-1B21638E4C1D}" type="presParOf" srcId="{0C4728BB-8CB1-4DC2-B26E-DECD1C7C28E9}" destId="{222B11D2-827B-4EF2-8638-5D4157561AB6}" srcOrd="0" destOrd="0" presId="urn:microsoft.com/office/officeart/2005/8/layout/hList7"/>
    <dgm:cxn modelId="{B8B76B82-E218-4E93-8C1D-D296ED4F06B6}" type="presParOf" srcId="{0C4728BB-8CB1-4DC2-B26E-DECD1C7C28E9}" destId="{3ABF3FDB-4E2D-45AF-8D30-DB9CE95D77D3}" srcOrd="1" destOrd="0" presId="urn:microsoft.com/office/officeart/2005/8/layout/hList7"/>
    <dgm:cxn modelId="{BBCC286F-C4FF-4D68-AEA9-9484DE928A7E}" type="presParOf" srcId="{0C4728BB-8CB1-4DC2-B26E-DECD1C7C28E9}" destId="{052E6611-1B83-4791-BDEE-2CF4B1E86A0F}" srcOrd="2" destOrd="0" presId="urn:microsoft.com/office/officeart/2005/8/layout/hList7"/>
    <dgm:cxn modelId="{E0C25A0B-D6E8-4FB2-86CB-4548989263DC}" type="presParOf" srcId="{0C4728BB-8CB1-4DC2-B26E-DECD1C7C28E9}" destId="{398801E3-6460-4C57-904F-ADCBD186E3C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70C49D-DAAF-4F1C-8D66-8F08B8C383D9}"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US"/>
        </a:p>
      </dgm:t>
    </dgm:pt>
    <dgm:pt modelId="{70396969-3421-486B-927E-E27AD19CB2E8}">
      <dgm:prSet phldrT="[Text]"/>
      <dgm:spPr/>
      <dgm:t>
        <a:bodyPr/>
        <a:lstStyle/>
        <a:p>
          <a:r>
            <a:rPr lang="en-US"/>
            <a:t>EtOH</a:t>
          </a:r>
        </a:p>
      </dgm:t>
    </dgm:pt>
    <dgm:pt modelId="{CC55C50D-3DDE-44B1-A35D-4CAE03D05261}" type="parTrans" cxnId="{D8CDFEBE-12A3-4637-AEBF-91EA1747B67D}">
      <dgm:prSet/>
      <dgm:spPr/>
      <dgm:t>
        <a:bodyPr/>
        <a:lstStyle/>
        <a:p>
          <a:endParaRPr lang="en-US"/>
        </a:p>
      </dgm:t>
    </dgm:pt>
    <dgm:pt modelId="{5A5C8B89-AA91-4571-95F6-59FDEDC158AA}" type="sibTrans" cxnId="{D8CDFEBE-12A3-4637-AEBF-91EA1747B67D}">
      <dgm:prSet/>
      <dgm:spPr/>
      <dgm:t>
        <a:bodyPr/>
        <a:lstStyle/>
        <a:p>
          <a:endParaRPr lang="en-US"/>
        </a:p>
      </dgm:t>
    </dgm:pt>
    <dgm:pt modelId="{78B25685-30BD-4054-BECF-0905482D0458}">
      <dgm:prSet phldrT="[Text]"/>
      <dgm:spPr/>
      <dgm:t>
        <a:bodyPr/>
        <a:lstStyle/>
        <a:p>
          <a:r>
            <a:rPr lang="en-US"/>
            <a:t>Benzo</a:t>
          </a:r>
        </a:p>
      </dgm:t>
    </dgm:pt>
    <dgm:pt modelId="{EFE54997-87CE-4D62-84DA-685F702CF1EF}" type="parTrans" cxnId="{D1D8F0D1-558B-4E40-B889-940E84F339DB}">
      <dgm:prSet/>
      <dgm:spPr/>
      <dgm:t>
        <a:bodyPr/>
        <a:lstStyle/>
        <a:p>
          <a:endParaRPr lang="en-US"/>
        </a:p>
      </dgm:t>
    </dgm:pt>
    <dgm:pt modelId="{425AB94C-AFB4-4DBE-BFF6-AD92ABFF9776}" type="sibTrans" cxnId="{D1D8F0D1-558B-4E40-B889-940E84F339DB}">
      <dgm:prSet/>
      <dgm:spPr/>
      <dgm:t>
        <a:bodyPr/>
        <a:lstStyle/>
        <a:p>
          <a:endParaRPr lang="en-US"/>
        </a:p>
      </dgm:t>
    </dgm:pt>
    <dgm:pt modelId="{D2010E77-B04F-486A-9D81-AFB4357ACAB1}">
      <dgm:prSet phldrT="[Text]"/>
      <dgm:spPr/>
      <dgm:t>
        <a:bodyPr/>
        <a:lstStyle/>
        <a:p>
          <a:r>
            <a:rPr lang="en-US"/>
            <a:t>Opioid</a:t>
          </a:r>
        </a:p>
      </dgm:t>
    </dgm:pt>
    <dgm:pt modelId="{66C8ADB7-BED8-4A24-AB4D-0A65A4B1BF22}" type="sibTrans" cxnId="{9A7D7D2D-619E-4414-98CE-5CC2B5C757F6}">
      <dgm:prSet/>
      <dgm:spPr/>
      <dgm:t>
        <a:bodyPr/>
        <a:lstStyle/>
        <a:p>
          <a:endParaRPr lang="en-US"/>
        </a:p>
      </dgm:t>
    </dgm:pt>
    <dgm:pt modelId="{7C668287-5DF3-4FC7-9B28-BC1D71A7CFDF}" type="parTrans" cxnId="{9A7D7D2D-619E-4414-98CE-5CC2B5C757F6}">
      <dgm:prSet/>
      <dgm:spPr/>
      <dgm:t>
        <a:bodyPr/>
        <a:lstStyle/>
        <a:p>
          <a:endParaRPr lang="en-US"/>
        </a:p>
      </dgm:t>
    </dgm:pt>
    <dgm:pt modelId="{71274018-602E-40F2-8100-B28C4FB2AE85}">
      <dgm:prSet phldrT="[Text]"/>
      <dgm:spPr/>
      <dgm:t>
        <a:bodyPr/>
        <a:lstStyle/>
        <a:p>
          <a:endParaRPr lang="en-US"/>
        </a:p>
      </dgm:t>
    </dgm:pt>
    <dgm:pt modelId="{21E6CB06-A7CE-47F3-8427-2C4CB8C4D51E}" type="sibTrans" cxnId="{86ADAF80-98CF-4A86-A642-EA1182DCB511}">
      <dgm:prSet/>
      <dgm:spPr/>
      <dgm:t>
        <a:bodyPr/>
        <a:lstStyle/>
        <a:p>
          <a:endParaRPr lang="en-US"/>
        </a:p>
      </dgm:t>
    </dgm:pt>
    <dgm:pt modelId="{BCDF289F-A1C5-40E6-A8D6-F8D71FD9F0DF}" type="parTrans" cxnId="{86ADAF80-98CF-4A86-A642-EA1182DCB511}">
      <dgm:prSet/>
      <dgm:spPr/>
      <dgm:t>
        <a:bodyPr/>
        <a:lstStyle/>
        <a:p>
          <a:endParaRPr lang="en-US"/>
        </a:p>
      </dgm:t>
    </dgm:pt>
    <dgm:pt modelId="{E1ECCF0D-588A-4627-BFC5-5F5F627B7B1E}" type="pres">
      <dgm:prSet presAssocID="{BE70C49D-DAAF-4F1C-8D66-8F08B8C383D9}" presName="Name0" presStyleCnt="0">
        <dgm:presLayoutVars>
          <dgm:chMax val="4"/>
          <dgm:resizeHandles val="exact"/>
        </dgm:presLayoutVars>
      </dgm:prSet>
      <dgm:spPr/>
    </dgm:pt>
    <dgm:pt modelId="{FDAA09ED-A665-4269-AF13-BD33AC279A42}" type="pres">
      <dgm:prSet presAssocID="{BE70C49D-DAAF-4F1C-8D66-8F08B8C383D9}" presName="ellipse" presStyleLbl="trBgShp" presStyleIdx="0" presStyleCnt="1" custScaleX="77951" custScaleY="79774" custLinFactNeighborX="-7812" custLinFactNeighborY="539"/>
      <dgm:spPr/>
    </dgm:pt>
    <dgm:pt modelId="{F8726A29-C043-4639-B0F1-AD7FB419E3E8}" type="pres">
      <dgm:prSet presAssocID="{BE70C49D-DAAF-4F1C-8D66-8F08B8C383D9}" presName="arrow1" presStyleLbl="fgShp" presStyleIdx="0" presStyleCnt="1" custAng="3023420" custScaleY="211907" custLinFactX="-60328" custLinFactNeighborX="-100000" custLinFactNeighborY="-83303"/>
      <dgm:spPr/>
    </dgm:pt>
    <dgm:pt modelId="{6CBFFAD3-A857-4B5D-AF2F-40CFEFA56C44}" type="pres">
      <dgm:prSet presAssocID="{BE70C49D-DAAF-4F1C-8D66-8F08B8C383D9}" presName="rectangle" presStyleLbl="revTx" presStyleIdx="0" presStyleCnt="1" custLinFactNeighborX="-79565" custLinFactNeighborY="3333">
        <dgm:presLayoutVars>
          <dgm:bulletEnabled val="1"/>
        </dgm:presLayoutVars>
      </dgm:prSet>
      <dgm:spPr/>
    </dgm:pt>
    <dgm:pt modelId="{BD838E22-AF00-489F-9B5A-1A7616F2166A}" type="pres">
      <dgm:prSet presAssocID="{78B25685-30BD-4054-BECF-0905482D0458}" presName="item1" presStyleLbl="node1" presStyleIdx="0" presStyleCnt="3" custScaleX="86024" custScaleY="86023" custLinFactNeighborX="-28911" custLinFactNeighborY="-15709">
        <dgm:presLayoutVars>
          <dgm:bulletEnabled val="1"/>
        </dgm:presLayoutVars>
      </dgm:prSet>
      <dgm:spPr/>
    </dgm:pt>
    <dgm:pt modelId="{5598D57C-BD09-4672-8FAD-C2EFB14CFE91}" type="pres">
      <dgm:prSet presAssocID="{D2010E77-B04F-486A-9D81-AFB4357ACAB1}" presName="item2" presStyleLbl="node1" presStyleIdx="1" presStyleCnt="3" custScaleX="98510" custScaleY="98510" custLinFactNeighborX="-11938" custLinFactNeighborY="-8590">
        <dgm:presLayoutVars>
          <dgm:bulletEnabled val="1"/>
        </dgm:presLayoutVars>
      </dgm:prSet>
      <dgm:spPr/>
    </dgm:pt>
    <dgm:pt modelId="{317B37DB-5EDC-435D-ADB6-B81DFC62F342}" type="pres">
      <dgm:prSet presAssocID="{71274018-602E-40F2-8100-B28C4FB2AE85}" presName="item3" presStyleLbl="node1" presStyleIdx="2" presStyleCnt="3" custScaleX="96767" custScaleY="96767" custLinFactNeighborX="-18473" custLinFactNeighborY="6921">
        <dgm:presLayoutVars>
          <dgm:bulletEnabled val="1"/>
        </dgm:presLayoutVars>
      </dgm:prSet>
      <dgm:spPr/>
    </dgm:pt>
    <dgm:pt modelId="{499D5AF1-CE6B-4AF8-B228-B8645706CCC3}" type="pres">
      <dgm:prSet presAssocID="{BE70C49D-DAAF-4F1C-8D66-8F08B8C383D9}" presName="funnel" presStyleLbl="trAlignAcc1" presStyleIdx="0" presStyleCnt="1" custScaleX="82093" custScaleY="82093" custLinFactNeighborX="-7649" custLinFactNeighborY="-7467"/>
      <dgm:spPr/>
    </dgm:pt>
  </dgm:ptLst>
  <dgm:cxnLst>
    <dgm:cxn modelId="{F09C3413-B803-4942-8844-0907EF794E18}" type="presOf" srcId="{78B25685-30BD-4054-BECF-0905482D0458}" destId="{5598D57C-BD09-4672-8FAD-C2EFB14CFE91}" srcOrd="0" destOrd="0" presId="urn:microsoft.com/office/officeart/2005/8/layout/funnel1"/>
    <dgm:cxn modelId="{9A7D7D2D-619E-4414-98CE-5CC2B5C757F6}" srcId="{BE70C49D-DAAF-4F1C-8D66-8F08B8C383D9}" destId="{D2010E77-B04F-486A-9D81-AFB4357ACAB1}" srcOrd="2" destOrd="0" parTransId="{7C668287-5DF3-4FC7-9B28-BC1D71A7CFDF}" sibTransId="{66C8ADB7-BED8-4A24-AB4D-0A65A4B1BF22}"/>
    <dgm:cxn modelId="{4D4C1276-C6EC-45A9-A318-966D3BC4D89E}" type="presOf" srcId="{71274018-602E-40F2-8100-B28C4FB2AE85}" destId="{6CBFFAD3-A857-4B5D-AF2F-40CFEFA56C44}" srcOrd="0" destOrd="0" presId="urn:microsoft.com/office/officeart/2005/8/layout/funnel1"/>
    <dgm:cxn modelId="{0DAF857B-1B00-49E9-A870-FE48201A36F4}" type="presOf" srcId="{D2010E77-B04F-486A-9D81-AFB4357ACAB1}" destId="{BD838E22-AF00-489F-9B5A-1A7616F2166A}" srcOrd="0" destOrd="0" presId="urn:microsoft.com/office/officeart/2005/8/layout/funnel1"/>
    <dgm:cxn modelId="{86ADAF80-98CF-4A86-A642-EA1182DCB511}" srcId="{BE70C49D-DAAF-4F1C-8D66-8F08B8C383D9}" destId="{71274018-602E-40F2-8100-B28C4FB2AE85}" srcOrd="3" destOrd="0" parTransId="{BCDF289F-A1C5-40E6-A8D6-F8D71FD9F0DF}" sibTransId="{21E6CB06-A7CE-47F3-8427-2C4CB8C4D51E}"/>
    <dgm:cxn modelId="{AC30C088-8E3A-4A4D-A254-0F1E3D813941}" type="presOf" srcId="{BE70C49D-DAAF-4F1C-8D66-8F08B8C383D9}" destId="{E1ECCF0D-588A-4627-BFC5-5F5F627B7B1E}" srcOrd="0" destOrd="0" presId="urn:microsoft.com/office/officeart/2005/8/layout/funnel1"/>
    <dgm:cxn modelId="{E9A447B6-5321-40EE-AF9B-B09138DEC581}" type="presOf" srcId="{70396969-3421-486B-927E-E27AD19CB2E8}" destId="{317B37DB-5EDC-435D-ADB6-B81DFC62F342}" srcOrd="0" destOrd="0" presId="urn:microsoft.com/office/officeart/2005/8/layout/funnel1"/>
    <dgm:cxn modelId="{D8CDFEBE-12A3-4637-AEBF-91EA1747B67D}" srcId="{BE70C49D-DAAF-4F1C-8D66-8F08B8C383D9}" destId="{70396969-3421-486B-927E-E27AD19CB2E8}" srcOrd="0" destOrd="0" parTransId="{CC55C50D-3DDE-44B1-A35D-4CAE03D05261}" sibTransId="{5A5C8B89-AA91-4571-95F6-59FDEDC158AA}"/>
    <dgm:cxn modelId="{D1D8F0D1-558B-4E40-B889-940E84F339DB}" srcId="{BE70C49D-DAAF-4F1C-8D66-8F08B8C383D9}" destId="{78B25685-30BD-4054-BECF-0905482D0458}" srcOrd="1" destOrd="0" parTransId="{EFE54997-87CE-4D62-84DA-685F702CF1EF}" sibTransId="{425AB94C-AFB4-4DBE-BFF6-AD92ABFF9776}"/>
    <dgm:cxn modelId="{11DA0C05-C849-49D0-AAD1-6006BC7E9520}" type="presParOf" srcId="{E1ECCF0D-588A-4627-BFC5-5F5F627B7B1E}" destId="{FDAA09ED-A665-4269-AF13-BD33AC279A42}" srcOrd="0" destOrd="0" presId="urn:microsoft.com/office/officeart/2005/8/layout/funnel1"/>
    <dgm:cxn modelId="{62259004-F6EF-4D0B-8B2B-D565E17CFFBD}" type="presParOf" srcId="{E1ECCF0D-588A-4627-BFC5-5F5F627B7B1E}" destId="{F8726A29-C043-4639-B0F1-AD7FB419E3E8}" srcOrd="1" destOrd="0" presId="urn:microsoft.com/office/officeart/2005/8/layout/funnel1"/>
    <dgm:cxn modelId="{AE1376B4-7732-464E-B387-35A1ECD6C202}" type="presParOf" srcId="{E1ECCF0D-588A-4627-BFC5-5F5F627B7B1E}" destId="{6CBFFAD3-A857-4B5D-AF2F-40CFEFA56C44}" srcOrd="2" destOrd="0" presId="urn:microsoft.com/office/officeart/2005/8/layout/funnel1"/>
    <dgm:cxn modelId="{2EB35DDD-47B6-41A7-833D-BAAE048EAE91}" type="presParOf" srcId="{E1ECCF0D-588A-4627-BFC5-5F5F627B7B1E}" destId="{BD838E22-AF00-489F-9B5A-1A7616F2166A}" srcOrd="3" destOrd="0" presId="urn:microsoft.com/office/officeart/2005/8/layout/funnel1"/>
    <dgm:cxn modelId="{ABA63287-FE5B-4464-AA4A-4E8EE718DE38}" type="presParOf" srcId="{E1ECCF0D-588A-4627-BFC5-5F5F627B7B1E}" destId="{5598D57C-BD09-4672-8FAD-C2EFB14CFE91}" srcOrd="4" destOrd="0" presId="urn:microsoft.com/office/officeart/2005/8/layout/funnel1"/>
    <dgm:cxn modelId="{4DDC897A-6E3F-48BD-8026-FBBD4908976F}" type="presParOf" srcId="{E1ECCF0D-588A-4627-BFC5-5F5F627B7B1E}" destId="{317B37DB-5EDC-435D-ADB6-B81DFC62F342}" srcOrd="5" destOrd="0" presId="urn:microsoft.com/office/officeart/2005/8/layout/funnel1"/>
    <dgm:cxn modelId="{38C2CB50-7586-4009-8BD8-2CC83B023FEB}" type="presParOf" srcId="{E1ECCF0D-588A-4627-BFC5-5F5F627B7B1E}" destId="{499D5AF1-CE6B-4AF8-B228-B8645706CCC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70C49D-DAAF-4F1C-8D66-8F08B8C383D9}"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n-US"/>
        </a:p>
      </dgm:t>
    </dgm:pt>
    <dgm:pt modelId="{70396969-3421-486B-927E-E27AD19CB2E8}">
      <dgm:prSet phldrT="[Text]"/>
      <dgm:spPr/>
      <dgm:t>
        <a:bodyPr/>
        <a:lstStyle/>
        <a:p>
          <a:r>
            <a:rPr lang="en-US"/>
            <a:t>Cocaine</a:t>
          </a:r>
        </a:p>
      </dgm:t>
    </dgm:pt>
    <dgm:pt modelId="{CC55C50D-3DDE-44B1-A35D-4CAE03D05261}" type="parTrans" cxnId="{D8CDFEBE-12A3-4637-AEBF-91EA1747B67D}">
      <dgm:prSet/>
      <dgm:spPr/>
      <dgm:t>
        <a:bodyPr/>
        <a:lstStyle/>
        <a:p>
          <a:endParaRPr lang="en-US"/>
        </a:p>
      </dgm:t>
    </dgm:pt>
    <dgm:pt modelId="{5A5C8B89-AA91-4571-95F6-59FDEDC158AA}" type="sibTrans" cxnId="{D8CDFEBE-12A3-4637-AEBF-91EA1747B67D}">
      <dgm:prSet/>
      <dgm:spPr/>
      <dgm:t>
        <a:bodyPr/>
        <a:lstStyle/>
        <a:p>
          <a:endParaRPr lang="en-US"/>
        </a:p>
      </dgm:t>
    </dgm:pt>
    <dgm:pt modelId="{78B25685-30BD-4054-BECF-0905482D0458}">
      <dgm:prSet phldrT="[Text]"/>
      <dgm:spPr/>
      <dgm:t>
        <a:bodyPr/>
        <a:lstStyle/>
        <a:p>
          <a:r>
            <a:rPr lang="en-US"/>
            <a:t>Meth</a:t>
          </a:r>
        </a:p>
      </dgm:t>
    </dgm:pt>
    <dgm:pt modelId="{EFE54997-87CE-4D62-84DA-685F702CF1EF}" type="parTrans" cxnId="{D1D8F0D1-558B-4E40-B889-940E84F339DB}">
      <dgm:prSet/>
      <dgm:spPr/>
      <dgm:t>
        <a:bodyPr/>
        <a:lstStyle/>
        <a:p>
          <a:endParaRPr lang="en-US"/>
        </a:p>
      </dgm:t>
    </dgm:pt>
    <dgm:pt modelId="{425AB94C-AFB4-4DBE-BFF6-AD92ABFF9776}" type="sibTrans" cxnId="{D1D8F0D1-558B-4E40-B889-940E84F339DB}">
      <dgm:prSet/>
      <dgm:spPr/>
      <dgm:t>
        <a:bodyPr/>
        <a:lstStyle/>
        <a:p>
          <a:endParaRPr lang="en-US"/>
        </a:p>
      </dgm:t>
    </dgm:pt>
    <dgm:pt modelId="{D2010E77-B04F-486A-9D81-AFB4357ACAB1}">
      <dgm:prSet phldrT="[Text]"/>
      <dgm:spPr/>
      <dgm:t>
        <a:bodyPr/>
        <a:lstStyle/>
        <a:p>
          <a:r>
            <a:rPr lang="en-US"/>
            <a:t>Nicotine</a:t>
          </a:r>
        </a:p>
      </dgm:t>
    </dgm:pt>
    <dgm:pt modelId="{66C8ADB7-BED8-4A24-AB4D-0A65A4B1BF22}" type="sibTrans" cxnId="{9A7D7D2D-619E-4414-98CE-5CC2B5C757F6}">
      <dgm:prSet/>
      <dgm:spPr/>
      <dgm:t>
        <a:bodyPr/>
        <a:lstStyle/>
        <a:p>
          <a:endParaRPr lang="en-US"/>
        </a:p>
      </dgm:t>
    </dgm:pt>
    <dgm:pt modelId="{7C668287-5DF3-4FC7-9B28-BC1D71A7CFDF}" type="parTrans" cxnId="{9A7D7D2D-619E-4414-98CE-5CC2B5C757F6}">
      <dgm:prSet/>
      <dgm:spPr/>
      <dgm:t>
        <a:bodyPr/>
        <a:lstStyle/>
        <a:p>
          <a:endParaRPr lang="en-US"/>
        </a:p>
      </dgm:t>
    </dgm:pt>
    <dgm:pt modelId="{71274018-602E-40F2-8100-B28C4FB2AE85}">
      <dgm:prSet phldrT="[Text]"/>
      <dgm:spPr/>
      <dgm:t>
        <a:bodyPr/>
        <a:lstStyle/>
        <a:p>
          <a:endParaRPr lang="en-US"/>
        </a:p>
      </dgm:t>
    </dgm:pt>
    <dgm:pt modelId="{21E6CB06-A7CE-47F3-8427-2C4CB8C4D51E}" type="sibTrans" cxnId="{86ADAF80-98CF-4A86-A642-EA1182DCB511}">
      <dgm:prSet/>
      <dgm:spPr/>
      <dgm:t>
        <a:bodyPr/>
        <a:lstStyle/>
        <a:p>
          <a:endParaRPr lang="en-US"/>
        </a:p>
      </dgm:t>
    </dgm:pt>
    <dgm:pt modelId="{BCDF289F-A1C5-40E6-A8D6-F8D71FD9F0DF}" type="parTrans" cxnId="{86ADAF80-98CF-4A86-A642-EA1182DCB511}">
      <dgm:prSet/>
      <dgm:spPr/>
      <dgm:t>
        <a:bodyPr/>
        <a:lstStyle/>
        <a:p>
          <a:endParaRPr lang="en-US"/>
        </a:p>
      </dgm:t>
    </dgm:pt>
    <dgm:pt modelId="{E1ECCF0D-588A-4627-BFC5-5F5F627B7B1E}" type="pres">
      <dgm:prSet presAssocID="{BE70C49D-DAAF-4F1C-8D66-8F08B8C383D9}" presName="Name0" presStyleCnt="0">
        <dgm:presLayoutVars>
          <dgm:chMax val="4"/>
          <dgm:resizeHandles val="exact"/>
        </dgm:presLayoutVars>
      </dgm:prSet>
      <dgm:spPr/>
    </dgm:pt>
    <dgm:pt modelId="{FDAA09ED-A665-4269-AF13-BD33AC279A42}" type="pres">
      <dgm:prSet presAssocID="{BE70C49D-DAAF-4F1C-8D66-8F08B8C383D9}" presName="ellipse" presStyleLbl="trBgShp" presStyleIdx="0" presStyleCnt="1" custScaleX="77951" custScaleY="79774" custLinFactNeighborX="-7812" custLinFactNeighborY="539"/>
      <dgm:spPr/>
    </dgm:pt>
    <dgm:pt modelId="{F8726A29-C043-4639-B0F1-AD7FB419E3E8}" type="pres">
      <dgm:prSet presAssocID="{BE70C49D-DAAF-4F1C-8D66-8F08B8C383D9}" presName="arrow1" presStyleLbl="fgShp" presStyleIdx="0" presStyleCnt="1" custAng="3023420" custScaleY="211907" custLinFactX="-60328" custLinFactNeighborX="-100000" custLinFactNeighborY="-83303"/>
      <dgm:spPr/>
    </dgm:pt>
    <dgm:pt modelId="{6CBFFAD3-A857-4B5D-AF2F-40CFEFA56C44}" type="pres">
      <dgm:prSet presAssocID="{BE70C49D-DAAF-4F1C-8D66-8F08B8C383D9}" presName="rectangle" presStyleLbl="revTx" presStyleIdx="0" presStyleCnt="1" custLinFactNeighborX="-79565" custLinFactNeighborY="3333">
        <dgm:presLayoutVars>
          <dgm:bulletEnabled val="1"/>
        </dgm:presLayoutVars>
      </dgm:prSet>
      <dgm:spPr/>
    </dgm:pt>
    <dgm:pt modelId="{BD838E22-AF00-489F-9B5A-1A7616F2166A}" type="pres">
      <dgm:prSet presAssocID="{78B25685-30BD-4054-BECF-0905482D0458}" presName="item1" presStyleLbl="node1" presStyleIdx="0" presStyleCnt="3" custScaleX="86024" custScaleY="86023" custLinFactNeighborX="-28911" custLinFactNeighborY="-15709">
        <dgm:presLayoutVars>
          <dgm:bulletEnabled val="1"/>
        </dgm:presLayoutVars>
      </dgm:prSet>
      <dgm:spPr/>
    </dgm:pt>
    <dgm:pt modelId="{5598D57C-BD09-4672-8FAD-C2EFB14CFE91}" type="pres">
      <dgm:prSet presAssocID="{D2010E77-B04F-486A-9D81-AFB4357ACAB1}" presName="item2" presStyleLbl="node1" presStyleIdx="1" presStyleCnt="3" custScaleX="98510" custScaleY="98510" custLinFactNeighborX="-11938" custLinFactNeighborY="-8590">
        <dgm:presLayoutVars>
          <dgm:bulletEnabled val="1"/>
        </dgm:presLayoutVars>
      </dgm:prSet>
      <dgm:spPr/>
    </dgm:pt>
    <dgm:pt modelId="{317B37DB-5EDC-435D-ADB6-B81DFC62F342}" type="pres">
      <dgm:prSet presAssocID="{71274018-602E-40F2-8100-B28C4FB2AE85}" presName="item3" presStyleLbl="node1" presStyleIdx="2" presStyleCnt="3" custScaleX="96767" custScaleY="96767" custLinFactNeighborX="-18473" custLinFactNeighborY="6921">
        <dgm:presLayoutVars>
          <dgm:bulletEnabled val="1"/>
        </dgm:presLayoutVars>
      </dgm:prSet>
      <dgm:spPr/>
    </dgm:pt>
    <dgm:pt modelId="{499D5AF1-CE6B-4AF8-B228-B8645706CCC3}" type="pres">
      <dgm:prSet presAssocID="{BE70C49D-DAAF-4F1C-8D66-8F08B8C383D9}" presName="funnel" presStyleLbl="trAlignAcc1" presStyleIdx="0" presStyleCnt="1" custScaleX="82093" custScaleY="82093" custLinFactNeighborX="-7649" custLinFactNeighborY="-7467"/>
      <dgm:spPr/>
    </dgm:pt>
  </dgm:ptLst>
  <dgm:cxnLst>
    <dgm:cxn modelId="{F09C3413-B803-4942-8844-0907EF794E18}" type="presOf" srcId="{78B25685-30BD-4054-BECF-0905482D0458}" destId="{5598D57C-BD09-4672-8FAD-C2EFB14CFE91}" srcOrd="0" destOrd="0" presId="urn:microsoft.com/office/officeart/2005/8/layout/funnel1"/>
    <dgm:cxn modelId="{9A7D7D2D-619E-4414-98CE-5CC2B5C757F6}" srcId="{BE70C49D-DAAF-4F1C-8D66-8F08B8C383D9}" destId="{D2010E77-B04F-486A-9D81-AFB4357ACAB1}" srcOrd="2" destOrd="0" parTransId="{7C668287-5DF3-4FC7-9B28-BC1D71A7CFDF}" sibTransId="{66C8ADB7-BED8-4A24-AB4D-0A65A4B1BF22}"/>
    <dgm:cxn modelId="{4D4C1276-C6EC-45A9-A318-966D3BC4D89E}" type="presOf" srcId="{71274018-602E-40F2-8100-B28C4FB2AE85}" destId="{6CBFFAD3-A857-4B5D-AF2F-40CFEFA56C44}" srcOrd="0" destOrd="0" presId="urn:microsoft.com/office/officeart/2005/8/layout/funnel1"/>
    <dgm:cxn modelId="{0DAF857B-1B00-49E9-A870-FE48201A36F4}" type="presOf" srcId="{D2010E77-B04F-486A-9D81-AFB4357ACAB1}" destId="{BD838E22-AF00-489F-9B5A-1A7616F2166A}" srcOrd="0" destOrd="0" presId="urn:microsoft.com/office/officeart/2005/8/layout/funnel1"/>
    <dgm:cxn modelId="{86ADAF80-98CF-4A86-A642-EA1182DCB511}" srcId="{BE70C49D-DAAF-4F1C-8D66-8F08B8C383D9}" destId="{71274018-602E-40F2-8100-B28C4FB2AE85}" srcOrd="3" destOrd="0" parTransId="{BCDF289F-A1C5-40E6-A8D6-F8D71FD9F0DF}" sibTransId="{21E6CB06-A7CE-47F3-8427-2C4CB8C4D51E}"/>
    <dgm:cxn modelId="{AC30C088-8E3A-4A4D-A254-0F1E3D813941}" type="presOf" srcId="{BE70C49D-DAAF-4F1C-8D66-8F08B8C383D9}" destId="{E1ECCF0D-588A-4627-BFC5-5F5F627B7B1E}" srcOrd="0" destOrd="0" presId="urn:microsoft.com/office/officeart/2005/8/layout/funnel1"/>
    <dgm:cxn modelId="{E9A447B6-5321-40EE-AF9B-B09138DEC581}" type="presOf" srcId="{70396969-3421-486B-927E-E27AD19CB2E8}" destId="{317B37DB-5EDC-435D-ADB6-B81DFC62F342}" srcOrd="0" destOrd="0" presId="urn:microsoft.com/office/officeart/2005/8/layout/funnel1"/>
    <dgm:cxn modelId="{D8CDFEBE-12A3-4637-AEBF-91EA1747B67D}" srcId="{BE70C49D-DAAF-4F1C-8D66-8F08B8C383D9}" destId="{70396969-3421-486B-927E-E27AD19CB2E8}" srcOrd="0" destOrd="0" parTransId="{CC55C50D-3DDE-44B1-A35D-4CAE03D05261}" sibTransId="{5A5C8B89-AA91-4571-95F6-59FDEDC158AA}"/>
    <dgm:cxn modelId="{D1D8F0D1-558B-4E40-B889-940E84F339DB}" srcId="{BE70C49D-DAAF-4F1C-8D66-8F08B8C383D9}" destId="{78B25685-30BD-4054-BECF-0905482D0458}" srcOrd="1" destOrd="0" parTransId="{EFE54997-87CE-4D62-84DA-685F702CF1EF}" sibTransId="{425AB94C-AFB4-4DBE-BFF6-AD92ABFF9776}"/>
    <dgm:cxn modelId="{11DA0C05-C849-49D0-AAD1-6006BC7E9520}" type="presParOf" srcId="{E1ECCF0D-588A-4627-BFC5-5F5F627B7B1E}" destId="{FDAA09ED-A665-4269-AF13-BD33AC279A42}" srcOrd="0" destOrd="0" presId="urn:microsoft.com/office/officeart/2005/8/layout/funnel1"/>
    <dgm:cxn modelId="{62259004-F6EF-4D0B-8B2B-D565E17CFFBD}" type="presParOf" srcId="{E1ECCF0D-588A-4627-BFC5-5F5F627B7B1E}" destId="{F8726A29-C043-4639-B0F1-AD7FB419E3E8}" srcOrd="1" destOrd="0" presId="urn:microsoft.com/office/officeart/2005/8/layout/funnel1"/>
    <dgm:cxn modelId="{AE1376B4-7732-464E-B387-35A1ECD6C202}" type="presParOf" srcId="{E1ECCF0D-588A-4627-BFC5-5F5F627B7B1E}" destId="{6CBFFAD3-A857-4B5D-AF2F-40CFEFA56C44}" srcOrd="2" destOrd="0" presId="urn:microsoft.com/office/officeart/2005/8/layout/funnel1"/>
    <dgm:cxn modelId="{2EB35DDD-47B6-41A7-833D-BAAE048EAE91}" type="presParOf" srcId="{E1ECCF0D-588A-4627-BFC5-5F5F627B7B1E}" destId="{BD838E22-AF00-489F-9B5A-1A7616F2166A}" srcOrd="3" destOrd="0" presId="urn:microsoft.com/office/officeart/2005/8/layout/funnel1"/>
    <dgm:cxn modelId="{ABA63287-FE5B-4464-AA4A-4E8EE718DE38}" type="presParOf" srcId="{E1ECCF0D-588A-4627-BFC5-5F5F627B7B1E}" destId="{5598D57C-BD09-4672-8FAD-C2EFB14CFE91}" srcOrd="4" destOrd="0" presId="urn:microsoft.com/office/officeart/2005/8/layout/funnel1"/>
    <dgm:cxn modelId="{4DDC897A-6E3F-48BD-8026-FBBD4908976F}" type="presParOf" srcId="{E1ECCF0D-588A-4627-BFC5-5F5F627B7B1E}" destId="{317B37DB-5EDC-435D-ADB6-B81DFC62F342}" srcOrd="5" destOrd="0" presId="urn:microsoft.com/office/officeart/2005/8/layout/funnel1"/>
    <dgm:cxn modelId="{38C2CB50-7586-4009-8BD8-2CC83B023FEB}" type="presParOf" srcId="{E1ECCF0D-588A-4627-BFC5-5F5F627B7B1E}" destId="{499D5AF1-CE6B-4AF8-B228-B8645706CCC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C25EF6-CBA3-44D7-9181-7D675775D9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67E46A-5849-4FCB-8C2F-30D9EE5304BA}">
      <dgm:prSet/>
      <dgm:spPr/>
      <dgm:t>
        <a:bodyPr/>
        <a:lstStyle/>
        <a:p>
          <a:r>
            <a:rPr lang="en-US"/>
            <a:t>1. Having SUD in pregnancy is not, by itself, child abuse or neglect. </a:t>
          </a:r>
        </a:p>
      </dgm:t>
    </dgm:pt>
    <dgm:pt modelId="{1E8D1B50-FADF-4A13-A909-573F408DF6FA}" type="parTrans" cxnId="{A4325E52-CAA1-4C3C-88BD-67B0476440DB}">
      <dgm:prSet/>
      <dgm:spPr/>
      <dgm:t>
        <a:bodyPr/>
        <a:lstStyle/>
        <a:p>
          <a:endParaRPr lang="en-US"/>
        </a:p>
      </dgm:t>
    </dgm:pt>
    <dgm:pt modelId="{8CB5D7E3-9EAB-449C-A7D6-E46983175377}" type="sibTrans" cxnId="{A4325E52-CAA1-4C3C-88BD-67B0476440DB}">
      <dgm:prSet/>
      <dgm:spPr/>
      <dgm:t>
        <a:bodyPr/>
        <a:lstStyle/>
        <a:p>
          <a:endParaRPr lang="en-US"/>
        </a:p>
      </dgm:t>
    </dgm:pt>
    <dgm:pt modelId="{A3B77FE2-4CCB-495C-A7E3-B265A7570585}">
      <dgm:prSet/>
      <dgm:spPr/>
      <dgm:t>
        <a:bodyPr/>
        <a:lstStyle/>
        <a:p>
          <a:r>
            <a:rPr lang="en-US"/>
            <a:t>2. Criminalizing SUD in pregnancy is ineffective and harmful as it prevents pregnant women with SUD from seeking and receiving the help they need. </a:t>
          </a:r>
        </a:p>
      </dgm:t>
    </dgm:pt>
    <dgm:pt modelId="{9E58CFE8-9184-4650-BF22-52DD280A28A6}" type="parTrans" cxnId="{A247B167-80F0-426D-94AA-3604F10A6613}">
      <dgm:prSet/>
      <dgm:spPr/>
      <dgm:t>
        <a:bodyPr/>
        <a:lstStyle/>
        <a:p>
          <a:endParaRPr lang="en-US"/>
        </a:p>
      </dgm:t>
    </dgm:pt>
    <dgm:pt modelId="{129550FF-6A0C-48A9-9911-659275E43418}" type="sibTrans" cxnId="{A247B167-80F0-426D-94AA-3604F10A6613}">
      <dgm:prSet/>
      <dgm:spPr/>
      <dgm:t>
        <a:bodyPr/>
        <a:lstStyle/>
        <a:p>
          <a:endParaRPr lang="en-US"/>
        </a:p>
      </dgm:t>
    </dgm:pt>
    <dgm:pt modelId="{6709F284-69A5-4B46-B306-5507894010B9}">
      <dgm:prSet/>
      <dgm:spPr/>
      <dgm:t>
        <a:bodyPr/>
        <a:lstStyle/>
        <a:p>
          <a:r>
            <a:rPr lang="en-US"/>
            <a:t>3. Everyone has the right to effective treatment, and denying such care on the basis of sex or disability is a violation of civil rights.</a:t>
          </a:r>
        </a:p>
      </dgm:t>
    </dgm:pt>
    <dgm:pt modelId="{C739920B-E0EF-4C1F-89A0-31A28393DB9E}" type="parTrans" cxnId="{FAE1300A-BBEA-45BE-A2A2-816DE4C08921}">
      <dgm:prSet/>
      <dgm:spPr/>
      <dgm:t>
        <a:bodyPr/>
        <a:lstStyle/>
        <a:p>
          <a:endParaRPr lang="en-US"/>
        </a:p>
      </dgm:t>
    </dgm:pt>
    <dgm:pt modelId="{3029D4A2-6AC0-4623-B09C-47DDCA16D6DE}" type="sibTrans" cxnId="{FAE1300A-BBEA-45BE-A2A2-816DE4C08921}">
      <dgm:prSet/>
      <dgm:spPr/>
      <dgm:t>
        <a:bodyPr/>
        <a:lstStyle/>
        <a:p>
          <a:endParaRPr lang="en-US"/>
        </a:p>
      </dgm:t>
    </dgm:pt>
    <dgm:pt modelId="{280ADB86-0D9E-45D0-8B7A-625870BB9A3E}">
      <dgm:prSet/>
      <dgm:spPr/>
      <dgm:t>
        <a:bodyPr/>
        <a:lstStyle/>
        <a:p>
          <a:r>
            <a:rPr lang="en-US"/>
            <a:t>4. Pregnant women using substances or having SUD, should be encouraged to access support and care systems, and barriers to access should be addressed, mitigated, and eliminated where possible. </a:t>
          </a:r>
        </a:p>
      </dgm:t>
    </dgm:pt>
    <dgm:pt modelId="{A2704366-8FE8-4F83-9662-C7197DF66637}" type="parTrans" cxnId="{D46A02F3-3768-4C56-8D66-32CEFCCB7769}">
      <dgm:prSet/>
      <dgm:spPr/>
      <dgm:t>
        <a:bodyPr/>
        <a:lstStyle/>
        <a:p>
          <a:endParaRPr lang="en-US"/>
        </a:p>
      </dgm:t>
    </dgm:pt>
    <dgm:pt modelId="{799CE340-2666-4D7A-8049-539FB91A3E4B}" type="sibTrans" cxnId="{D46A02F3-3768-4C56-8D66-32CEFCCB7769}">
      <dgm:prSet/>
      <dgm:spPr/>
      <dgm:t>
        <a:bodyPr/>
        <a:lstStyle/>
        <a:p>
          <a:endParaRPr lang="en-US"/>
        </a:p>
      </dgm:t>
    </dgm:pt>
    <dgm:pt modelId="{EFC8571C-7FBA-4707-9E01-DCFD4EA08381}">
      <dgm:prSet/>
      <dgm:spPr/>
      <dgm:t>
        <a:bodyPr/>
        <a:lstStyle/>
        <a:p>
          <a:r>
            <a:rPr lang="en-US"/>
            <a:t>5. Improving coordination of public health, criminal justice systems, treatment and early childhood systems can optimize outcomes and reduce disparities.</a:t>
          </a:r>
        </a:p>
      </dgm:t>
    </dgm:pt>
    <dgm:pt modelId="{A4B39443-405A-45D5-964C-949C03907262}" type="parTrans" cxnId="{42A25769-A5A0-4B14-A9EA-3EBED71AC8B5}">
      <dgm:prSet/>
      <dgm:spPr/>
      <dgm:t>
        <a:bodyPr/>
        <a:lstStyle/>
        <a:p>
          <a:endParaRPr lang="en-US"/>
        </a:p>
      </dgm:t>
    </dgm:pt>
    <dgm:pt modelId="{FA0854D7-5941-4A4D-919B-05DCA009C3A5}" type="sibTrans" cxnId="{42A25769-A5A0-4B14-A9EA-3EBED71AC8B5}">
      <dgm:prSet/>
      <dgm:spPr/>
      <dgm:t>
        <a:bodyPr/>
        <a:lstStyle/>
        <a:p>
          <a:endParaRPr lang="en-US"/>
        </a:p>
      </dgm:t>
    </dgm:pt>
    <dgm:pt modelId="{828829FA-41CE-4A99-A7C4-ABA5370F3A07}" type="pres">
      <dgm:prSet presAssocID="{D9C25EF6-CBA3-44D7-9181-7D675775D915}" presName="linear" presStyleCnt="0">
        <dgm:presLayoutVars>
          <dgm:animLvl val="lvl"/>
          <dgm:resizeHandles val="exact"/>
        </dgm:presLayoutVars>
      </dgm:prSet>
      <dgm:spPr/>
    </dgm:pt>
    <dgm:pt modelId="{4A3107C2-570B-42FF-A9A8-5FF16A1DDCF6}" type="pres">
      <dgm:prSet presAssocID="{7D67E46A-5849-4FCB-8C2F-30D9EE5304BA}" presName="parentText" presStyleLbl="node1" presStyleIdx="0" presStyleCnt="5">
        <dgm:presLayoutVars>
          <dgm:chMax val="0"/>
          <dgm:bulletEnabled val="1"/>
        </dgm:presLayoutVars>
      </dgm:prSet>
      <dgm:spPr/>
    </dgm:pt>
    <dgm:pt modelId="{EE700E10-DB6C-40F8-BE57-79EC704BEC59}" type="pres">
      <dgm:prSet presAssocID="{8CB5D7E3-9EAB-449C-A7D6-E46983175377}" presName="spacer" presStyleCnt="0"/>
      <dgm:spPr/>
    </dgm:pt>
    <dgm:pt modelId="{3B9477CF-70BD-4775-A343-05C8D9E56219}" type="pres">
      <dgm:prSet presAssocID="{A3B77FE2-4CCB-495C-A7E3-B265A7570585}" presName="parentText" presStyleLbl="node1" presStyleIdx="1" presStyleCnt="5">
        <dgm:presLayoutVars>
          <dgm:chMax val="0"/>
          <dgm:bulletEnabled val="1"/>
        </dgm:presLayoutVars>
      </dgm:prSet>
      <dgm:spPr/>
    </dgm:pt>
    <dgm:pt modelId="{519A574D-70D6-4182-92D5-773641542CC0}" type="pres">
      <dgm:prSet presAssocID="{129550FF-6A0C-48A9-9911-659275E43418}" presName="spacer" presStyleCnt="0"/>
      <dgm:spPr/>
    </dgm:pt>
    <dgm:pt modelId="{41489D23-1C97-4B10-B4FE-2B2E337F7526}" type="pres">
      <dgm:prSet presAssocID="{6709F284-69A5-4B46-B306-5507894010B9}" presName="parentText" presStyleLbl="node1" presStyleIdx="2" presStyleCnt="5">
        <dgm:presLayoutVars>
          <dgm:chMax val="0"/>
          <dgm:bulletEnabled val="1"/>
        </dgm:presLayoutVars>
      </dgm:prSet>
      <dgm:spPr/>
    </dgm:pt>
    <dgm:pt modelId="{7E80DFB7-E7D7-4CE9-B097-3505C45BF6A3}" type="pres">
      <dgm:prSet presAssocID="{3029D4A2-6AC0-4623-B09C-47DDCA16D6DE}" presName="spacer" presStyleCnt="0"/>
      <dgm:spPr/>
    </dgm:pt>
    <dgm:pt modelId="{7BF9742B-1A5F-4445-A526-9853F02134FA}" type="pres">
      <dgm:prSet presAssocID="{280ADB86-0D9E-45D0-8B7A-625870BB9A3E}" presName="parentText" presStyleLbl="node1" presStyleIdx="3" presStyleCnt="5">
        <dgm:presLayoutVars>
          <dgm:chMax val="0"/>
          <dgm:bulletEnabled val="1"/>
        </dgm:presLayoutVars>
      </dgm:prSet>
      <dgm:spPr/>
    </dgm:pt>
    <dgm:pt modelId="{142B674C-7CB3-4B70-9564-C960073063E3}" type="pres">
      <dgm:prSet presAssocID="{799CE340-2666-4D7A-8049-539FB91A3E4B}" presName="spacer" presStyleCnt="0"/>
      <dgm:spPr/>
    </dgm:pt>
    <dgm:pt modelId="{8E5D4497-7856-4A07-942B-578365195118}" type="pres">
      <dgm:prSet presAssocID="{EFC8571C-7FBA-4707-9E01-DCFD4EA08381}" presName="parentText" presStyleLbl="node1" presStyleIdx="4" presStyleCnt="5">
        <dgm:presLayoutVars>
          <dgm:chMax val="0"/>
          <dgm:bulletEnabled val="1"/>
        </dgm:presLayoutVars>
      </dgm:prSet>
      <dgm:spPr/>
    </dgm:pt>
  </dgm:ptLst>
  <dgm:cxnLst>
    <dgm:cxn modelId="{2F55B804-B111-44C4-A2F5-EE9BAD183D9D}" type="presOf" srcId="{6709F284-69A5-4B46-B306-5507894010B9}" destId="{41489D23-1C97-4B10-B4FE-2B2E337F7526}" srcOrd="0" destOrd="0" presId="urn:microsoft.com/office/officeart/2005/8/layout/vList2"/>
    <dgm:cxn modelId="{FAE1300A-BBEA-45BE-A2A2-816DE4C08921}" srcId="{D9C25EF6-CBA3-44D7-9181-7D675775D915}" destId="{6709F284-69A5-4B46-B306-5507894010B9}" srcOrd="2" destOrd="0" parTransId="{C739920B-E0EF-4C1F-89A0-31A28393DB9E}" sibTransId="{3029D4A2-6AC0-4623-B09C-47DDCA16D6DE}"/>
    <dgm:cxn modelId="{06ABC527-C0A1-4467-8D01-DE925C6E43B4}" type="presOf" srcId="{280ADB86-0D9E-45D0-8B7A-625870BB9A3E}" destId="{7BF9742B-1A5F-4445-A526-9853F02134FA}" srcOrd="0" destOrd="0" presId="urn:microsoft.com/office/officeart/2005/8/layout/vList2"/>
    <dgm:cxn modelId="{A247B167-80F0-426D-94AA-3604F10A6613}" srcId="{D9C25EF6-CBA3-44D7-9181-7D675775D915}" destId="{A3B77FE2-4CCB-495C-A7E3-B265A7570585}" srcOrd="1" destOrd="0" parTransId="{9E58CFE8-9184-4650-BF22-52DD280A28A6}" sibTransId="{129550FF-6A0C-48A9-9911-659275E43418}"/>
    <dgm:cxn modelId="{42A25769-A5A0-4B14-A9EA-3EBED71AC8B5}" srcId="{D9C25EF6-CBA3-44D7-9181-7D675775D915}" destId="{EFC8571C-7FBA-4707-9E01-DCFD4EA08381}" srcOrd="4" destOrd="0" parTransId="{A4B39443-405A-45D5-964C-949C03907262}" sibTransId="{FA0854D7-5941-4A4D-919B-05DCA009C3A5}"/>
    <dgm:cxn modelId="{A4325E52-CAA1-4C3C-88BD-67B0476440DB}" srcId="{D9C25EF6-CBA3-44D7-9181-7D675775D915}" destId="{7D67E46A-5849-4FCB-8C2F-30D9EE5304BA}" srcOrd="0" destOrd="0" parTransId="{1E8D1B50-FADF-4A13-A909-573F408DF6FA}" sibTransId="{8CB5D7E3-9EAB-449C-A7D6-E46983175377}"/>
    <dgm:cxn modelId="{30E76D72-5395-437C-8F4F-21C2F4597268}" type="presOf" srcId="{D9C25EF6-CBA3-44D7-9181-7D675775D915}" destId="{828829FA-41CE-4A99-A7C4-ABA5370F3A07}" srcOrd="0" destOrd="0" presId="urn:microsoft.com/office/officeart/2005/8/layout/vList2"/>
    <dgm:cxn modelId="{B9066BBC-25AB-4856-8CB0-69CF8A9F0B8A}" type="presOf" srcId="{7D67E46A-5849-4FCB-8C2F-30D9EE5304BA}" destId="{4A3107C2-570B-42FF-A9A8-5FF16A1DDCF6}" srcOrd="0" destOrd="0" presId="urn:microsoft.com/office/officeart/2005/8/layout/vList2"/>
    <dgm:cxn modelId="{A0A1D4DC-7C9C-4D4E-922F-B9F86B6B10DF}" type="presOf" srcId="{A3B77FE2-4CCB-495C-A7E3-B265A7570585}" destId="{3B9477CF-70BD-4775-A343-05C8D9E56219}" srcOrd="0" destOrd="0" presId="urn:microsoft.com/office/officeart/2005/8/layout/vList2"/>
    <dgm:cxn modelId="{D46A02F3-3768-4C56-8D66-32CEFCCB7769}" srcId="{D9C25EF6-CBA3-44D7-9181-7D675775D915}" destId="{280ADB86-0D9E-45D0-8B7A-625870BB9A3E}" srcOrd="3" destOrd="0" parTransId="{A2704366-8FE8-4F83-9662-C7197DF66637}" sibTransId="{799CE340-2666-4D7A-8049-539FB91A3E4B}"/>
    <dgm:cxn modelId="{D87A1CF7-44D9-4155-9521-2FAB03A68590}" type="presOf" srcId="{EFC8571C-7FBA-4707-9E01-DCFD4EA08381}" destId="{8E5D4497-7856-4A07-942B-578365195118}" srcOrd="0" destOrd="0" presId="urn:microsoft.com/office/officeart/2005/8/layout/vList2"/>
    <dgm:cxn modelId="{D287F7F4-2D70-4FB2-9587-82BE90F4507C}" type="presParOf" srcId="{828829FA-41CE-4A99-A7C4-ABA5370F3A07}" destId="{4A3107C2-570B-42FF-A9A8-5FF16A1DDCF6}" srcOrd="0" destOrd="0" presId="urn:microsoft.com/office/officeart/2005/8/layout/vList2"/>
    <dgm:cxn modelId="{0354D90A-32C4-47A1-B9FA-909B7FDBD66E}" type="presParOf" srcId="{828829FA-41CE-4A99-A7C4-ABA5370F3A07}" destId="{EE700E10-DB6C-40F8-BE57-79EC704BEC59}" srcOrd="1" destOrd="0" presId="urn:microsoft.com/office/officeart/2005/8/layout/vList2"/>
    <dgm:cxn modelId="{3553E1E7-58B5-4B51-A45B-23B931DEAF55}" type="presParOf" srcId="{828829FA-41CE-4A99-A7C4-ABA5370F3A07}" destId="{3B9477CF-70BD-4775-A343-05C8D9E56219}" srcOrd="2" destOrd="0" presId="urn:microsoft.com/office/officeart/2005/8/layout/vList2"/>
    <dgm:cxn modelId="{62C44FE0-581A-47CF-953D-08BBE0D31EFB}" type="presParOf" srcId="{828829FA-41CE-4A99-A7C4-ABA5370F3A07}" destId="{519A574D-70D6-4182-92D5-773641542CC0}" srcOrd="3" destOrd="0" presId="urn:microsoft.com/office/officeart/2005/8/layout/vList2"/>
    <dgm:cxn modelId="{0DAE99DF-8A10-40C0-9E40-38AC21264997}" type="presParOf" srcId="{828829FA-41CE-4A99-A7C4-ABA5370F3A07}" destId="{41489D23-1C97-4B10-B4FE-2B2E337F7526}" srcOrd="4" destOrd="0" presId="urn:microsoft.com/office/officeart/2005/8/layout/vList2"/>
    <dgm:cxn modelId="{3ABEBAAD-2AB2-44DD-88FE-3FB86B2F3C61}" type="presParOf" srcId="{828829FA-41CE-4A99-A7C4-ABA5370F3A07}" destId="{7E80DFB7-E7D7-4CE9-B097-3505C45BF6A3}" srcOrd="5" destOrd="0" presId="urn:microsoft.com/office/officeart/2005/8/layout/vList2"/>
    <dgm:cxn modelId="{605616CF-E73B-4A26-A9A9-9B73F50E8C83}" type="presParOf" srcId="{828829FA-41CE-4A99-A7C4-ABA5370F3A07}" destId="{7BF9742B-1A5F-4445-A526-9853F02134FA}" srcOrd="6" destOrd="0" presId="urn:microsoft.com/office/officeart/2005/8/layout/vList2"/>
    <dgm:cxn modelId="{23FB3CC7-10AF-4235-90FF-11A9DC514B2F}" type="presParOf" srcId="{828829FA-41CE-4A99-A7C4-ABA5370F3A07}" destId="{142B674C-7CB3-4B70-9564-C960073063E3}" srcOrd="7" destOrd="0" presId="urn:microsoft.com/office/officeart/2005/8/layout/vList2"/>
    <dgm:cxn modelId="{D3BE2A67-A2CC-4A6C-8FBC-079FBD7F4410}" type="presParOf" srcId="{828829FA-41CE-4A99-A7C4-ABA5370F3A07}" destId="{8E5D4497-7856-4A07-942B-57836519511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E0520-B936-4A75-B0A5-675A1C8E8C0A}">
      <dsp:nvSpPr>
        <dsp:cNvPr id="0" name=""/>
        <dsp:cNvSpPr/>
      </dsp:nvSpPr>
      <dsp:spPr>
        <a:xfrm>
          <a:off x="1269" y="0"/>
          <a:ext cx="1974725" cy="38904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Effects on Mother &amp; Pregnancy</a:t>
          </a:r>
        </a:p>
      </dsp:txBody>
      <dsp:txXfrm>
        <a:off x="1269" y="1556173"/>
        <a:ext cx="1974725" cy="1556173"/>
      </dsp:txXfrm>
    </dsp:sp>
    <dsp:sp modelId="{D3A517C3-5D38-469C-BB43-CDCED77FD38C}">
      <dsp:nvSpPr>
        <dsp:cNvPr id="0" name=""/>
        <dsp:cNvSpPr/>
      </dsp:nvSpPr>
      <dsp:spPr>
        <a:xfrm>
          <a:off x="340875" y="233425"/>
          <a:ext cx="1295514" cy="1295514"/>
        </a:xfrm>
        <a:prstGeom prst="ellipse">
          <a:avLst/>
        </a:prstGeom>
        <a:blipFill rotWithShape="1">
          <a:blip xmlns:r="http://schemas.openxmlformats.org/officeDocument/2006/relationships" r:embed="rId1"/>
          <a:srcRect/>
          <a:stretch>
            <a:fillRect l="-26000" r="-2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E8D08-E76D-4F43-BE69-ADA4A02CC647}">
      <dsp:nvSpPr>
        <dsp:cNvPr id="0" name=""/>
        <dsp:cNvSpPr/>
      </dsp:nvSpPr>
      <dsp:spPr>
        <a:xfrm>
          <a:off x="2035237" y="0"/>
          <a:ext cx="1974725" cy="38904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Substance Exposure</a:t>
          </a:r>
        </a:p>
      </dsp:txBody>
      <dsp:txXfrm>
        <a:off x="2035237" y="1556173"/>
        <a:ext cx="1974725" cy="1556173"/>
      </dsp:txXfrm>
    </dsp:sp>
    <dsp:sp modelId="{53AC0F01-868B-46CD-9953-51C56504B88A}">
      <dsp:nvSpPr>
        <dsp:cNvPr id="0" name=""/>
        <dsp:cNvSpPr/>
      </dsp:nvSpPr>
      <dsp:spPr>
        <a:xfrm>
          <a:off x="2374842" y="233425"/>
          <a:ext cx="1295514" cy="1295514"/>
        </a:xfrm>
        <a:prstGeom prst="ellipse">
          <a:avLst/>
        </a:prstGeom>
        <a:blipFill rotWithShape="1">
          <a:blip xmlns:r="http://schemas.openxmlformats.org/officeDocument/2006/relationships" r:embed="rId2"/>
          <a:srcRect/>
          <a:stretch>
            <a:fillRect l="-25000" r="-2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B11D2-827B-4EF2-8638-5D4157561AB6}">
      <dsp:nvSpPr>
        <dsp:cNvPr id="0" name=""/>
        <dsp:cNvSpPr/>
      </dsp:nvSpPr>
      <dsp:spPr>
        <a:xfrm>
          <a:off x="4069204" y="0"/>
          <a:ext cx="1974725" cy="389043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Effects on Fetus</a:t>
          </a:r>
        </a:p>
      </dsp:txBody>
      <dsp:txXfrm>
        <a:off x="4069204" y="1556173"/>
        <a:ext cx="1974725" cy="1556173"/>
      </dsp:txXfrm>
    </dsp:sp>
    <dsp:sp modelId="{398801E3-6460-4C57-904F-ADCBD186E3C9}">
      <dsp:nvSpPr>
        <dsp:cNvPr id="0" name=""/>
        <dsp:cNvSpPr/>
      </dsp:nvSpPr>
      <dsp:spPr>
        <a:xfrm rot="2209757">
          <a:off x="4408810" y="233425"/>
          <a:ext cx="1295514" cy="1295514"/>
        </a:xfrm>
        <a:prstGeom prst="ellipse">
          <a:avLst/>
        </a:prstGeom>
        <a:blipFill rotWithShape="1">
          <a:blip xmlns:r="http://schemas.openxmlformats.org/officeDocument/2006/relationships" r:embed="rId3"/>
          <a:srcRect/>
          <a:stretch>
            <a:fillRect l="-5000" r="-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327BB2-0BBF-4587-8D9D-AA1FF37C5AFF}">
      <dsp:nvSpPr>
        <dsp:cNvPr id="0" name=""/>
        <dsp:cNvSpPr/>
      </dsp:nvSpPr>
      <dsp:spPr>
        <a:xfrm>
          <a:off x="241808" y="3112346"/>
          <a:ext cx="5561584" cy="583564"/>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A09ED-A665-4269-AF13-BD33AC279A42}">
      <dsp:nvSpPr>
        <dsp:cNvPr id="0" name=""/>
        <dsp:cNvSpPr/>
      </dsp:nvSpPr>
      <dsp:spPr>
        <a:xfrm>
          <a:off x="2942289" y="173846"/>
          <a:ext cx="2753685" cy="97868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26A29-C043-4639-B0F1-AD7FB419E3E8}">
      <dsp:nvSpPr>
        <dsp:cNvPr id="0" name=""/>
        <dsp:cNvSpPr/>
      </dsp:nvSpPr>
      <dsp:spPr>
        <a:xfrm rot="3023420">
          <a:off x="3160649" y="2437079"/>
          <a:ext cx="684609" cy="928470"/>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FFAD3-A857-4B5D-AF2F-40CFEFA56C44}">
      <dsp:nvSpPr>
        <dsp:cNvPr id="0" name=""/>
        <dsp:cNvSpPr/>
      </dsp:nvSpPr>
      <dsp:spPr>
        <a:xfrm>
          <a:off x="342906" y="3425134"/>
          <a:ext cx="3286125" cy="82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42906" y="3425134"/>
        <a:ext cx="3286125" cy="821531"/>
      </dsp:txXfrm>
    </dsp:sp>
    <dsp:sp modelId="{BD838E22-AF00-489F-9B5A-1A7616F2166A}">
      <dsp:nvSpPr>
        <dsp:cNvPr id="0" name=""/>
        <dsp:cNvSpPr/>
      </dsp:nvSpPr>
      <dsp:spPr>
        <a:xfrm>
          <a:off x="3842976" y="1257273"/>
          <a:ext cx="1060071" cy="106005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Opioid</a:t>
          </a:r>
        </a:p>
      </dsp:txBody>
      <dsp:txXfrm>
        <a:off x="3998220" y="1412515"/>
        <a:ext cx="749583" cy="749574"/>
      </dsp:txXfrm>
    </dsp:sp>
    <dsp:sp modelId="{5598D57C-BD09-4672-8FAD-C2EFB14CFE91}">
      <dsp:nvSpPr>
        <dsp:cNvPr id="0" name=""/>
        <dsp:cNvSpPr/>
      </dsp:nvSpPr>
      <dsp:spPr>
        <a:xfrm>
          <a:off x="3093424" y="343565"/>
          <a:ext cx="1213935" cy="1213935"/>
        </a:xfrm>
        <a:prstGeom prst="ellipse">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Benzo</a:t>
          </a:r>
        </a:p>
      </dsp:txBody>
      <dsp:txXfrm>
        <a:off x="3271201" y="521342"/>
        <a:ext cx="858381" cy="858381"/>
      </dsp:txXfrm>
    </dsp:sp>
    <dsp:sp modelId="{317B37DB-5EDC-435D-ADB6-B81DFC62F342}">
      <dsp:nvSpPr>
        <dsp:cNvPr id="0" name=""/>
        <dsp:cNvSpPr/>
      </dsp:nvSpPr>
      <dsp:spPr>
        <a:xfrm>
          <a:off x="4283315" y="247504"/>
          <a:ext cx="1192456" cy="1192456"/>
        </a:xfrm>
        <a:prstGeom prst="ellipse">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EtOH</a:t>
          </a:r>
        </a:p>
      </dsp:txBody>
      <dsp:txXfrm>
        <a:off x="4457946" y="422135"/>
        <a:ext cx="843194" cy="843194"/>
      </dsp:txXfrm>
    </dsp:sp>
    <dsp:sp modelId="{499D5AF1-CE6B-4AF8-B228-B8645706CCC3}">
      <dsp:nvSpPr>
        <dsp:cNvPr id="0" name=""/>
        <dsp:cNvSpPr/>
      </dsp:nvSpPr>
      <dsp:spPr>
        <a:xfrm>
          <a:off x="2733680" y="0"/>
          <a:ext cx="3147292" cy="2517833"/>
        </a:xfrm>
        <a:prstGeom prst="funnel">
          <a:avLst/>
        </a:prstGeom>
        <a:solidFill>
          <a:schemeClr val="lt1">
            <a:alpha val="4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A09ED-A665-4269-AF13-BD33AC279A42}">
      <dsp:nvSpPr>
        <dsp:cNvPr id="0" name=""/>
        <dsp:cNvSpPr/>
      </dsp:nvSpPr>
      <dsp:spPr>
        <a:xfrm>
          <a:off x="2942289" y="173846"/>
          <a:ext cx="2753685" cy="978683"/>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726A29-C043-4639-B0F1-AD7FB419E3E8}">
      <dsp:nvSpPr>
        <dsp:cNvPr id="0" name=""/>
        <dsp:cNvSpPr/>
      </dsp:nvSpPr>
      <dsp:spPr>
        <a:xfrm rot="3023420">
          <a:off x="3160649" y="2437079"/>
          <a:ext cx="684609" cy="928470"/>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FFAD3-A857-4B5D-AF2F-40CFEFA56C44}">
      <dsp:nvSpPr>
        <dsp:cNvPr id="0" name=""/>
        <dsp:cNvSpPr/>
      </dsp:nvSpPr>
      <dsp:spPr>
        <a:xfrm>
          <a:off x="342906" y="3425134"/>
          <a:ext cx="3286125" cy="82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42906" y="3425134"/>
        <a:ext cx="3286125" cy="821531"/>
      </dsp:txXfrm>
    </dsp:sp>
    <dsp:sp modelId="{BD838E22-AF00-489F-9B5A-1A7616F2166A}">
      <dsp:nvSpPr>
        <dsp:cNvPr id="0" name=""/>
        <dsp:cNvSpPr/>
      </dsp:nvSpPr>
      <dsp:spPr>
        <a:xfrm>
          <a:off x="3842976" y="1257273"/>
          <a:ext cx="1060071" cy="106005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Nicotine</a:t>
          </a:r>
        </a:p>
      </dsp:txBody>
      <dsp:txXfrm>
        <a:off x="3998220" y="1412515"/>
        <a:ext cx="749583" cy="749574"/>
      </dsp:txXfrm>
    </dsp:sp>
    <dsp:sp modelId="{5598D57C-BD09-4672-8FAD-C2EFB14CFE91}">
      <dsp:nvSpPr>
        <dsp:cNvPr id="0" name=""/>
        <dsp:cNvSpPr/>
      </dsp:nvSpPr>
      <dsp:spPr>
        <a:xfrm>
          <a:off x="3093424" y="343565"/>
          <a:ext cx="1213935" cy="1213935"/>
        </a:xfrm>
        <a:prstGeom prst="ellipse">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Meth</a:t>
          </a:r>
        </a:p>
      </dsp:txBody>
      <dsp:txXfrm>
        <a:off x="3271201" y="521342"/>
        <a:ext cx="858381" cy="858381"/>
      </dsp:txXfrm>
    </dsp:sp>
    <dsp:sp modelId="{317B37DB-5EDC-435D-ADB6-B81DFC62F342}">
      <dsp:nvSpPr>
        <dsp:cNvPr id="0" name=""/>
        <dsp:cNvSpPr/>
      </dsp:nvSpPr>
      <dsp:spPr>
        <a:xfrm>
          <a:off x="4283315" y="247504"/>
          <a:ext cx="1192456" cy="1192456"/>
        </a:xfrm>
        <a:prstGeom prst="ellipse">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Cocaine</a:t>
          </a:r>
        </a:p>
      </dsp:txBody>
      <dsp:txXfrm>
        <a:off x="4457946" y="422135"/>
        <a:ext cx="843194" cy="843194"/>
      </dsp:txXfrm>
    </dsp:sp>
    <dsp:sp modelId="{499D5AF1-CE6B-4AF8-B228-B8645706CCC3}">
      <dsp:nvSpPr>
        <dsp:cNvPr id="0" name=""/>
        <dsp:cNvSpPr/>
      </dsp:nvSpPr>
      <dsp:spPr>
        <a:xfrm>
          <a:off x="2733680" y="0"/>
          <a:ext cx="3147292" cy="2517833"/>
        </a:xfrm>
        <a:prstGeom prst="funnel">
          <a:avLst/>
        </a:prstGeom>
        <a:solidFill>
          <a:schemeClr val="lt1">
            <a:alpha val="4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107C2-570B-42FF-A9A8-5FF16A1DDCF6}">
      <dsp:nvSpPr>
        <dsp:cNvPr id="0" name=""/>
        <dsp:cNvSpPr/>
      </dsp:nvSpPr>
      <dsp:spPr>
        <a:xfrm>
          <a:off x="0" y="124614"/>
          <a:ext cx="4366590" cy="9317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1. Having SUD in pregnancy is not, by itself, child abuse or neglect. </a:t>
          </a:r>
        </a:p>
      </dsp:txBody>
      <dsp:txXfrm>
        <a:off x="45485" y="170099"/>
        <a:ext cx="4275620" cy="840791"/>
      </dsp:txXfrm>
    </dsp:sp>
    <dsp:sp modelId="{3B9477CF-70BD-4775-A343-05C8D9E56219}">
      <dsp:nvSpPr>
        <dsp:cNvPr id="0" name=""/>
        <dsp:cNvSpPr/>
      </dsp:nvSpPr>
      <dsp:spPr>
        <a:xfrm>
          <a:off x="0" y="1093815"/>
          <a:ext cx="4366590" cy="9317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2. Criminalizing SUD in pregnancy is ineffective and harmful as it prevents pregnant women with SUD from seeking and receiving the help they need. </a:t>
          </a:r>
        </a:p>
      </dsp:txBody>
      <dsp:txXfrm>
        <a:off x="45485" y="1139300"/>
        <a:ext cx="4275620" cy="840791"/>
      </dsp:txXfrm>
    </dsp:sp>
    <dsp:sp modelId="{41489D23-1C97-4B10-B4FE-2B2E337F7526}">
      <dsp:nvSpPr>
        <dsp:cNvPr id="0" name=""/>
        <dsp:cNvSpPr/>
      </dsp:nvSpPr>
      <dsp:spPr>
        <a:xfrm>
          <a:off x="0" y="2063016"/>
          <a:ext cx="4366590" cy="9317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3. Everyone has the right to effective treatment, and denying such care on the basis of sex or disability is a violation of civil rights.</a:t>
          </a:r>
        </a:p>
      </dsp:txBody>
      <dsp:txXfrm>
        <a:off x="45485" y="2108501"/>
        <a:ext cx="4275620" cy="840791"/>
      </dsp:txXfrm>
    </dsp:sp>
    <dsp:sp modelId="{7BF9742B-1A5F-4445-A526-9853F02134FA}">
      <dsp:nvSpPr>
        <dsp:cNvPr id="0" name=""/>
        <dsp:cNvSpPr/>
      </dsp:nvSpPr>
      <dsp:spPr>
        <a:xfrm>
          <a:off x="0" y="3032218"/>
          <a:ext cx="4366590" cy="9317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4. Pregnant women using substances or having SUD, should be encouraged to access support and care systems, and barriers to access should be addressed, mitigated, and eliminated where possible. </a:t>
          </a:r>
        </a:p>
      </dsp:txBody>
      <dsp:txXfrm>
        <a:off x="45485" y="3077703"/>
        <a:ext cx="4275620" cy="840791"/>
      </dsp:txXfrm>
    </dsp:sp>
    <dsp:sp modelId="{8E5D4497-7856-4A07-942B-578365195118}">
      <dsp:nvSpPr>
        <dsp:cNvPr id="0" name=""/>
        <dsp:cNvSpPr/>
      </dsp:nvSpPr>
      <dsp:spPr>
        <a:xfrm>
          <a:off x="0" y="4001419"/>
          <a:ext cx="4366590" cy="9317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5. Improving coordination of public health, criminal justice systems, treatment and early childhood systems can optimize outcomes and reduce disparities.</a:t>
          </a:r>
        </a:p>
      </dsp:txBody>
      <dsp:txXfrm>
        <a:off x="45485" y="4046904"/>
        <a:ext cx="4275620" cy="84079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CC699-2FEA-454F-9094-8CBD6A5F9A1D}"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2C142-51F2-4674-94F4-5DDDED6269A5}" type="slidenum">
              <a:rPr lang="en-US" smtClean="0"/>
              <a:t>‹#›</a:t>
            </a:fld>
            <a:endParaRPr lang="en-US"/>
          </a:p>
        </p:txBody>
      </p:sp>
    </p:spTree>
    <p:extLst>
      <p:ext uri="{BB962C8B-B14F-4D97-AF65-F5344CB8AC3E}">
        <p14:creationId xmlns:p14="http://schemas.microsoft.com/office/powerpoint/2010/main" val="120628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js.ojp.usdoj.gov/content/pub/pdf/cpus09.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can women stop drinking, stop smoking, stop dying</a:t>
            </a:r>
            <a:r>
              <a:rPr lang="en-US" baseline="0"/>
              <a:t> their hair but they continue to take Rx opioids or smoke and inject heroin?</a:t>
            </a:r>
          </a:p>
          <a:p>
            <a:pPr marL="171450" indent="-171450">
              <a:buFontTx/>
              <a:buChar char="-"/>
            </a:pPr>
            <a:r>
              <a:rPr lang="en-US" baseline="0"/>
              <a:t>We reinforce Rx use. Increase in prescribing to pregnant women suggesting that it isn’t bad. And why wouldn’t we increase pregnancy is painful and they can’t have non-</a:t>
            </a:r>
            <a:r>
              <a:rPr lang="en-US" baseline="0" err="1"/>
              <a:t>steroidals</a:t>
            </a:r>
            <a:r>
              <a:rPr lang="en-US" baseline="0"/>
              <a:t>? Same anesthesiology study found that in 2007 23% </a:t>
            </a:r>
            <a:r>
              <a:rPr kumimoji="0" lang="en-US" sz="1200" b="0" i="0" u="none" strike="noStrike" kern="1200" cap="none" spc="0" normalizeH="0" baseline="0" noProof="0">
                <a:ln>
                  <a:noFill/>
                </a:ln>
                <a:solidFill>
                  <a:prstClr val="black"/>
                </a:solidFill>
                <a:effectLst/>
                <a:uLnTx/>
                <a:uFillTx/>
                <a:latin typeface="+mn-lt"/>
                <a:ea typeface="+mn-ea"/>
                <a:cs typeface="+mn-cs"/>
              </a:rPr>
              <a:t>of women on </a:t>
            </a:r>
            <a:r>
              <a:rPr kumimoji="0" lang="en-US" sz="1200" b="0" i="0" u="none" strike="noStrike" kern="1200" cap="none" spc="0" normalizeH="0" baseline="0" noProof="0" err="1">
                <a:ln>
                  <a:noFill/>
                </a:ln>
                <a:solidFill>
                  <a:prstClr val="black"/>
                </a:solidFill>
                <a:effectLst/>
                <a:uLnTx/>
                <a:uFillTx/>
                <a:latin typeface="+mn-lt"/>
                <a:ea typeface="+mn-ea"/>
                <a:cs typeface="+mn-cs"/>
              </a:rPr>
              <a:t>medicaid</a:t>
            </a:r>
            <a:r>
              <a:rPr kumimoji="0" lang="en-US" sz="1200" b="0" i="0" u="none" strike="noStrike" kern="1200" cap="none" spc="0" normalizeH="0" baseline="0" noProof="0">
                <a:ln>
                  <a:noFill/>
                </a:ln>
                <a:solidFill>
                  <a:prstClr val="black"/>
                </a:solidFill>
                <a:effectLst/>
                <a:uLnTx/>
                <a:uFillTx/>
                <a:latin typeface="+mn-lt"/>
                <a:ea typeface="+mn-ea"/>
                <a:cs typeface="+mn-cs"/>
              </a:rPr>
              <a:t> (18% increase) and 14% of privately insured women</a:t>
            </a:r>
            <a:r>
              <a:rPr lang="en-US" baseline="0"/>
              <a:t> filled an Rx for opioids. (*study did not account for increase in MAT, but codeine and </a:t>
            </a:r>
            <a:r>
              <a:rPr lang="en-US" baseline="0" err="1"/>
              <a:t>vicodin</a:t>
            </a:r>
            <a:r>
              <a:rPr lang="en-US" baseline="0"/>
              <a:t> were the most commonly prescribed with oxycodone in the top 4) Note that </a:t>
            </a:r>
            <a:r>
              <a:rPr lang="en-US" baseline="0" err="1"/>
              <a:t>medicaid</a:t>
            </a:r>
            <a:r>
              <a:rPr lang="en-US" baseline="0"/>
              <a:t> population was 1.1 million and privately insured was 500,000. Two separate studies.</a:t>
            </a:r>
          </a:p>
        </p:txBody>
      </p:sp>
      <p:sp>
        <p:nvSpPr>
          <p:cNvPr id="4" name="Slide Number Placeholder 3"/>
          <p:cNvSpPr>
            <a:spLocks noGrp="1"/>
          </p:cNvSpPr>
          <p:nvPr>
            <p:ph type="sldNum" sz="quarter" idx="10"/>
          </p:nvPr>
        </p:nvSpPr>
        <p:spPr/>
        <p:txBody>
          <a:bodyPr/>
          <a:lstStyle/>
          <a:p>
            <a:fld id="{2D1905D4-73FC-462F-BAD0-8C8BEC3031D6}" type="slidenum">
              <a:rPr lang="en-US" smtClean="0"/>
              <a:t>4</a:t>
            </a:fld>
            <a:endParaRPr lang="en-US"/>
          </a:p>
        </p:txBody>
      </p:sp>
    </p:spTree>
    <p:extLst>
      <p:ext uri="{BB962C8B-B14F-4D97-AF65-F5344CB8AC3E}">
        <p14:creationId xmlns:p14="http://schemas.microsoft.com/office/powerpoint/2010/main" val="391785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to engage your patient in treatment and prepare them for CPS investigation if it is going to happen</a:t>
            </a:r>
          </a:p>
        </p:txBody>
      </p:sp>
      <p:sp>
        <p:nvSpPr>
          <p:cNvPr id="4" name="Slide Number Placeholder 3"/>
          <p:cNvSpPr>
            <a:spLocks noGrp="1"/>
          </p:cNvSpPr>
          <p:nvPr>
            <p:ph type="sldNum" sz="quarter" idx="10"/>
          </p:nvPr>
        </p:nvSpPr>
        <p:spPr/>
        <p:txBody>
          <a:bodyPr/>
          <a:lstStyle/>
          <a:p>
            <a:fld id="{6E82C142-51F2-4674-94F4-5DDDED6269A5}" type="slidenum">
              <a:rPr lang="en-US" smtClean="0"/>
              <a:t>26</a:t>
            </a:fld>
            <a:endParaRPr lang="en-US"/>
          </a:p>
        </p:txBody>
      </p:sp>
    </p:spTree>
    <p:extLst>
      <p:ext uri="{BB962C8B-B14F-4D97-AF65-F5344CB8AC3E}">
        <p14:creationId xmlns:p14="http://schemas.microsoft.com/office/powerpoint/2010/main" val="203329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to engage your patient in treatment and prepare them for CPS investigation if it is going to happen</a:t>
            </a:r>
          </a:p>
        </p:txBody>
      </p:sp>
      <p:sp>
        <p:nvSpPr>
          <p:cNvPr id="4" name="Slide Number Placeholder 3"/>
          <p:cNvSpPr>
            <a:spLocks noGrp="1"/>
          </p:cNvSpPr>
          <p:nvPr>
            <p:ph type="sldNum" sz="quarter" idx="10"/>
          </p:nvPr>
        </p:nvSpPr>
        <p:spPr/>
        <p:txBody>
          <a:bodyPr/>
          <a:lstStyle/>
          <a:p>
            <a:fld id="{6E82C142-51F2-4674-94F4-5DDDED6269A5}" type="slidenum">
              <a:rPr lang="en-US" smtClean="0"/>
              <a:t>27</a:t>
            </a:fld>
            <a:endParaRPr lang="en-US"/>
          </a:p>
        </p:txBody>
      </p:sp>
    </p:spTree>
    <p:extLst>
      <p:ext uri="{BB962C8B-B14F-4D97-AF65-F5344CB8AC3E}">
        <p14:creationId xmlns:p14="http://schemas.microsoft.com/office/powerpoint/2010/main" val="333029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to engage your patient in treatment and prepare them for CPS investigation if it is going to happen</a:t>
            </a:r>
          </a:p>
        </p:txBody>
      </p:sp>
      <p:sp>
        <p:nvSpPr>
          <p:cNvPr id="4" name="Slide Number Placeholder 3"/>
          <p:cNvSpPr>
            <a:spLocks noGrp="1"/>
          </p:cNvSpPr>
          <p:nvPr>
            <p:ph type="sldNum" sz="quarter" idx="10"/>
          </p:nvPr>
        </p:nvSpPr>
        <p:spPr/>
        <p:txBody>
          <a:bodyPr/>
          <a:lstStyle/>
          <a:p>
            <a:fld id="{6E82C142-51F2-4674-94F4-5DDDED6269A5}" type="slidenum">
              <a:rPr lang="en-US" smtClean="0"/>
              <a:t>28</a:t>
            </a:fld>
            <a:endParaRPr lang="en-US"/>
          </a:p>
        </p:txBody>
      </p:sp>
    </p:spTree>
    <p:extLst>
      <p:ext uri="{BB962C8B-B14F-4D97-AF65-F5344CB8AC3E}">
        <p14:creationId xmlns:p14="http://schemas.microsoft.com/office/powerpoint/2010/main" val="3879949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905D4-73FC-462F-BAD0-8C8BEC3031D6}" type="slidenum">
              <a:rPr lang="en-US" smtClean="0"/>
              <a:t>32</a:t>
            </a:fld>
            <a:endParaRPr lang="en-US"/>
          </a:p>
        </p:txBody>
      </p:sp>
    </p:spTree>
    <p:extLst>
      <p:ext uri="{BB962C8B-B14F-4D97-AF65-F5344CB8AC3E}">
        <p14:creationId xmlns:p14="http://schemas.microsoft.com/office/powerpoint/2010/main" val="20299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qui</a:t>
            </a:r>
          </a:p>
        </p:txBody>
      </p:sp>
      <p:sp>
        <p:nvSpPr>
          <p:cNvPr id="4" name="Slide Number Placeholder 3"/>
          <p:cNvSpPr>
            <a:spLocks noGrp="1"/>
          </p:cNvSpPr>
          <p:nvPr>
            <p:ph type="sldNum" sz="quarter" idx="10"/>
          </p:nvPr>
        </p:nvSpPr>
        <p:spPr/>
        <p:txBody>
          <a:bodyPr/>
          <a:lstStyle/>
          <a:p>
            <a:fld id="{6E82C142-51F2-4674-94F4-5DDDED6269A5}" type="slidenum">
              <a:rPr lang="en-US" smtClean="0"/>
              <a:t>33</a:t>
            </a:fld>
            <a:endParaRPr lang="en-US"/>
          </a:p>
        </p:txBody>
      </p:sp>
    </p:spTree>
    <p:extLst>
      <p:ext uri="{BB962C8B-B14F-4D97-AF65-F5344CB8AC3E}">
        <p14:creationId xmlns:p14="http://schemas.microsoft.com/office/powerpoint/2010/main" val="1589113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34</a:t>
            </a:fld>
            <a:endParaRPr lang="en-US"/>
          </a:p>
        </p:txBody>
      </p:sp>
    </p:spTree>
    <p:extLst>
      <p:ext uri="{BB962C8B-B14F-4D97-AF65-F5344CB8AC3E}">
        <p14:creationId xmlns:p14="http://schemas.microsoft.com/office/powerpoint/2010/main" val="12094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than 60% of women who drink alcohol will discontinue drinking during pregnancy. (ASAM essentials)</a:t>
            </a:r>
          </a:p>
          <a:p>
            <a:r>
              <a:rPr lang="en-US"/>
              <a:t>More than 50% of women who use illicit substances discontinue use during pregnancy. (National Perinatal Association Statement 2017)</a:t>
            </a:r>
          </a:p>
          <a:p>
            <a:r>
              <a:rPr lang="en-US"/>
              <a:t>40% discontinue smoking</a:t>
            </a:r>
          </a:p>
          <a:p>
            <a:endParaRPr lang="en-US"/>
          </a:p>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5</a:t>
            </a:fld>
            <a:endParaRPr lang="en-US"/>
          </a:p>
        </p:txBody>
      </p:sp>
    </p:spTree>
    <p:extLst>
      <p:ext uri="{BB962C8B-B14F-4D97-AF65-F5344CB8AC3E}">
        <p14:creationId xmlns:p14="http://schemas.microsoft.com/office/powerpoint/2010/main" val="295893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6</a:t>
            </a:fld>
            <a:endParaRPr lang="en-US"/>
          </a:p>
        </p:txBody>
      </p:sp>
    </p:spTree>
    <p:extLst>
      <p:ext uri="{BB962C8B-B14F-4D97-AF65-F5344CB8AC3E}">
        <p14:creationId xmlns:p14="http://schemas.microsoft.com/office/powerpoint/2010/main" val="292596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11</a:t>
            </a:fld>
            <a:endParaRPr lang="en-US"/>
          </a:p>
        </p:txBody>
      </p:sp>
    </p:spTree>
    <p:extLst>
      <p:ext uri="{BB962C8B-B14F-4D97-AF65-F5344CB8AC3E}">
        <p14:creationId xmlns:p14="http://schemas.microsoft.com/office/powerpoint/2010/main" val="229227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16</a:t>
            </a:fld>
            <a:endParaRPr lang="en-US"/>
          </a:p>
        </p:txBody>
      </p:sp>
    </p:spTree>
    <p:extLst>
      <p:ext uri="{BB962C8B-B14F-4D97-AF65-F5344CB8AC3E}">
        <p14:creationId xmlns:p14="http://schemas.microsoft.com/office/powerpoint/2010/main" val="3737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Between 1986 and 1999, the number of women incarcerated in state facilities for drug-related offenses increased by 888%, Marc Mauer, Cathy </a:t>
            </a:r>
            <a:r>
              <a:rPr lang="en-US" err="1"/>
              <a:t>Potler</a:t>
            </a:r>
            <a:r>
              <a:rPr lang="en-US"/>
              <a:t> &amp; Richard Wolf, Gender and Justice: Women, Drugs, and Sentencing Policy, THE SENTENCING PROJECT (Nov. 1999), available at http://www.sentencingproject.org/pdfs/9042.pdf.</a:t>
            </a:r>
          </a:p>
          <a:p>
            <a:pPr fontAlgn="base"/>
            <a:r>
              <a:rPr lang="en-US" sz="1200" b="0" i="0" kern="1200">
                <a:solidFill>
                  <a:schemeClr val="tx1"/>
                </a:solidFill>
                <a:effectLst/>
                <a:latin typeface="+mn-lt"/>
                <a:ea typeface="+mn-ea"/>
                <a:cs typeface="+mn-cs"/>
              </a:rPr>
              <a:t>Between 1990 and 2009, the number of incarcerated women increased 153% (laze LE. Correctional populations in the United States, 2009. Bureau of Justice Statistics Bulletin. Washington, DC: Department of Justice; 2010. Available at: </a:t>
            </a:r>
            <a:r>
              <a:rPr lang="en-US" sz="1200" b="0" i="0" u="none" strike="noStrike" kern="1200">
                <a:solidFill>
                  <a:schemeClr val="tx1"/>
                </a:solidFill>
                <a:effectLst/>
                <a:latin typeface="+mn-lt"/>
                <a:ea typeface="+mn-ea"/>
                <a:cs typeface="+mn-cs"/>
                <a:hlinkClick r:id="rId3"/>
              </a:rPr>
              <a:t>http://bjs.ojp.usdoj.gov/content/pub/pdf/cpus09.pdf</a:t>
            </a:r>
            <a:r>
              <a:rPr lang="en-US" sz="1200" b="0" i="0" kern="1200">
                <a:solidFill>
                  <a:schemeClr val="tx1"/>
                </a:solidFill>
                <a:effectLst/>
                <a:latin typeface="+mn-lt"/>
                <a:ea typeface="+mn-ea"/>
                <a:cs typeface="+mn-cs"/>
              </a:rPr>
              <a:t>. Retrieved July 29, 2011.). </a:t>
            </a:r>
          </a:p>
          <a:p>
            <a:pPr fontAlgn="base"/>
            <a:r>
              <a:rPr lang="en-US"/>
              <a:t>In 2009 it was estimated that 6-10% of women who were incarcerated were pregnant ( ACOG </a:t>
            </a:r>
            <a:r>
              <a:rPr lang="en-US" sz="1200" b="0" i="0" kern="1200">
                <a:solidFill>
                  <a:schemeClr val="tx1"/>
                </a:solidFill>
                <a:effectLst/>
                <a:latin typeface="+mn-lt"/>
                <a:ea typeface="+mn-ea"/>
                <a:cs typeface="+mn-cs"/>
              </a:rPr>
              <a:t>Number 511, November 2011</a:t>
            </a:r>
          </a:p>
          <a:p>
            <a:pPr fontAlgn="base"/>
            <a:r>
              <a:rPr lang="en-US" sz="1200" b="0" i="1" kern="1200">
                <a:solidFill>
                  <a:schemeClr val="tx1"/>
                </a:solidFill>
                <a:effectLst/>
                <a:latin typeface="+mn-lt"/>
                <a:ea typeface="+mn-ea"/>
                <a:cs typeface="+mn-cs"/>
              </a:rPr>
              <a:t>Reaffirmed 2016)</a:t>
            </a:r>
            <a:endParaRPr lang="en-US" sz="1200" b="0" i="0" kern="1200">
              <a:solidFill>
                <a:schemeClr val="tx1"/>
              </a:solidFill>
              <a:effectLst/>
              <a:latin typeface="+mn-lt"/>
              <a:ea typeface="+mn-ea"/>
              <a:cs typeface="+mn-cs"/>
            </a:endParaRPr>
          </a:p>
          <a:p>
            <a:br>
              <a:rPr lang="en-US"/>
            </a:br>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17</a:t>
            </a:fld>
            <a:endParaRPr lang="en-US"/>
          </a:p>
        </p:txBody>
      </p:sp>
    </p:spTree>
    <p:extLst>
      <p:ext uri="{BB962C8B-B14F-4D97-AF65-F5344CB8AC3E}">
        <p14:creationId xmlns:p14="http://schemas.microsoft.com/office/powerpoint/2010/main" val="4162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30-50% of pregnancies are unintended. This rate is generally higher is patients who use/</a:t>
            </a:r>
            <a:r>
              <a:rPr lang="en-US" err="1"/>
              <a:t>misue</a:t>
            </a:r>
            <a:r>
              <a:rPr lang="en-US"/>
              <a:t> substances. One estimate suggests that 86% of women with OUD have unintended pregnancies</a:t>
            </a:r>
          </a:p>
        </p:txBody>
      </p:sp>
      <p:sp>
        <p:nvSpPr>
          <p:cNvPr id="4" name="Slide Number Placeholder 3"/>
          <p:cNvSpPr>
            <a:spLocks noGrp="1"/>
          </p:cNvSpPr>
          <p:nvPr>
            <p:ph type="sldNum" sz="quarter" idx="10"/>
          </p:nvPr>
        </p:nvSpPr>
        <p:spPr/>
        <p:txBody>
          <a:bodyPr/>
          <a:lstStyle/>
          <a:p>
            <a:fld id="{6E82C142-51F2-4674-94F4-5DDDED6269A5}" type="slidenum">
              <a:rPr lang="en-US" smtClean="0"/>
              <a:t>18</a:t>
            </a:fld>
            <a:endParaRPr lang="en-US"/>
          </a:p>
        </p:txBody>
      </p:sp>
    </p:spTree>
    <p:extLst>
      <p:ext uri="{BB962C8B-B14F-4D97-AF65-F5344CB8AC3E}">
        <p14:creationId xmlns:p14="http://schemas.microsoft.com/office/powerpoint/2010/main" val="4895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30-50% of pregnancies are unintended. This rate is generally higher is patients who use/</a:t>
            </a:r>
            <a:r>
              <a:rPr lang="en-US" err="1"/>
              <a:t>misue</a:t>
            </a:r>
            <a:r>
              <a:rPr lang="en-US"/>
              <a:t> substances. One estimate suggests that 86% of women with OUD have unintended pregnancies</a:t>
            </a:r>
          </a:p>
        </p:txBody>
      </p:sp>
      <p:sp>
        <p:nvSpPr>
          <p:cNvPr id="4" name="Slide Number Placeholder 3"/>
          <p:cNvSpPr>
            <a:spLocks noGrp="1"/>
          </p:cNvSpPr>
          <p:nvPr>
            <p:ph type="sldNum" sz="quarter" idx="10"/>
          </p:nvPr>
        </p:nvSpPr>
        <p:spPr/>
        <p:txBody>
          <a:bodyPr/>
          <a:lstStyle/>
          <a:p>
            <a:fld id="{6E82C142-51F2-4674-94F4-5DDDED6269A5}" type="slidenum">
              <a:rPr lang="en-US" smtClean="0"/>
              <a:t>19</a:t>
            </a:fld>
            <a:endParaRPr lang="en-US"/>
          </a:p>
        </p:txBody>
      </p:sp>
    </p:spTree>
    <p:extLst>
      <p:ext uri="{BB962C8B-B14F-4D97-AF65-F5344CB8AC3E}">
        <p14:creationId xmlns:p14="http://schemas.microsoft.com/office/powerpoint/2010/main" val="60107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2C142-51F2-4674-94F4-5DDDED6269A5}" type="slidenum">
              <a:rPr lang="en-US" smtClean="0"/>
              <a:t>21</a:t>
            </a:fld>
            <a:endParaRPr lang="en-US"/>
          </a:p>
        </p:txBody>
      </p:sp>
    </p:spTree>
    <p:extLst>
      <p:ext uri="{BB962C8B-B14F-4D97-AF65-F5344CB8AC3E}">
        <p14:creationId xmlns:p14="http://schemas.microsoft.com/office/powerpoint/2010/main" val="127062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1/23/2023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2146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0848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4662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9197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53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5619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798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7850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684280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43907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17391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1/23/2023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36500558"/>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6.pn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rugabuse.gov/tap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hyperlink" Target="https://www.whitehouse.gov/wp-content/uploads/2021/10/ONDCP_Report-Substance-Use-Disorder-and-Pregnancy.pdf" TargetMode="External"/><Relationship Id="rId2" Type="http://schemas.openxmlformats.org/officeDocument/2006/relationships/hyperlink" Target="https://www.samhsa.gov/data/sites/default/files/reports/rpt35323/NSDUHDetailedTabs2020/NSDUHDetailedTabs2020/NSDUHDetTabs6-20pe202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4EAB-1861-44D8-9F4F-2B0D63E1A868}"/>
              </a:ext>
            </a:extLst>
          </p:cNvPr>
          <p:cNvSpPr>
            <a:spLocks noGrp="1"/>
          </p:cNvSpPr>
          <p:nvPr>
            <p:ph type="ctrTitle"/>
          </p:nvPr>
        </p:nvSpPr>
        <p:spPr/>
        <p:txBody>
          <a:bodyPr/>
          <a:lstStyle/>
          <a:p>
            <a:r>
              <a:rPr lang="en-US" b="0"/>
              <a:t>Substance Use in Pregnancy</a:t>
            </a:r>
            <a:endParaRPr lang="en-US"/>
          </a:p>
        </p:txBody>
      </p:sp>
      <p:sp>
        <p:nvSpPr>
          <p:cNvPr id="3" name="Subtitle 2">
            <a:extLst>
              <a:ext uri="{FF2B5EF4-FFF2-40B4-BE49-F238E27FC236}">
                <a16:creationId xmlns:a16="http://schemas.microsoft.com/office/drawing/2014/main" id="{BD78EF6F-494F-4E25-BE02-6563E8FF2384}"/>
              </a:ext>
            </a:extLst>
          </p:cNvPr>
          <p:cNvSpPr>
            <a:spLocks noGrp="1"/>
          </p:cNvSpPr>
          <p:nvPr>
            <p:ph type="subTitle" idx="1"/>
          </p:nvPr>
        </p:nvSpPr>
        <p:spPr>
          <a:xfrm>
            <a:off x="1709530" y="3869634"/>
            <a:ext cx="8767860" cy="2049312"/>
          </a:xfrm>
        </p:spPr>
        <p:txBody>
          <a:bodyPr vert="horz" lIns="91440" tIns="45720" rIns="91440" bIns="45720" rtlCol="0" anchor="t">
            <a:normAutofit fontScale="92500" lnSpcReduction="10000"/>
          </a:bodyPr>
          <a:lstStyle/>
          <a:p>
            <a:r>
              <a:rPr lang="en-US" sz="2800"/>
              <a:t>What Providers and Staff Need to Know</a:t>
            </a:r>
          </a:p>
          <a:p>
            <a:endParaRPr lang="en-US" sz="2800"/>
          </a:p>
          <a:p>
            <a:r>
              <a:rPr lang="en-US" sz="2800"/>
              <a:t>Kaylin Klie, MD</a:t>
            </a:r>
          </a:p>
          <a:p>
            <a:r>
              <a:rPr lang="en-US" sz="2800"/>
              <a:t>Ryan Jackman, MD</a:t>
            </a:r>
          </a:p>
        </p:txBody>
      </p:sp>
    </p:spTree>
    <p:extLst>
      <p:ext uri="{BB962C8B-B14F-4D97-AF65-F5344CB8AC3E}">
        <p14:creationId xmlns:p14="http://schemas.microsoft.com/office/powerpoint/2010/main" val="360157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4984-6886-4D1D-88A3-6369C0210A6D}"/>
              </a:ext>
            </a:extLst>
          </p:cNvPr>
          <p:cNvSpPr>
            <a:spLocks noGrp="1"/>
          </p:cNvSpPr>
          <p:nvPr>
            <p:ph type="title"/>
          </p:nvPr>
        </p:nvSpPr>
        <p:spPr>
          <a:xfrm>
            <a:off x="1162792" y="362197"/>
            <a:ext cx="9875520" cy="1356360"/>
          </a:xfrm>
        </p:spPr>
        <p:txBody>
          <a:bodyPr>
            <a:normAutofit/>
          </a:bodyPr>
          <a:lstStyle/>
          <a:p>
            <a:r>
              <a:rPr lang="en-US" dirty="0"/>
              <a:t>Biopsychosocial impacts of substance use</a:t>
            </a:r>
          </a:p>
        </p:txBody>
      </p:sp>
      <p:graphicFrame>
        <p:nvGraphicFramePr>
          <p:cNvPr id="8" name="Diagram 7">
            <a:extLst>
              <a:ext uri="{FF2B5EF4-FFF2-40B4-BE49-F238E27FC236}">
                <a16:creationId xmlns:a16="http://schemas.microsoft.com/office/drawing/2014/main" id="{6C5A6C9B-17CA-45E9-8649-27A377FED1D1}"/>
              </a:ext>
            </a:extLst>
          </p:cNvPr>
          <p:cNvGraphicFramePr/>
          <p:nvPr>
            <p:extLst>
              <p:ext uri="{D42A27DB-BD31-4B8C-83A1-F6EECF244321}">
                <p14:modId xmlns:p14="http://schemas.microsoft.com/office/powerpoint/2010/main" val="3270780161"/>
              </p:ext>
            </p:extLst>
          </p:nvPr>
        </p:nvGraphicFramePr>
        <p:xfrm>
          <a:off x="3080286" y="1550323"/>
          <a:ext cx="6045200" cy="3890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25665733-91C8-1DD0-7BDB-EC08669808CD}"/>
              </a:ext>
            </a:extLst>
          </p:cNvPr>
          <p:cNvSpPr txBox="1"/>
          <p:nvPr/>
        </p:nvSpPr>
        <p:spPr>
          <a:xfrm>
            <a:off x="1478478" y="5714010"/>
            <a:ext cx="923504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solidFill>
                  <a:schemeClr val="accent1"/>
                </a:solidFill>
                <a:ea typeface="+mn-lt"/>
                <a:cs typeface="+mn-lt"/>
              </a:rPr>
              <a:t>and the need for integrating care </a:t>
            </a:r>
            <a:endParaRPr lang="en-US" sz="4400">
              <a:solidFill>
                <a:schemeClr val="accent1"/>
              </a:solidFill>
            </a:endParaRPr>
          </a:p>
        </p:txBody>
      </p:sp>
    </p:spTree>
    <p:extLst>
      <p:ext uri="{BB962C8B-B14F-4D97-AF65-F5344CB8AC3E}">
        <p14:creationId xmlns:p14="http://schemas.microsoft.com/office/powerpoint/2010/main" val="6151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414-68D9-483C-9C61-593BA11D20AB}"/>
              </a:ext>
            </a:extLst>
          </p:cNvPr>
          <p:cNvSpPr>
            <a:spLocks noGrp="1"/>
          </p:cNvSpPr>
          <p:nvPr>
            <p:ph type="title"/>
          </p:nvPr>
        </p:nvSpPr>
        <p:spPr/>
        <p:txBody>
          <a:bodyPr/>
          <a:lstStyle/>
          <a:p>
            <a:r>
              <a:rPr lang="en-US"/>
              <a:t>Depressant effects on pregnancy</a:t>
            </a:r>
          </a:p>
        </p:txBody>
      </p:sp>
      <p:graphicFrame>
        <p:nvGraphicFramePr>
          <p:cNvPr id="4" name="Content Placeholder 3">
            <a:extLst>
              <a:ext uri="{FF2B5EF4-FFF2-40B4-BE49-F238E27FC236}">
                <a16:creationId xmlns:a16="http://schemas.microsoft.com/office/drawing/2014/main" id="{427A123D-BFA1-489B-A988-818B9640F4B5}"/>
              </a:ext>
            </a:extLst>
          </p:cNvPr>
          <p:cNvGraphicFramePr>
            <a:graphicFrameLocks noGrp="1"/>
          </p:cNvGraphicFramePr>
          <p:nvPr>
            <p:ph idx="1"/>
            <p:extLst>
              <p:ext uri="{D42A27DB-BD31-4B8C-83A1-F6EECF244321}">
                <p14:modId xmlns:p14="http://schemas.microsoft.com/office/powerpoint/2010/main" val="2750884861"/>
              </p:ext>
            </p:extLst>
          </p:nvPr>
        </p:nvGraphicFramePr>
        <p:xfrm>
          <a:off x="1352550" y="1866899"/>
          <a:ext cx="9201150" cy="438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rrow: Down 5">
            <a:extLst>
              <a:ext uri="{FF2B5EF4-FFF2-40B4-BE49-F238E27FC236}">
                <a16:creationId xmlns:a16="http://schemas.microsoft.com/office/drawing/2014/main" id="{FD47A0A2-4AEB-4C1E-8C7E-8F39F8A72F54}"/>
              </a:ext>
            </a:extLst>
          </p:cNvPr>
          <p:cNvSpPr/>
          <p:nvPr/>
        </p:nvSpPr>
        <p:spPr>
          <a:xfrm rot="19019156">
            <a:off x="6177800" y="4299895"/>
            <a:ext cx="684609" cy="92847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Arrow: Down 6">
            <a:extLst>
              <a:ext uri="{FF2B5EF4-FFF2-40B4-BE49-F238E27FC236}">
                <a16:creationId xmlns:a16="http://schemas.microsoft.com/office/drawing/2014/main" id="{1E96473F-BA35-4D91-8B00-EB32864712AC}"/>
              </a:ext>
            </a:extLst>
          </p:cNvPr>
          <p:cNvSpPr/>
          <p:nvPr/>
        </p:nvSpPr>
        <p:spPr>
          <a:xfrm>
            <a:off x="5411391" y="4536526"/>
            <a:ext cx="684609" cy="92847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043DE5A-0FF9-49FB-94A7-3BFEB50F8494}"/>
              </a:ext>
            </a:extLst>
          </p:cNvPr>
          <p:cNvSpPr txBox="1"/>
          <p:nvPr/>
        </p:nvSpPr>
        <p:spPr>
          <a:xfrm>
            <a:off x="738671" y="4457754"/>
            <a:ext cx="3495675" cy="1200329"/>
          </a:xfrm>
          <a:prstGeom prst="rect">
            <a:avLst/>
          </a:prstGeom>
          <a:noFill/>
        </p:spPr>
        <p:txBody>
          <a:bodyPr wrap="square" rtlCol="0">
            <a:spAutoFit/>
          </a:bodyPr>
          <a:lstStyle/>
          <a:p>
            <a:r>
              <a:rPr lang="en-US" sz="2400"/>
              <a:t>Decreased Fetal Growth</a:t>
            </a:r>
          </a:p>
          <a:p>
            <a:r>
              <a:rPr lang="en-US" sz="2400"/>
              <a:t>Decreased FHR</a:t>
            </a:r>
          </a:p>
          <a:p>
            <a:r>
              <a:rPr lang="en-US" sz="2400"/>
              <a:t>Decreased Variability</a:t>
            </a:r>
          </a:p>
        </p:txBody>
      </p:sp>
      <p:sp>
        <p:nvSpPr>
          <p:cNvPr id="9" name="TextBox 8">
            <a:extLst>
              <a:ext uri="{FF2B5EF4-FFF2-40B4-BE49-F238E27FC236}">
                <a16:creationId xmlns:a16="http://schemas.microsoft.com/office/drawing/2014/main" id="{B17599F9-9F0E-4994-9B43-7B9CB5378E66}"/>
              </a:ext>
            </a:extLst>
          </p:cNvPr>
          <p:cNvSpPr txBox="1"/>
          <p:nvPr/>
        </p:nvSpPr>
        <p:spPr>
          <a:xfrm>
            <a:off x="7273045" y="4703405"/>
            <a:ext cx="4414614" cy="830997"/>
          </a:xfrm>
          <a:prstGeom prst="rect">
            <a:avLst/>
          </a:prstGeom>
          <a:noFill/>
        </p:spPr>
        <p:txBody>
          <a:bodyPr wrap="square" rtlCol="0">
            <a:spAutoFit/>
          </a:bodyPr>
          <a:lstStyle/>
          <a:p>
            <a:r>
              <a:rPr lang="en-US" sz="2400"/>
              <a:t>Fetal Alcohol Spectrum Disorder (EtOH specific)</a:t>
            </a:r>
          </a:p>
        </p:txBody>
      </p:sp>
      <p:sp>
        <p:nvSpPr>
          <p:cNvPr id="10" name="TextBox 9">
            <a:extLst>
              <a:ext uri="{FF2B5EF4-FFF2-40B4-BE49-F238E27FC236}">
                <a16:creationId xmlns:a16="http://schemas.microsoft.com/office/drawing/2014/main" id="{E4A8BE45-E84E-4AD6-B748-290676F5BD11}"/>
              </a:ext>
            </a:extLst>
          </p:cNvPr>
          <p:cNvSpPr txBox="1"/>
          <p:nvPr/>
        </p:nvSpPr>
        <p:spPr>
          <a:xfrm>
            <a:off x="3306859" y="6043630"/>
            <a:ext cx="5291234" cy="461665"/>
          </a:xfrm>
          <a:prstGeom prst="rect">
            <a:avLst/>
          </a:prstGeom>
          <a:noFill/>
        </p:spPr>
        <p:txBody>
          <a:bodyPr wrap="square" lIns="91440" tIns="45720" rIns="91440" bIns="45720" rtlCol="0" anchor="t">
            <a:spAutoFit/>
          </a:bodyPr>
          <a:lstStyle/>
          <a:p>
            <a:pPr algn="ctr"/>
            <a:r>
              <a:rPr lang="en-US" sz="2400" dirty="0"/>
              <a:t>Neonatal Opioid </a:t>
            </a:r>
            <a:r>
              <a:rPr lang="en-US" sz="2400" dirty="0" err="1"/>
              <a:t>Withdrawl</a:t>
            </a:r>
            <a:r>
              <a:rPr lang="en-US" sz="2400" dirty="0"/>
              <a:t> Syndrome</a:t>
            </a:r>
          </a:p>
        </p:txBody>
      </p:sp>
      <p:sp>
        <p:nvSpPr>
          <p:cNvPr id="11" name="TextBox 10">
            <a:extLst>
              <a:ext uri="{FF2B5EF4-FFF2-40B4-BE49-F238E27FC236}">
                <a16:creationId xmlns:a16="http://schemas.microsoft.com/office/drawing/2014/main" id="{F87D90D5-F6A2-4B52-9263-1A567618361C}"/>
              </a:ext>
            </a:extLst>
          </p:cNvPr>
          <p:cNvSpPr txBox="1"/>
          <p:nvPr/>
        </p:nvSpPr>
        <p:spPr>
          <a:xfrm>
            <a:off x="4005855" y="5579514"/>
            <a:ext cx="3495675" cy="461665"/>
          </a:xfrm>
          <a:prstGeom prst="rect">
            <a:avLst/>
          </a:prstGeom>
          <a:noFill/>
        </p:spPr>
        <p:txBody>
          <a:bodyPr wrap="square" rtlCol="0">
            <a:spAutoFit/>
          </a:bodyPr>
          <a:lstStyle/>
          <a:p>
            <a:pPr algn="ctr"/>
            <a:r>
              <a:rPr lang="en-US" sz="2400" b="1"/>
              <a:t>Withdrawal</a:t>
            </a:r>
          </a:p>
        </p:txBody>
      </p:sp>
      <p:sp>
        <p:nvSpPr>
          <p:cNvPr id="12" name="TextBox 11">
            <a:extLst>
              <a:ext uri="{FF2B5EF4-FFF2-40B4-BE49-F238E27FC236}">
                <a16:creationId xmlns:a16="http://schemas.microsoft.com/office/drawing/2014/main" id="{E02C0DEC-9D6D-44F2-B083-6A8C2B7EBD0B}"/>
              </a:ext>
            </a:extLst>
          </p:cNvPr>
          <p:cNvSpPr txBox="1"/>
          <p:nvPr/>
        </p:nvSpPr>
        <p:spPr>
          <a:xfrm>
            <a:off x="7946528" y="2255356"/>
            <a:ext cx="3900969" cy="1938992"/>
          </a:xfrm>
          <a:prstGeom prst="rect">
            <a:avLst/>
          </a:prstGeom>
          <a:noFill/>
        </p:spPr>
        <p:txBody>
          <a:bodyPr wrap="square" rtlCol="0">
            <a:spAutoFit/>
          </a:bodyPr>
          <a:lstStyle/>
          <a:p>
            <a:r>
              <a:rPr lang="en-US" sz="2000"/>
              <a:t>Also for mother:</a:t>
            </a:r>
          </a:p>
          <a:p>
            <a:r>
              <a:rPr lang="en-US" sz="2000"/>
              <a:t>Respiratory Depression (all)</a:t>
            </a:r>
          </a:p>
          <a:p>
            <a:r>
              <a:rPr lang="en-US" sz="2000"/>
              <a:t>Worsened constipation (opioids)</a:t>
            </a:r>
          </a:p>
          <a:p>
            <a:r>
              <a:rPr lang="en-US" sz="2000"/>
              <a:t>Decreased pain tolerance and increased pain sensitivity (opioids)</a:t>
            </a:r>
          </a:p>
          <a:p>
            <a:r>
              <a:rPr lang="en-US" sz="2000"/>
              <a:t>IV related infections (opioid/benzo)</a:t>
            </a:r>
            <a:endParaRPr lang="en-US" sz="2400"/>
          </a:p>
        </p:txBody>
      </p:sp>
    </p:spTree>
    <p:extLst>
      <p:ext uri="{BB962C8B-B14F-4D97-AF65-F5344CB8AC3E}">
        <p14:creationId xmlns:p14="http://schemas.microsoft.com/office/powerpoint/2010/main" val="137826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5609-4EE0-403A-ADBB-B6B50785D0BC}"/>
              </a:ext>
            </a:extLst>
          </p:cNvPr>
          <p:cNvSpPr>
            <a:spLocks noGrp="1"/>
          </p:cNvSpPr>
          <p:nvPr>
            <p:ph type="title"/>
          </p:nvPr>
        </p:nvSpPr>
        <p:spPr/>
        <p:txBody>
          <a:bodyPr/>
          <a:lstStyle/>
          <a:p>
            <a:r>
              <a:rPr lang="en-US"/>
              <a:t>Withdrawal during pregnancy</a:t>
            </a:r>
          </a:p>
        </p:txBody>
      </p:sp>
      <p:pic>
        <p:nvPicPr>
          <p:cNvPr id="5" name="Content Placeholder 4">
            <a:extLst>
              <a:ext uri="{FF2B5EF4-FFF2-40B4-BE49-F238E27FC236}">
                <a16:creationId xmlns:a16="http://schemas.microsoft.com/office/drawing/2014/main" id="{BAD34761-5342-40F2-9D3A-523019E3FD8A}"/>
              </a:ext>
            </a:extLst>
          </p:cNvPr>
          <p:cNvPicPr>
            <a:picLocks noGrp="1" noChangeAspect="1"/>
          </p:cNvPicPr>
          <p:nvPr>
            <p:ph idx="1"/>
          </p:nvPr>
        </p:nvPicPr>
        <p:blipFill rotWithShape="1">
          <a:blip r:embed="rId2"/>
          <a:srcRect l="13483" t="18632" r="15448" b="6840"/>
          <a:stretch/>
        </p:blipFill>
        <p:spPr>
          <a:xfrm>
            <a:off x="1656506" y="1739619"/>
            <a:ext cx="6449269" cy="4508781"/>
          </a:xfrm>
          <a:prstGeom prst="rect">
            <a:avLst/>
          </a:prstGeom>
        </p:spPr>
      </p:pic>
      <p:sp>
        <p:nvSpPr>
          <p:cNvPr id="6" name="TextBox 5">
            <a:extLst>
              <a:ext uri="{FF2B5EF4-FFF2-40B4-BE49-F238E27FC236}">
                <a16:creationId xmlns:a16="http://schemas.microsoft.com/office/drawing/2014/main" id="{15BBD174-588B-4D61-9935-17C57EE79636}"/>
              </a:ext>
            </a:extLst>
          </p:cNvPr>
          <p:cNvSpPr txBox="1"/>
          <p:nvPr/>
        </p:nvSpPr>
        <p:spPr>
          <a:xfrm>
            <a:off x="8343900" y="2886075"/>
            <a:ext cx="2674620" cy="1938992"/>
          </a:xfrm>
          <a:prstGeom prst="rect">
            <a:avLst/>
          </a:prstGeom>
          <a:noFill/>
        </p:spPr>
        <p:txBody>
          <a:bodyPr wrap="square" rtlCol="0">
            <a:spAutoFit/>
          </a:bodyPr>
          <a:lstStyle/>
          <a:p>
            <a:pPr algn="ctr"/>
            <a:r>
              <a:rPr lang="en-US" sz="2400" b="1"/>
              <a:t>Withdrawal when not identified and treated can be fatal to both mother and fetus</a:t>
            </a:r>
          </a:p>
        </p:txBody>
      </p:sp>
    </p:spTree>
    <p:extLst>
      <p:ext uri="{BB962C8B-B14F-4D97-AF65-F5344CB8AC3E}">
        <p14:creationId xmlns:p14="http://schemas.microsoft.com/office/powerpoint/2010/main" val="1930531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4F8B-C8F9-4574-90F1-538CF898A083}"/>
              </a:ext>
            </a:extLst>
          </p:cNvPr>
          <p:cNvSpPr>
            <a:spLocks noGrp="1"/>
          </p:cNvSpPr>
          <p:nvPr>
            <p:ph type="title"/>
          </p:nvPr>
        </p:nvSpPr>
        <p:spPr/>
        <p:txBody>
          <a:bodyPr/>
          <a:lstStyle/>
          <a:p>
            <a:r>
              <a:rPr lang="en-US"/>
              <a:t>Estimated Prevalence of FASD</a:t>
            </a:r>
          </a:p>
        </p:txBody>
      </p:sp>
      <p:pic>
        <p:nvPicPr>
          <p:cNvPr id="4" name="Content Placeholder 3">
            <a:extLst>
              <a:ext uri="{FF2B5EF4-FFF2-40B4-BE49-F238E27FC236}">
                <a16:creationId xmlns:a16="http://schemas.microsoft.com/office/drawing/2014/main" id="{A954F6D2-8D90-42B7-B036-95E84E930E70}"/>
              </a:ext>
            </a:extLst>
          </p:cNvPr>
          <p:cNvPicPr>
            <a:picLocks noGrp="1" noChangeAspect="1"/>
          </p:cNvPicPr>
          <p:nvPr>
            <p:ph idx="1"/>
          </p:nvPr>
        </p:nvPicPr>
        <p:blipFill rotWithShape="1">
          <a:blip r:embed="rId2"/>
          <a:srcRect l="7192" t="57125" r="30072" b="15331"/>
          <a:stretch/>
        </p:blipFill>
        <p:spPr>
          <a:xfrm>
            <a:off x="990599" y="1800225"/>
            <a:ext cx="7686675" cy="2249919"/>
          </a:xfrm>
          <a:prstGeom prst="rect">
            <a:avLst/>
          </a:prstGeom>
        </p:spPr>
      </p:pic>
      <p:sp>
        <p:nvSpPr>
          <p:cNvPr id="5" name="TextBox 4">
            <a:extLst>
              <a:ext uri="{FF2B5EF4-FFF2-40B4-BE49-F238E27FC236}">
                <a16:creationId xmlns:a16="http://schemas.microsoft.com/office/drawing/2014/main" id="{7BFDF846-4BBE-4F0E-97B6-CD02F9EC114C}"/>
              </a:ext>
            </a:extLst>
          </p:cNvPr>
          <p:cNvSpPr txBox="1"/>
          <p:nvPr/>
        </p:nvSpPr>
        <p:spPr>
          <a:xfrm>
            <a:off x="1143000" y="4078719"/>
            <a:ext cx="10591800" cy="2169825"/>
          </a:xfrm>
          <a:prstGeom prst="rect">
            <a:avLst/>
          </a:prstGeom>
          <a:noFill/>
        </p:spPr>
        <p:txBody>
          <a:bodyPr wrap="square" rtlCol="0">
            <a:spAutoFit/>
          </a:bodyPr>
          <a:lstStyle/>
          <a:p>
            <a:r>
              <a:rPr lang="en-US" sz="2700"/>
              <a:t>“In this cross-sectional study of 13,146 first-grade children in 4 regions of the United States surveyed between 2010 and 2016, </a:t>
            </a:r>
            <a:r>
              <a:rPr lang="en-US" sz="2700" b="1"/>
              <a:t>the most conservative prevalence estimate for fetal alcohol spectrum disorders ranged from 11.3 to 50.0 per 1000 children</a:t>
            </a:r>
            <a:r>
              <a:rPr lang="en-US" sz="2700"/>
              <a:t>. Using a weighted approach, the estimated prevalence was 31.1 to 98.5 per 1000 children.”</a:t>
            </a:r>
          </a:p>
        </p:txBody>
      </p:sp>
    </p:spTree>
    <p:extLst>
      <p:ext uri="{BB962C8B-B14F-4D97-AF65-F5344CB8AC3E}">
        <p14:creationId xmlns:p14="http://schemas.microsoft.com/office/powerpoint/2010/main" val="159874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9414-68D9-483C-9C61-593BA11D20AB}"/>
              </a:ext>
            </a:extLst>
          </p:cNvPr>
          <p:cNvSpPr>
            <a:spLocks noGrp="1"/>
          </p:cNvSpPr>
          <p:nvPr>
            <p:ph type="title"/>
          </p:nvPr>
        </p:nvSpPr>
        <p:spPr/>
        <p:txBody>
          <a:bodyPr/>
          <a:lstStyle/>
          <a:p>
            <a:r>
              <a:rPr lang="en-US"/>
              <a:t>Stimulants effects on pregnancy</a:t>
            </a:r>
          </a:p>
        </p:txBody>
      </p:sp>
      <p:graphicFrame>
        <p:nvGraphicFramePr>
          <p:cNvPr id="4" name="Content Placeholder 3">
            <a:extLst>
              <a:ext uri="{FF2B5EF4-FFF2-40B4-BE49-F238E27FC236}">
                <a16:creationId xmlns:a16="http://schemas.microsoft.com/office/drawing/2014/main" id="{427A123D-BFA1-489B-A988-818B9640F4B5}"/>
              </a:ext>
            </a:extLst>
          </p:cNvPr>
          <p:cNvGraphicFramePr>
            <a:graphicFrameLocks noGrp="1"/>
          </p:cNvGraphicFramePr>
          <p:nvPr>
            <p:ph idx="1"/>
            <p:extLst>
              <p:ext uri="{D42A27DB-BD31-4B8C-83A1-F6EECF244321}">
                <p14:modId xmlns:p14="http://schemas.microsoft.com/office/powerpoint/2010/main" val="674575917"/>
              </p:ext>
            </p:extLst>
          </p:nvPr>
        </p:nvGraphicFramePr>
        <p:xfrm>
          <a:off x="1352550" y="1866899"/>
          <a:ext cx="9201150" cy="438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Down 5">
            <a:extLst>
              <a:ext uri="{FF2B5EF4-FFF2-40B4-BE49-F238E27FC236}">
                <a16:creationId xmlns:a16="http://schemas.microsoft.com/office/drawing/2014/main" id="{FD47A0A2-4AEB-4C1E-8C7E-8F39F8A72F54}"/>
              </a:ext>
            </a:extLst>
          </p:cNvPr>
          <p:cNvSpPr/>
          <p:nvPr/>
        </p:nvSpPr>
        <p:spPr>
          <a:xfrm rot="19019156">
            <a:off x="6177800" y="4299895"/>
            <a:ext cx="684609" cy="92847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7" name="Arrow: Down 6">
            <a:extLst>
              <a:ext uri="{FF2B5EF4-FFF2-40B4-BE49-F238E27FC236}">
                <a16:creationId xmlns:a16="http://schemas.microsoft.com/office/drawing/2014/main" id="{1E96473F-BA35-4D91-8B00-EB32864712AC}"/>
              </a:ext>
            </a:extLst>
          </p:cNvPr>
          <p:cNvSpPr/>
          <p:nvPr/>
        </p:nvSpPr>
        <p:spPr>
          <a:xfrm>
            <a:off x="5411391" y="4536526"/>
            <a:ext cx="684609" cy="928470"/>
          </a:xfrm>
          <a:prstGeom prst="down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4043DE5A-0FF9-49FB-94A7-3BFEB50F8494}"/>
              </a:ext>
            </a:extLst>
          </p:cNvPr>
          <p:cNvSpPr txBox="1"/>
          <p:nvPr/>
        </p:nvSpPr>
        <p:spPr>
          <a:xfrm>
            <a:off x="1559124" y="3274128"/>
            <a:ext cx="3495675" cy="2308324"/>
          </a:xfrm>
          <a:prstGeom prst="rect">
            <a:avLst/>
          </a:prstGeom>
          <a:noFill/>
        </p:spPr>
        <p:txBody>
          <a:bodyPr wrap="square" rtlCol="0">
            <a:spAutoFit/>
          </a:bodyPr>
          <a:lstStyle/>
          <a:p>
            <a:r>
              <a:rPr lang="en-US" sz="2400"/>
              <a:t>SGA or IUGR</a:t>
            </a:r>
          </a:p>
          <a:p>
            <a:r>
              <a:rPr lang="en-US" sz="2400"/>
              <a:t>Increased FHR</a:t>
            </a:r>
          </a:p>
          <a:p>
            <a:r>
              <a:rPr lang="en-US" sz="2400"/>
              <a:t>Pre-eclampsia</a:t>
            </a:r>
          </a:p>
          <a:p>
            <a:r>
              <a:rPr lang="en-US" sz="2400"/>
              <a:t>Placental abruption</a:t>
            </a:r>
          </a:p>
          <a:p>
            <a:r>
              <a:rPr lang="en-US" sz="2400"/>
              <a:t>PROM/PPROM</a:t>
            </a:r>
          </a:p>
          <a:p>
            <a:r>
              <a:rPr lang="en-US" sz="2400"/>
              <a:t>Preterm labor</a:t>
            </a:r>
          </a:p>
        </p:txBody>
      </p:sp>
      <p:sp>
        <p:nvSpPr>
          <p:cNvPr id="9" name="TextBox 8">
            <a:extLst>
              <a:ext uri="{FF2B5EF4-FFF2-40B4-BE49-F238E27FC236}">
                <a16:creationId xmlns:a16="http://schemas.microsoft.com/office/drawing/2014/main" id="{B17599F9-9F0E-4994-9B43-7B9CB5378E66}"/>
              </a:ext>
            </a:extLst>
          </p:cNvPr>
          <p:cNvSpPr txBox="1"/>
          <p:nvPr/>
        </p:nvSpPr>
        <p:spPr>
          <a:xfrm>
            <a:off x="7349245" y="4455158"/>
            <a:ext cx="4414614" cy="1200329"/>
          </a:xfrm>
          <a:prstGeom prst="rect">
            <a:avLst/>
          </a:prstGeom>
          <a:noFill/>
        </p:spPr>
        <p:txBody>
          <a:bodyPr wrap="square" rtlCol="0">
            <a:spAutoFit/>
          </a:bodyPr>
          <a:lstStyle/>
          <a:p>
            <a:r>
              <a:rPr lang="en-US" sz="2400"/>
              <a:t>Developmental delays (Meth and Cocaine specific)</a:t>
            </a:r>
          </a:p>
          <a:p>
            <a:r>
              <a:rPr lang="en-US" sz="2400"/>
              <a:t>Increased risk for SIDS (tobacco)</a:t>
            </a:r>
          </a:p>
        </p:txBody>
      </p:sp>
      <p:sp>
        <p:nvSpPr>
          <p:cNvPr id="11" name="TextBox 10">
            <a:extLst>
              <a:ext uri="{FF2B5EF4-FFF2-40B4-BE49-F238E27FC236}">
                <a16:creationId xmlns:a16="http://schemas.microsoft.com/office/drawing/2014/main" id="{F87D90D5-F6A2-4B52-9263-1A567618361C}"/>
              </a:ext>
            </a:extLst>
          </p:cNvPr>
          <p:cNvSpPr txBox="1"/>
          <p:nvPr/>
        </p:nvSpPr>
        <p:spPr>
          <a:xfrm>
            <a:off x="4005855" y="5579514"/>
            <a:ext cx="3495675" cy="830997"/>
          </a:xfrm>
          <a:prstGeom prst="rect">
            <a:avLst/>
          </a:prstGeom>
          <a:noFill/>
        </p:spPr>
        <p:txBody>
          <a:bodyPr wrap="square" rtlCol="0">
            <a:spAutoFit/>
          </a:bodyPr>
          <a:lstStyle/>
          <a:p>
            <a:pPr algn="ctr"/>
            <a:r>
              <a:rPr lang="en-US" sz="2400"/>
              <a:t>Withdrawal syndrome</a:t>
            </a:r>
          </a:p>
          <a:p>
            <a:pPr algn="ctr"/>
            <a:r>
              <a:rPr lang="en-US" sz="2400"/>
              <a:t>Depression</a:t>
            </a:r>
          </a:p>
        </p:txBody>
      </p:sp>
      <p:sp>
        <p:nvSpPr>
          <p:cNvPr id="12" name="TextBox 11">
            <a:extLst>
              <a:ext uri="{FF2B5EF4-FFF2-40B4-BE49-F238E27FC236}">
                <a16:creationId xmlns:a16="http://schemas.microsoft.com/office/drawing/2014/main" id="{6D6D667F-0B9C-413E-90DB-A1D2274A1F7F}"/>
              </a:ext>
            </a:extLst>
          </p:cNvPr>
          <p:cNvSpPr txBox="1"/>
          <p:nvPr/>
        </p:nvSpPr>
        <p:spPr>
          <a:xfrm>
            <a:off x="7985410" y="1965960"/>
            <a:ext cx="3900969" cy="2246769"/>
          </a:xfrm>
          <a:prstGeom prst="rect">
            <a:avLst/>
          </a:prstGeom>
          <a:noFill/>
        </p:spPr>
        <p:txBody>
          <a:bodyPr wrap="square" rtlCol="0">
            <a:spAutoFit/>
          </a:bodyPr>
          <a:lstStyle/>
          <a:p>
            <a:r>
              <a:rPr lang="en-US" sz="2000"/>
              <a:t>Also for mother:</a:t>
            </a:r>
          </a:p>
          <a:p>
            <a:r>
              <a:rPr lang="en-US" sz="2000"/>
              <a:t>Hypertension</a:t>
            </a:r>
          </a:p>
          <a:p>
            <a:r>
              <a:rPr lang="en-US" sz="2000"/>
              <a:t>Respiratory disease</a:t>
            </a:r>
          </a:p>
          <a:p>
            <a:r>
              <a:rPr lang="en-US" sz="2000"/>
              <a:t>Psychosis (meth and cocaine)</a:t>
            </a:r>
          </a:p>
          <a:p>
            <a:r>
              <a:rPr lang="en-US" sz="2000"/>
              <a:t>Worsens other withdrawal syndromes</a:t>
            </a:r>
          </a:p>
          <a:p>
            <a:r>
              <a:rPr lang="en-US" sz="2000"/>
              <a:t>IV related infections</a:t>
            </a:r>
            <a:endParaRPr lang="en-US" sz="2400"/>
          </a:p>
        </p:txBody>
      </p:sp>
    </p:spTree>
    <p:extLst>
      <p:ext uri="{BB962C8B-B14F-4D97-AF65-F5344CB8AC3E}">
        <p14:creationId xmlns:p14="http://schemas.microsoft.com/office/powerpoint/2010/main" val="213409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FB22-F815-4627-A16D-3BBA66B2EC65}"/>
              </a:ext>
            </a:extLst>
          </p:cNvPr>
          <p:cNvSpPr>
            <a:spLocks noGrp="1"/>
          </p:cNvSpPr>
          <p:nvPr>
            <p:ph type="title"/>
          </p:nvPr>
        </p:nvSpPr>
        <p:spPr/>
        <p:txBody>
          <a:bodyPr/>
          <a:lstStyle/>
          <a:p>
            <a:r>
              <a:rPr lang="en-US"/>
              <a:t>Effects of marijuana on pregnancy</a:t>
            </a:r>
          </a:p>
        </p:txBody>
      </p:sp>
      <p:sp>
        <p:nvSpPr>
          <p:cNvPr id="3" name="Content Placeholder 2">
            <a:extLst>
              <a:ext uri="{FF2B5EF4-FFF2-40B4-BE49-F238E27FC236}">
                <a16:creationId xmlns:a16="http://schemas.microsoft.com/office/drawing/2014/main" id="{26D815C2-55D0-4349-BBAE-C7712EC5B382}"/>
              </a:ext>
            </a:extLst>
          </p:cNvPr>
          <p:cNvSpPr>
            <a:spLocks noGrp="1"/>
          </p:cNvSpPr>
          <p:nvPr>
            <p:ph idx="1"/>
          </p:nvPr>
        </p:nvSpPr>
        <p:spPr>
          <a:xfrm>
            <a:off x="1143001" y="2057400"/>
            <a:ext cx="4953000" cy="4038600"/>
          </a:xfrm>
        </p:spPr>
        <p:txBody>
          <a:bodyPr>
            <a:normAutofit lnSpcReduction="10000"/>
          </a:bodyPr>
          <a:lstStyle/>
          <a:p>
            <a:pPr marL="45720" indent="0">
              <a:spcAft>
                <a:spcPts val="600"/>
              </a:spcAft>
              <a:buNone/>
            </a:pPr>
            <a:r>
              <a:rPr lang="en-US">
                <a:solidFill>
                  <a:schemeClr val="tx2"/>
                </a:solidFill>
              </a:rPr>
              <a:t>Marijuana has been shown to clinically improve:</a:t>
            </a:r>
          </a:p>
          <a:p>
            <a:pPr lvl="2"/>
            <a:r>
              <a:rPr lang="en-US" sz="2000">
                <a:solidFill>
                  <a:schemeClr val="tx2"/>
                </a:solidFill>
              </a:rPr>
              <a:t>Nausea and vomiting</a:t>
            </a:r>
          </a:p>
          <a:p>
            <a:pPr lvl="2"/>
            <a:r>
              <a:rPr lang="en-US" sz="2000">
                <a:solidFill>
                  <a:schemeClr val="tx2"/>
                </a:solidFill>
              </a:rPr>
              <a:t>Chronic pain</a:t>
            </a:r>
          </a:p>
          <a:p>
            <a:pPr lvl="2">
              <a:spcAft>
                <a:spcPts val="1200"/>
              </a:spcAft>
            </a:pPr>
            <a:r>
              <a:rPr lang="en-US" sz="2000">
                <a:solidFill>
                  <a:schemeClr val="tx2"/>
                </a:solidFill>
              </a:rPr>
              <a:t>Muscle spasticity</a:t>
            </a:r>
          </a:p>
          <a:p>
            <a:pPr marL="45720" indent="0">
              <a:spcBef>
                <a:spcPts val="0"/>
              </a:spcBef>
              <a:spcAft>
                <a:spcPts val="1800"/>
              </a:spcAft>
              <a:buNone/>
            </a:pPr>
            <a:r>
              <a:rPr lang="en-US">
                <a:solidFill>
                  <a:schemeClr val="tx2"/>
                </a:solidFill>
              </a:rPr>
              <a:t>Marijuana has been shown to have negative impacts on cognitive development and is associated with preterm labor and low birth weights*</a:t>
            </a:r>
          </a:p>
          <a:p>
            <a:pPr marL="45720" indent="0" algn="ctr">
              <a:buNone/>
            </a:pPr>
            <a:r>
              <a:rPr lang="en-US" b="1">
                <a:solidFill>
                  <a:schemeClr val="tx2"/>
                </a:solidFill>
              </a:rPr>
              <a:t>There is no safe amount or formulation of MJ in pregnancy.</a:t>
            </a:r>
          </a:p>
        </p:txBody>
      </p:sp>
      <p:pic>
        <p:nvPicPr>
          <p:cNvPr id="4" name="Picture 3">
            <a:extLst>
              <a:ext uri="{FF2B5EF4-FFF2-40B4-BE49-F238E27FC236}">
                <a16:creationId xmlns:a16="http://schemas.microsoft.com/office/drawing/2014/main" id="{F05E76BC-0C52-45ED-AC3E-BB26D1D25C26}"/>
              </a:ext>
            </a:extLst>
          </p:cNvPr>
          <p:cNvPicPr>
            <a:picLocks noChangeAspect="1"/>
          </p:cNvPicPr>
          <p:nvPr/>
        </p:nvPicPr>
        <p:blipFill rotWithShape="1">
          <a:blip r:embed="rId2"/>
          <a:srcRect l="20000" t="17500" r="21111" b="5972"/>
          <a:stretch/>
        </p:blipFill>
        <p:spPr>
          <a:xfrm>
            <a:off x="6585283" y="2057400"/>
            <a:ext cx="4463716" cy="3867150"/>
          </a:xfrm>
          <a:prstGeom prst="rect">
            <a:avLst/>
          </a:prstGeom>
        </p:spPr>
      </p:pic>
      <p:sp>
        <p:nvSpPr>
          <p:cNvPr id="5" name="TextBox 4">
            <a:extLst>
              <a:ext uri="{FF2B5EF4-FFF2-40B4-BE49-F238E27FC236}">
                <a16:creationId xmlns:a16="http://schemas.microsoft.com/office/drawing/2014/main" id="{F537AD7C-EA92-489C-B90A-F7FFA1F2CBB2}"/>
              </a:ext>
            </a:extLst>
          </p:cNvPr>
          <p:cNvSpPr txBox="1"/>
          <p:nvPr/>
        </p:nvSpPr>
        <p:spPr>
          <a:xfrm>
            <a:off x="6172200" y="6031230"/>
            <a:ext cx="5934075" cy="523220"/>
          </a:xfrm>
          <a:prstGeom prst="rect">
            <a:avLst/>
          </a:prstGeom>
          <a:noFill/>
        </p:spPr>
        <p:txBody>
          <a:bodyPr wrap="square" rtlCol="0">
            <a:spAutoFit/>
          </a:bodyPr>
          <a:lstStyle/>
          <a:p>
            <a:r>
              <a:rPr lang="en-US" sz="1400"/>
              <a:t>https://www.colorado.gov/pacific/sites/default/files/MJ_RMEP_Pregnancy-Breastfeeding-Clinical-Guidelines.pdf</a:t>
            </a:r>
          </a:p>
        </p:txBody>
      </p:sp>
      <p:sp>
        <p:nvSpPr>
          <p:cNvPr id="6" name="TextBox 5">
            <a:extLst>
              <a:ext uri="{FF2B5EF4-FFF2-40B4-BE49-F238E27FC236}">
                <a16:creationId xmlns:a16="http://schemas.microsoft.com/office/drawing/2014/main" id="{BC48344F-7F8E-4690-9772-60EB1930D0D5}"/>
              </a:ext>
            </a:extLst>
          </p:cNvPr>
          <p:cNvSpPr txBox="1"/>
          <p:nvPr/>
        </p:nvSpPr>
        <p:spPr>
          <a:xfrm>
            <a:off x="561975" y="6096000"/>
            <a:ext cx="5934075" cy="307777"/>
          </a:xfrm>
          <a:prstGeom prst="rect">
            <a:avLst/>
          </a:prstGeom>
          <a:noFill/>
        </p:spPr>
        <p:txBody>
          <a:bodyPr wrap="square" rtlCol="0">
            <a:spAutoFit/>
          </a:bodyPr>
          <a:lstStyle/>
          <a:p>
            <a:r>
              <a:rPr lang="en-US" sz="1400"/>
              <a:t>*difficult to separate from tobacco use</a:t>
            </a:r>
          </a:p>
        </p:txBody>
      </p:sp>
    </p:spTree>
    <p:extLst>
      <p:ext uri="{BB962C8B-B14F-4D97-AF65-F5344CB8AC3E}">
        <p14:creationId xmlns:p14="http://schemas.microsoft.com/office/powerpoint/2010/main" val="2948116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FB22-F815-4627-A16D-3BBA66B2EC65}"/>
              </a:ext>
            </a:extLst>
          </p:cNvPr>
          <p:cNvSpPr>
            <a:spLocks noGrp="1"/>
          </p:cNvSpPr>
          <p:nvPr>
            <p:ph type="title"/>
          </p:nvPr>
        </p:nvSpPr>
        <p:spPr>
          <a:xfrm>
            <a:off x="7348738" y="620643"/>
            <a:ext cx="3912583" cy="1356360"/>
          </a:xfrm>
        </p:spPr>
        <p:txBody>
          <a:bodyPr>
            <a:normAutofit/>
          </a:bodyPr>
          <a:lstStyle/>
          <a:p>
            <a:pPr algn="ctr"/>
            <a:r>
              <a:rPr lang="en-US" sz="3000" dirty="0"/>
              <a:t>Other effects of marijuana </a:t>
            </a:r>
          </a:p>
        </p:txBody>
      </p:sp>
      <p:pic>
        <p:nvPicPr>
          <p:cNvPr id="4" name="Picture 4" descr="Diagram, text&#10;&#10;Description automatically generated">
            <a:extLst>
              <a:ext uri="{FF2B5EF4-FFF2-40B4-BE49-F238E27FC236}">
                <a16:creationId xmlns:a16="http://schemas.microsoft.com/office/drawing/2014/main" id="{65F3EC11-E869-4CB7-8996-42B0D1A92E12}"/>
              </a:ext>
            </a:extLst>
          </p:cNvPr>
          <p:cNvPicPr>
            <a:picLocks noChangeAspect="1"/>
          </p:cNvPicPr>
          <p:nvPr/>
        </p:nvPicPr>
        <p:blipFill>
          <a:blip r:embed="rId3"/>
          <a:stretch>
            <a:fillRect/>
          </a:stretch>
        </p:blipFill>
        <p:spPr>
          <a:xfrm>
            <a:off x="1258611" y="857675"/>
            <a:ext cx="5272482" cy="5140669"/>
          </a:xfrm>
          <a:prstGeom prst="rect">
            <a:avLst/>
          </a:prstGeom>
        </p:spPr>
      </p:pic>
      <p:sp>
        <p:nvSpPr>
          <p:cNvPr id="3" name="Content Placeholder 2">
            <a:extLst>
              <a:ext uri="{FF2B5EF4-FFF2-40B4-BE49-F238E27FC236}">
                <a16:creationId xmlns:a16="http://schemas.microsoft.com/office/drawing/2014/main" id="{26D815C2-55D0-4349-BBAE-C7712EC5B382}"/>
              </a:ext>
            </a:extLst>
          </p:cNvPr>
          <p:cNvSpPr>
            <a:spLocks noGrp="1"/>
          </p:cNvSpPr>
          <p:nvPr>
            <p:ph idx="1"/>
          </p:nvPr>
        </p:nvSpPr>
        <p:spPr>
          <a:xfrm>
            <a:off x="7348738" y="1946965"/>
            <a:ext cx="4122409" cy="4038600"/>
          </a:xfrm>
        </p:spPr>
        <p:txBody>
          <a:bodyPr vert="horz" lIns="91440" tIns="45720" rIns="91440" bIns="45720" rtlCol="0">
            <a:normAutofit/>
          </a:bodyPr>
          <a:lstStyle/>
          <a:p>
            <a:pPr>
              <a:spcAft>
                <a:spcPts val="600"/>
              </a:spcAft>
            </a:pPr>
            <a:r>
              <a:rPr lang="en-US" sz="1500"/>
              <a:t>Concurrent substance use/misuse (tobacco&gt;alcohol&gt;prescriptions&gt;illicit substances)</a:t>
            </a:r>
          </a:p>
          <a:p>
            <a:pPr>
              <a:spcAft>
                <a:spcPts val="600"/>
              </a:spcAft>
            </a:pPr>
            <a:r>
              <a:rPr lang="en-US" sz="1500"/>
              <a:t>Decreased prenatal care, out of hospital birth (fear) </a:t>
            </a:r>
          </a:p>
          <a:p>
            <a:pPr>
              <a:spcAft>
                <a:spcPts val="600"/>
              </a:spcAft>
            </a:pPr>
            <a:r>
              <a:rPr lang="en-US" sz="1500"/>
              <a:t>Intoxication: accidents, paranoia, psychosis, physical illness/toxicity </a:t>
            </a:r>
          </a:p>
          <a:p>
            <a:pPr>
              <a:spcAft>
                <a:spcPts val="600"/>
              </a:spcAft>
            </a:pPr>
            <a:r>
              <a:rPr lang="en-US" sz="1500"/>
              <a:t>Withdrawal </a:t>
            </a:r>
          </a:p>
          <a:p>
            <a:pPr>
              <a:spcAft>
                <a:spcPts val="600"/>
              </a:spcAft>
            </a:pPr>
            <a:r>
              <a:rPr lang="en-US" sz="1500"/>
              <a:t>Asthma/pulm dx (96% of marijuana use reported in pregnancy is used via smoking) </a:t>
            </a:r>
          </a:p>
          <a:p>
            <a:pPr>
              <a:spcAft>
                <a:spcPts val="600"/>
              </a:spcAft>
            </a:pPr>
            <a:r>
              <a:rPr lang="en-US" sz="1500"/>
              <a:t>Increase risk of dysfunctional labor, precipitous labor, and meconium-stained amniotic fluid </a:t>
            </a:r>
            <a:endParaRPr lang="en-US" sz="1500" b="1"/>
          </a:p>
        </p:txBody>
      </p:sp>
      <p:pic>
        <p:nvPicPr>
          <p:cNvPr id="5" name="Picture 5">
            <a:extLst>
              <a:ext uri="{FF2B5EF4-FFF2-40B4-BE49-F238E27FC236}">
                <a16:creationId xmlns:a16="http://schemas.microsoft.com/office/drawing/2014/main" id="{BB69A3C8-BC5A-C370-80A2-227AC88EFD99}"/>
              </a:ext>
            </a:extLst>
          </p:cNvPr>
          <p:cNvPicPr>
            <a:picLocks noChangeAspect="1"/>
          </p:cNvPicPr>
          <p:nvPr/>
        </p:nvPicPr>
        <p:blipFill rotWithShape="1">
          <a:blip r:embed="rId4"/>
          <a:srcRect r="1379" b="7407"/>
          <a:stretch/>
        </p:blipFill>
        <p:spPr>
          <a:xfrm>
            <a:off x="3093485" y="5989223"/>
            <a:ext cx="1587522" cy="555625"/>
          </a:xfrm>
          <a:prstGeom prst="rect">
            <a:avLst/>
          </a:prstGeom>
        </p:spPr>
      </p:pic>
    </p:spTree>
    <p:extLst>
      <p:ext uri="{BB962C8B-B14F-4D97-AF65-F5344CB8AC3E}">
        <p14:creationId xmlns:p14="http://schemas.microsoft.com/office/powerpoint/2010/main" val="331654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7FF7-1E10-4D86-81C4-ADBDBE0005FD}"/>
              </a:ext>
            </a:extLst>
          </p:cNvPr>
          <p:cNvSpPr>
            <a:spLocks noGrp="1"/>
          </p:cNvSpPr>
          <p:nvPr>
            <p:ph type="title"/>
          </p:nvPr>
        </p:nvSpPr>
        <p:spPr>
          <a:xfrm>
            <a:off x="712305" y="742122"/>
            <a:ext cx="6496216" cy="1356360"/>
          </a:xfrm>
        </p:spPr>
        <p:txBody>
          <a:bodyPr>
            <a:normAutofit/>
          </a:bodyPr>
          <a:lstStyle/>
          <a:p>
            <a:r>
              <a:rPr lang="en-US" sz="4000" dirty="0"/>
              <a:t>Need for a different approach</a:t>
            </a:r>
          </a:p>
        </p:txBody>
      </p:sp>
      <p:pic>
        <p:nvPicPr>
          <p:cNvPr id="4" name="Picture 3">
            <a:extLst>
              <a:ext uri="{FF2B5EF4-FFF2-40B4-BE49-F238E27FC236}">
                <a16:creationId xmlns:a16="http://schemas.microsoft.com/office/drawing/2014/main" id="{FDC4E060-0D8B-4F85-89A4-70E3A2099E7A}"/>
              </a:ext>
            </a:extLst>
          </p:cNvPr>
          <p:cNvPicPr>
            <a:picLocks noChangeAspect="1"/>
          </p:cNvPicPr>
          <p:nvPr/>
        </p:nvPicPr>
        <p:blipFill rotWithShape="1">
          <a:blip r:embed="rId3"/>
          <a:srcRect l="2685" t="82363" r="4168" b="5601"/>
          <a:stretch/>
        </p:blipFill>
        <p:spPr>
          <a:xfrm>
            <a:off x="364469" y="5217629"/>
            <a:ext cx="6811133" cy="585925"/>
          </a:xfrm>
          <a:prstGeom prst="rect">
            <a:avLst/>
          </a:prstGeom>
        </p:spPr>
      </p:pic>
      <p:pic>
        <p:nvPicPr>
          <p:cNvPr id="8" name="Picture 7">
            <a:extLst>
              <a:ext uri="{FF2B5EF4-FFF2-40B4-BE49-F238E27FC236}">
                <a16:creationId xmlns:a16="http://schemas.microsoft.com/office/drawing/2014/main" id="{7DD9F728-C94C-436F-9F62-703B71DDDD80}"/>
              </a:ext>
            </a:extLst>
          </p:cNvPr>
          <p:cNvPicPr>
            <a:picLocks noChangeAspect="1"/>
          </p:cNvPicPr>
          <p:nvPr/>
        </p:nvPicPr>
        <p:blipFill rotWithShape="1">
          <a:blip r:embed="rId3"/>
          <a:srcRect l="2685" t="33472" r="4168" b="32450"/>
          <a:stretch/>
        </p:blipFill>
        <p:spPr>
          <a:xfrm>
            <a:off x="364469" y="3569665"/>
            <a:ext cx="6811133" cy="1664463"/>
          </a:xfrm>
          <a:prstGeom prst="rect">
            <a:avLst/>
          </a:prstGeom>
        </p:spPr>
      </p:pic>
      <p:sp>
        <p:nvSpPr>
          <p:cNvPr id="6" name="TextBox 5">
            <a:extLst>
              <a:ext uri="{FF2B5EF4-FFF2-40B4-BE49-F238E27FC236}">
                <a16:creationId xmlns:a16="http://schemas.microsoft.com/office/drawing/2014/main" id="{F3A9F26B-1B90-420D-AC43-7E5868ABB8CE}"/>
              </a:ext>
            </a:extLst>
          </p:cNvPr>
          <p:cNvSpPr txBox="1"/>
          <p:nvPr/>
        </p:nvSpPr>
        <p:spPr>
          <a:xfrm>
            <a:off x="885307" y="2596129"/>
            <a:ext cx="5771598" cy="923330"/>
          </a:xfrm>
          <a:prstGeom prst="rect">
            <a:avLst/>
          </a:prstGeom>
          <a:noFill/>
        </p:spPr>
        <p:txBody>
          <a:bodyPr wrap="square" rtlCol="0">
            <a:spAutoFit/>
          </a:bodyPr>
          <a:lstStyle/>
          <a:p>
            <a:pPr algn="ctr"/>
            <a:r>
              <a:rPr lang="en-US" b="1"/>
              <a:t>Prevalence of Parental Alcohol or Other Drug Use as a Contributing Factor for Reason for Removal in the United States, 2000 to 2015</a:t>
            </a:r>
          </a:p>
        </p:txBody>
      </p:sp>
      <p:pic>
        <p:nvPicPr>
          <p:cNvPr id="7" name="Picture 8" descr="A picture containing text, clipart&#10;&#10;Description automatically generated">
            <a:extLst>
              <a:ext uri="{FF2B5EF4-FFF2-40B4-BE49-F238E27FC236}">
                <a16:creationId xmlns:a16="http://schemas.microsoft.com/office/drawing/2014/main" id="{D336088A-4DBA-3F0A-368C-71EAD28058DF}"/>
              </a:ext>
            </a:extLst>
          </p:cNvPr>
          <p:cNvPicPr>
            <a:picLocks noChangeAspect="1"/>
          </p:cNvPicPr>
          <p:nvPr/>
        </p:nvPicPr>
        <p:blipFill>
          <a:blip r:embed="rId4"/>
          <a:stretch>
            <a:fillRect/>
          </a:stretch>
        </p:blipFill>
        <p:spPr>
          <a:xfrm>
            <a:off x="10786371" y="277397"/>
            <a:ext cx="1176821" cy="1002334"/>
          </a:xfrm>
          <a:prstGeom prst="rect">
            <a:avLst/>
          </a:prstGeom>
        </p:spPr>
      </p:pic>
      <p:graphicFrame>
        <p:nvGraphicFramePr>
          <p:cNvPr id="10" name="TextBox 2">
            <a:extLst>
              <a:ext uri="{FF2B5EF4-FFF2-40B4-BE49-F238E27FC236}">
                <a16:creationId xmlns:a16="http://schemas.microsoft.com/office/drawing/2014/main" id="{D4D4BE8D-3A94-5809-F7FF-C3A8CAF8BF40}"/>
              </a:ext>
            </a:extLst>
          </p:cNvPr>
          <p:cNvGraphicFramePr/>
          <p:nvPr>
            <p:extLst>
              <p:ext uri="{D42A27DB-BD31-4B8C-83A1-F6EECF244321}">
                <p14:modId xmlns:p14="http://schemas.microsoft.com/office/powerpoint/2010/main" val="2799829671"/>
              </p:ext>
            </p:extLst>
          </p:nvPr>
        </p:nvGraphicFramePr>
        <p:xfrm>
          <a:off x="7485271" y="1278834"/>
          <a:ext cx="4366590" cy="50577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TextBox 28">
            <a:extLst>
              <a:ext uri="{FF2B5EF4-FFF2-40B4-BE49-F238E27FC236}">
                <a16:creationId xmlns:a16="http://schemas.microsoft.com/office/drawing/2014/main" id="{C81C37B8-482F-1A10-FAC2-7B3573738008}"/>
              </a:ext>
            </a:extLst>
          </p:cNvPr>
          <p:cNvSpPr txBox="1"/>
          <p:nvPr/>
        </p:nvSpPr>
        <p:spPr>
          <a:xfrm>
            <a:off x="7675217" y="397565"/>
            <a:ext cx="316947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Biden-Harris Administration approach to substance use in pregnancy:</a:t>
            </a:r>
            <a:endParaRPr lang="en-US" dirty="0"/>
          </a:p>
        </p:txBody>
      </p:sp>
      <p:sp>
        <p:nvSpPr>
          <p:cNvPr id="30" name="TextBox 29">
            <a:extLst>
              <a:ext uri="{FF2B5EF4-FFF2-40B4-BE49-F238E27FC236}">
                <a16:creationId xmlns:a16="http://schemas.microsoft.com/office/drawing/2014/main" id="{F36C4523-E752-3C73-658F-89872490344F}"/>
              </a:ext>
            </a:extLst>
          </p:cNvPr>
          <p:cNvSpPr txBox="1"/>
          <p:nvPr/>
        </p:nvSpPr>
        <p:spPr>
          <a:xfrm>
            <a:off x="1170608" y="6018695"/>
            <a:ext cx="5466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In 2018, 20% of foster care placements were infants [5]</a:t>
            </a:r>
          </a:p>
        </p:txBody>
      </p:sp>
    </p:spTree>
    <p:extLst>
      <p:ext uri="{BB962C8B-B14F-4D97-AF65-F5344CB8AC3E}">
        <p14:creationId xmlns:p14="http://schemas.microsoft.com/office/powerpoint/2010/main" val="270474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57AB-0CE4-49B5-82C2-895678725707}"/>
              </a:ext>
            </a:extLst>
          </p:cNvPr>
          <p:cNvSpPr>
            <a:spLocks noGrp="1"/>
          </p:cNvSpPr>
          <p:nvPr>
            <p:ph type="title"/>
          </p:nvPr>
        </p:nvSpPr>
        <p:spPr/>
        <p:txBody>
          <a:bodyPr/>
          <a:lstStyle/>
          <a:p>
            <a:r>
              <a:rPr lang="en-US"/>
              <a:t>Need to screen</a:t>
            </a:r>
          </a:p>
        </p:txBody>
      </p:sp>
      <p:sp>
        <p:nvSpPr>
          <p:cNvPr id="3" name="Content Placeholder 2">
            <a:extLst>
              <a:ext uri="{FF2B5EF4-FFF2-40B4-BE49-F238E27FC236}">
                <a16:creationId xmlns:a16="http://schemas.microsoft.com/office/drawing/2014/main" id="{85448177-BF20-4B3B-B4B2-CA6BE96DCE83}"/>
              </a:ext>
            </a:extLst>
          </p:cNvPr>
          <p:cNvSpPr>
            <a:spLocks noGrp="1"/>
          </p:cNvSpPr>
          <p:nvPr>
            <p:ph idx="1"/>
          </p:nvPr>
        </p:nvSpPr>
        <p:spPr>
          <a:xfrm>
            <a:off x="1159564" y="2453203"/>
            <a:ext cx="9872871" cy="4038600"/>
          </a:xfrm>
        </p:spPr>
        <p:txBody>
          <a:bodyPr>
            <a:normAutofit/>
          </a:bodyPr>
          <a:lstStyle/>
          <a:p>
            <a:pPr marL="45720" indent="0">
              <a:buNone/>
            </a:pPr>
            <a:r>
              <a:rPr lang="en-US" sz="3200"/>
              <a:t>“Screening for substance use should be part of comprehensive obstetric care and should be done at the first prenatal visit in partnership with the pregnant woman. Screening based only on factors, such as poor adherence to prenatal care or prior adverse pregnancy outcome, can lead to missed cases, and may add to stereotyping and stigma. </a:t>
            </a:r>
            <a:r>
              <a:rPr lang="en-US" sz="3200" u="sng"/>
              <a:t>Therefore it is essential that screening be universal</a:t>
            </a:r>
            <a:r>
              <a:rPr lang="en-US" sz="3200"/>
              <a:t>.”</a:t>
            </a:r>
          </a:p>
          <a:p>
            <a:pPr marL="45720" indent="0">
              <a:buNone/>
            </a:pPr>
            <a:endParaRPr lang="en-US" sz="3200"/>
          </a:p>
          <a:p>
            <a:endParaRPr lang="en-US" sz="3200"/>
          </a:p>
        </p:txBody>
      </p:sp>
      <p:pic>
        <p:nvPicPr>
          <p:cNvPr id="4" name="Picture 3">
            <a:extLst>
              <a:ext uri="{FF2B5EF4-FFF2-40B4-BE49-F238E27FC236}">
                <a16:creationId xmlns:a16="http://schemas.microsoft.com/office/drawing/2014/main" id="{CC6767ED-B421-4539-96C8-BDC0B2AD70AA}"/>
              </a:ext>
            </a:extLst>
          </p:cNvPr>
          <p:cNvPicPr>
            <a:picLocks noChangeAspect="1"/>
          </p:cNvPicPr>
          <p:nvPr/>
        </p:nvPicPr>
        <p:blipFill rotWithShape="1">
          <a:blip r:embed="rId3"/>
          <a:srcRect l="23981" t="20000" r="24259" b="60222"/>
          <a:stretch/>
        </p:blipFill>
        <p:spPr>
          <a:xfrm>
            <a:off x="4972049" y="518378"/>
            <a:ext cx="6638925" cy="1691203"/>
          </a:xfrm>
          <a:prstGeom prst="rect">
            <a:avLst/>
          </a:prstGeom>
        </p:spPr>
      </p:pic>
    </p:spTree>
    <p:extLst>
      <p:ext uri="{BB962C8B-B14F-4D97-AF65-F5344CB8AC3E}">
        <p14:creationId xmlns:p14="http://schemas.microsoft.com/office/powerpoint/2010/main" val="291706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57AB-0CE4-49B5-82C2-895678725707}"/>
              </a:ext>
            </a:extLst>
          </p:cNvPr>
          <p:cNvSpPr>
            <a:spLocks noGrp="1"/>
          </p:cNvSpPr>
          <p:nvPr>
            <p:ph type="title"/>
          </p:nvPr>
        </p:nvSpPr>
        <p:spPr/>
        <p:txBody>
          <a:bodyPr/>
          <a:lstStyle/>
          <a:p>
            <a:r>
              <a:rPr lang="en-US"/>
              <a:t>Need to screen</a:t>
            </a:r>
          </a:p>
        </p:txBody>
      </p:sp>
      <p:sp>
        <p:nvSpPr>
          <p:cNvPr id="3" name="Content Placeholder 2">
            <a:extLst>
              <a:ext uri="{FF2B5EF4-FFF2-40B4-BE49-F238E27FC236}">
                <a16:creationId xmlns:a16="http://schemas.microsoft.com/office/drawing/2014/main" id="{85448177-BF20-4B3B-B4B2-CA6BE96DCE83}"/>
              </a:ext>
            </a:extLst>
          </p:cNvPr>
          <p:cNvSpPr>
            <a:spLocks noGrp="1"/>
          </p:cNvSpPr>
          <p:nvPr>
            <p:ph idx="1"/>
          </p:nvPr>
        </p:nvSpPr>
        <p:spPr/>
        <p:txBody>
          <a:bodyPr vert="horz" lIns="91440" tIns="45720" rIns="91440" bIns="45720" rtlCol="0" anchor="t">
            <a:normAutofit/>
          </a:bodyPr>
          <a:lstStyle/>
          <a:p>
            <a:r>
              <a:rPr lang="en-US" sz="2800" dirty="0">
                <a:solidFill>
                  <a:schemeClr val="tx2"/>
                </a:solidFill>
              </a:rPr>
              <a:t>Only 20% of OB/GYN physicians effectively screen for substance use disorders, and yet pregnancy has been found to be one of the best times to intervene in substance use disorder.</a:t>
            </a:r>
          </a:p>
          <a:p>
            <a:r>
              <a:rPr lang="en-US" sz="2800" dirty="0">
                <a:solidFill>
                  <a:schemeClr val="tx2"/>
                </a:solidFill>
              </a:rPr>
              <a:t>Routine screening should rely on validated tools for screening in pregnancy:</a:t>
            </a:r>
          </a:p>
          <a:p>
            <a:pPr lvl="1"/>
            <a:r>
              <a:rPr lang="en-US" sz="2800" dirty="0">
                <a:solidFill>
                  <a:schemeClr val="tx2"/>
                </a:solidFill>
              </a:rPr>
              <a:t>4 P’s , 4 P’s plus, 5 P’s</a:t>
            </a:r>
          </a:p>
          <a:p>
            <a:pPr lvl="1"/>
            <a:r>
              <a:rPr lang="en-US" sz="2800" dirty="0">
                <a:solidFill>
                  <a:schemeClr val="tx2"/>
                </a:solidFill>
              </a:rPr>
              <a:t>NIDA Quick Screen</a:t>
            </a:r>
          </a:p>
          <a:p>
            <a:pPr lvl="1"/>
            <a:r>
              <a:rPr lang="en-US" sz="2800" dirty="0">
                <a:solidFill>
                  <a:schemeClr val="tx2"/>
                </a:solidFill>
              </a:rPr>
              <a:t>SURP-P</a:t>
            </a:r>
          </a:p>
          <a:p>
            <a:endParaRPr lang="en-US" sz="2800">
              <a:solidFill>
                <a:schemeClr val="tx2"/>
              </a:solidFill>
            </a:endParaRPr>
          </a:p>
        </p:txBody>
      </p:sp>
    </p:spTree>
    <p:extLst>
      <p:ext uri="{BB962C8B-B14F-4D97-AF65-F5344CB8AC3E}">
        <p14:creationId xmlns:p14="http://schemas.microsoft.com/office/powerpoint/2010/main" val="202223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3F4D-491E-4715-BE46-B21498BEDF26}"/>
              </a:ext>
            </a:extLst>
          </p:cNvPr>
          <p:cNvSpPr>
            <a:spLocks noGrp="1"/>
          </p:cNvSpPr>
          <p:nvPr>
            <p:ph type="title"/>
          </p:nvPr>
        </p:nvSpPr>
        <p:spPr/>
        <p:txBody>
          <a:bodyPr/>
          <a:lstStyle/>
          <a:p>
            <a:r>
              <a:rPr lang="en-US"/>
              <a:t>Disclosures</a:t>
            </a:r>
          </a:p>
        </p:txBody>
      </p:sp>
      <p:sp>
        <p:nvSpPr>
          <p:cNvPr id="3" name="Content Placeholder 2">
            <a:extLst>
              <a:ext uri="{FF2B5EF4-FFF2-40B4-BE49-F238E27FC236}">
                <a16:creationId xmlns:a16="http://schemas.microsoft.com/office/drawing/2014/main" id="{A536C297-8DDB-4654-B6A2-B39536129912}"/>
              </a:ext>
            </a:extLst>
          </p:cNvPr>
          <p:cNvSpPr>
            <a:spLocks noGrp="1"/>
          </p:cNvSpPr>
          <p:nvPr>
            <p:ph idx="1"/>
          </p:nvPr>
        </p:nvSpPr>
        <p:spPr/>
        <p:txBody>
          <a:bodyPr vert="horz" lIns="91440" tIns="45720" rIns="91440" bIns="45720" rtlCol="0" anchor="t">
            <a:normAutofit/>
          </a:bodyPr>
          <a:lstStyle/>
          <a:p>
            <a:r>
              <a:rPr lang="en-US"/>
              <a:t>We have no financial disclosures that I know of.</a:t>
            </a:r>
          </a:p>
        </p:txBody>
      </p:sp>
    </p:spTree>
    <p:extLst>
      <p:ext uri="{BB962C8B-B14F-4D97-AF65-F5344CB8AC3E}">
        <p14:creationId xmlns:p14="http://schemas.microsoft.com/office/powerpoint/2010/main" val="283766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3A5E-9D38-45AD-B8C9-951A73098A86}"/>
              </a:ext>
            </a:extLst>
          </p:cNvPr>
          <p:cNvSpPr>
            <a:spLocks noGrp="1"/>
          </p:cNvSpPr>
          <p:nvPr>
            <p:ph type="title"/>
          </p:nvPr>
        </p:nvSpPr>
        <p:spPr/>
        <p:txBody>
          <a:bodyPr/>
          <a:lstStyle/>
          <a:p>
            <a:r>
              <a:rPr lang="en-US"/>
              <a:t>5 P’s</a:t>
            </a:r>
          </a:p>
        </p:txBody>
      </p:sp>
      <p:sp>
        <p:nvSpPr>
          <p:cNvPr id="3" name="Content Placeholder 2">
            <a:extLst>
              <a:ext uri="{FF2B5EF4-FFF2-40B4-BE49-F238E27FC236}">
                <a16:creationId xmlns:a16="http://schemas.microsoft.com/office/drawing/2014/main" id="{06C80090-5B03-47AB-849A-A458D1F45F5C}"/>
              </a:ext>
            </a:extLst>
          </p:cNvPr>
          <p:cNvSpPr>
            <a:spLocks noGrp="1"/>
          </p:cNvSpPr>
          <p:nvPr>
            <p:ph idx="1"/>
          </p:nvPr>
        </p:nvSpPr>
        <p:spPr>
          <a:xfrm>
            <a:off x="1143000" y="2057400"/>
            <a:ext cx="9872871" cy="4324350"/>
          </a:xfrm>
        </p:spPr>
        <p:txBody>
          <a:bodyPr>
            <a:normAutofit lnSpcReduction="10000"/>
          </a:bodyPr>
          <a:lstStyle/>
          <a:p>
            <a:r>
              <a:rPr lang="en-US" sz="2400">
                <a:solidFill>
                  <a:schemeClr val="tx2"/>
                </a:solidFill>
              </a:rPr>
              <a:t>Did any of your Parents have problems with alcohol or drug use?</a:t>
            </a:r>
          </a:p>
          <a:p>
            <a:r>
              <a:rPr lang="en-US" sz="2400">
                <a:solidFill>
                  <a:schemeClr val="tx2"/>
                </a:solidFill>
              </a:rPr>
              <a:t>Do any of your friends (Peers) have problems with alcohol or drug use?</a:t>
            </a:r>
          </a:p>
          <a:p>
            <a:r>
              <a:rPr lang="en-US" sz="2400">
                <a:solidFill>
                  <a:schemeClr val="tx2"/>
                </a:solidFill>
              </a:rPr>
              <a:t>Does your Partner have a problem with alcohol or drug use?</a:t>
            </a:r>
          </a:p>
          <a:p>
            <a:r>
              <a:rPr lang="en-US" sz="2400">
                <a:solidFill>
                  <a:schemeClr val="tx2"/>
                </a:solidFill>
              </a:rPr>
              <a:t>Before you were pregnant did you have problems with alcohol or drug use? (Past)</a:t>
            </a:r>
          </a:p>
          <a:p>
            <a:r>
              <a:rPr lang="en-US" sz="2400">
                <a:solidFill>
                  <a:schemeClr val="tx2"/>
                </a:solidFill>
              </a:rPr>
              <a:t>In the past month, did you drink beer, wine or liquor, or use other drugs? (Pregnancy)</a:t>
            </a:r>
          </a:p>
          <a:p>
            <a:pPr marL="45720" indent="0">
              <a:buNone/>
            </a:pPr>
            <a:endParaRPr lang="en-US" sz="2400">
              <a:solidFill>
                <a:schemeClr val="tx2"/>
              </a:solidFill>
            </a:endParaRPr>
          </a:p>
          <a:p>
            <a:pPr marL="45720" indent="0">
              <a:buNone/>
            </a:pPr>
            <a:r>
              <a:rPr lang="en-US" sz="2400">
                <a:solidFill>
                  <a:schemeClr val="tx2"/>
                </a:solidFill>
              </a:rPr>
              <a:t>Sensitivity: 87%   Specificity 76%.		</a:t>
            </a:r>
          </a:p>
          <a:p>
            <a:pPr marL="45720" indent="0">
              <a:buNone/>
            </a:pPr>
            <a:r>
              <a:rPr lang="en-US" sz="2400">
                <a:solidFill>
                  <a:schemeClr val="tx2"/>
                </a:solidFill>
              </a:rPr>
              <a:t>Validated in the inpatient &amp; outpatient settings</a:t>
            </a:r>
          </a:p>
        </p:txBody>
      </p:sp>
    </p:spTree>
    <p:extLst>
      <p:ext uri="{BB962C8B-B14F-4D97-AF65-F5344CB8AC3E}">
        <p14:creationId xmlns:p14="http://schemas.microsoft.com/office/powerpoint/2010/main" val="32702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CBDA-3FA9-408D-B9E4-5EFA3281F914}"/>
              </a:ext>
            </a:extLst>
          </p:cNvPr>
          <p:cNvSpPr>
            <a:spLocks noGrp="1"/>
          </p:cNvSpPr>
          <p:nvPr>
            <p:ph type="title"/>
          </p:nvPr>
        </p:nvSpPr>
        <p:spPr/>
        <p:txBody>
          <a:bodyPr/>
          <a:lstStyle/>
          <a:p>
            <a:r>
              <a:rPr lang="en-US"/>
              <a:t>NIDA Quick Screen</a:t>
            </a:r>
          </a:p>
        </p:txBody>
      </p:sp>
      <p:pic>
        <p:nvPicPr>
          <p:cNvPr id="4" name="Content Placeholder 3">
            <a:extLst>
              <a:ext uri="{FF2B5EF4-FFF2-40B4-BE49-F238E27FC236}">
                <a16:creationId xmlns:a16="http://schemas.microsoft.com/office/drawing/2014/main" id="{DAD98C59-EED6-46B8-9525-7811D1EC9B7C}"/>
              </a:ext>
            </a:extLst>
          </p:cNvPr>
          <p:cNvPicPr>
            <a:picLocks noGrp="1" noChangeAspect="1"/>
          </p:cNvPicPr>
          <p:nvPr>
            <p:ph idx="1"/>
          </p:nvPr>
        </p:nvPicPr>
        <p:blipFill rotWithShape="1">
          <a:blip r:embed="rId3"/>
          <a:srcRect l="26691" t="53302" r="27398" b="19104"/>
          <a:stretch/>
        </p:blipFill>
        <p:spPr>
          <a:xfrm>
            <a:off x="1173480" y="1842135"/>
            <a:ext cx="8875395" cy="3556236"/>
          </a:xfrm>
          <a:prstGeom prst="rect">
            <a:avLst/>
          </a:prstGeom>
        </p:spPr>
      </p:pic>
      <p:sp>
        <p:nvSpPr>
          <p:cNvPr id="5" name="TextBox 4">
            <a:extLst>
              <a:ext uri="{FF2B5EF4-FFF2-40B4-BE49-F238E27FC236}">
                <a16:creationId xmlns:a16="http://schemas.microsoft.com/office/drawing/2014/main" id="{1068FA82-28A4-4DE2-9387-9D1C6B6FB84A}"/>
              </a:ext>
            </a:extLst>
          </p:cNvPr>
          <p:cNvSpPr txBox="1"/>
          <p:nvPr/>
        </p:nvSpPr>
        <p:spPr>
          <a:xfrm>
            <a:off x="1173480" y="5471535"/>
            <a:ext cx="9602096" cy="1015663"/>
          </a:xfrm>
          <a:prstGeom prst="rect">
            <a:avLst/>
          </a:prstGeom>
          <a:noFill/>
        </p:spPr>
        <p:txBody>
          <a:bodyPr wrap="square" lIns="91440" tIns="45720" rIns="91440" bIns="45720" rtlCol="0" anchor="t">
            <a:spAutoFit/>
          </a:bodyPr>
          <a:lstStyle/>
          <a:p>
            <a:r>
              <a:rPr lang="en-US" sz="2000" dirty="0">
                <a:solidFill>
                  <a:schemeClr val="tx2"/>
                </a:solidFill>
              </a:rPr>
              <a:t>Validated in multiple settings</a:t>
            </a:r>
          </a:p>
          <a:p>
            <a:endParaRPr lang="en-US" sz="2000">
              <a:solidFill>
                <a:schemeClr val="tx2"/>
              </a:solidFill>
            </a:endParaRPr>
          </a:p>
          <a:p>
            <a:r>
              <a:rPr lang="en-US" sz="2000" dirty="0">
                <a:solidFill>
                  <a:schemeClr val="tx2"/>
                </a:solidFill>
              </a:rPr>
              <a:t>New tool developed from the Quick Screen - TAPS: </a:t>
            </a:r>
            <a:r>
              <a:rPr lang="en-US" sz="2000" dirty="0">
                <a:solidFill>
                  <a:schemeClr val="tx2"/>
                </a:solidFill>
                <a:hlinkClick r:id="rId4">
                  <a:extLst>
                    <a:ext uri="{A12FA001-AC4F-418D-AE19-62706E023703}">
                      <ahyp:hlinkClr xmlns:ahyp="http://schemas.microsoft.com/office/drawing/2018/hyperlinkcolor" val="tx"/>
                    </a:ext>
                  </a:extLst>
                </a:hlinkClick>
              </a:rPr>
              <a:t>https://www.drugabuse.gov/taps/#/</a:t>
            </a:r>
            <a:r>
              <a:rPr lang="en-US" sz="2000" dirty="0">
                <a:solidFill>
                  <a:schemeClr val="tx2"/>
                </a:solidFill>
              </a:rPr>
              <a:t> </a:t>
            </a:r>
            <a:endParaRPr lang="en-US">
              <a:solidFill>
                <a:schemeClr val="tx2"/>
              </a:solidFill>
            </a:endParaRPr>
          </a:p>
        </p:txBody>
      </p:sp>
    </p:spTree>
    <p:extLst>
      <p:ext uri="{BB962C8B-B14F-4D97-AF65-F5344CB8AC3E}">
        <p14:creationId xmlns:p14="http://schemas.microsoft.com/office/powerpoint/2010/main" val="3706664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AA21-81F4-4017-9112-5E95B8835AB5}"/>
              </a:ext>
            </a:extLst>
          </p:cNvPr>
          <p:cNvSpPr>
            <a:spLocks noGrp="1"/>
          </p:cNvSpPr>
          <p:nvPr>
            <p:ph type="title"/>
          </p:nvPr>
        </p:nvSpPr>
        <p:spPr/>
        <p:txBody>
          <a:bodyPr/>
          <a:lstStyle/>
          <a:p>
            <a:r>
              <a:rPr lang="en-US"/>
              <a:t>Substance Use Risk Profile – Pregnancy</a:t>
            </a:r>
            <a:br>
              <a:rPr lang="en-US"/>
            </a:br>
            <a:r>
              <a:rPr lang="en-US"/>
              <a:t>(SURP-P)</a:t>
            </a:r>
          </a:p>
        </p:txBody>
      </p:sp>
      <p:sp>
        <p:nvSpPr>
          <p:cNvPr id="3" name="Content Placeholder 2">
            <a:extLst>
              <a:ext uri="{FF2B5EF4-FFF2-40B4-BE49-F238E27FC236}">
                <a16:creationId xmlns:a16="http://schemas.microsoft.com/office/drawing/2014/main" id="{68EB0DF9-AE6D-4953-A72F-6AF643076894}"/>
              </a:ext>
            </a:extLst>
          </p:cNvPr>
          <p:cNvSpPr>
            <a:spLocks noGrp="1"/>
          </p:cNvSpPr>
          <p:nvPr>
            <p:ph idx="1"/>
          </p:nvPr>
        </p:nvSpPr>
        <p:spPr>
          <a:xfrm>
            <a:off x="1143000" y="1941194"/>
            <a:ext cx="9872871" cy="4707255"/>
          </a:xfrm>
        </p:spPr>
        <p:txBody>
          <a:bodyPr>
            <a:normAutofit/>
          </a:bodyPr>
          <a:lstStyle/>
          <a:p>
            <a:r>
              <a:rPr lang="en-US" sz="2400">
                <a:solidFill>
                  <a:schemeClr val="tx2"/>
                </a:solidFill>
              </a:rPr>
              <a:t>Have you ever smoked marijuana?</a:t>
            </a:r>
          </a:p>
          <a:p>
            <a:r>
              <a:rPr lang="en-US" sz="2400">
                <a:solidFill>
                  <a:schemeClr val="tx2"/>
                </a:solidFill>
              </a:rPr>
              <a:t>In the month before you knew you were pregnant, how many beers, how much wine, or how much liquor did you drink?</a:t>
            </a:r>
          </a:p>
          <a:p>
            <a:pPr>
              <a:lnSpc>
                <a:spcPct val="100000"/>
              </a:lnSpc>
              <a:spcBef>
                <a:spcPts val="600"/>
              </a:spcBef>
            </a:pPr>
            <a:r>
              <a:rPr lang="en-US" sz="2400">
                <a:solidFill>
                  <a:schemeClr val="tx2"/>
                </a:solidFill>
              </a:rPr>
              <a:t>Have you ever felt the need to cut down on you drug or alcohol use?</a:t>
            </a:r>
          </a:p>
          <a:p>
            <a:pPr marL="45720" indent="0">
              <a:lnSpc>
                <a:spcPct val="100000"/>
              </a:lnSpc>
              <a:spcBef>
                <a:spcPts val="600"/>
              </a:spcBef>
              <a:buNone/>
            </a:pPr>
            <a:endParaRPr lang="en-US" sz="2400">
              <a:solidFill>
                <a:schemeClr val="tx2"/>
              </a:solidFill>
            </a:endParaRPr>
          </a:p>
          <a:p>
            <a:pPr marL="45720" indent="0">
              <a:buNone/>
            </a:pPr>
            <a:r>
              <a:rPr lang="en-US" sz="2400" i="1">
                <a:solidFill>
                  <a:schemeClr val="tx2"/>
                </a:solidFill>
              </a:rPr>
              <a:t>Low Risk </a:t>
            </a:r>
            <a:r>
              <a:rPr lang="en-US" sz="2400">
                <a:solidFill>
                  <a:schemeClr val="tx2"/>
                </a:solidFill>
              </a:rPr>
              <a:t>= No to all, </a:t>
            </a:r>
            <a:r>
              <a:rPr lang="en-US" sz="2400" i="1">
                <a:solidFill>
                  <a:schemeClr val="tx2"/>
                </a:solidFill>
              </a:rPr>
              <a:t>Moderate Risk </a:t>
            </a:r>
            <a:r>
              <a:rPr lang="en-US" sz="2400">
                <a:solidFill>
                  <a:schemeClr val="tx2"/>
                </a:solidFill>
              </a:rPr>
              <a:t>= Yes to 1, </a:t>
            </a:r>
            <a:r>
              <a:rPr lang="en-US" sz="2400" i="1">
                <a:solidFill>
                  <a:schemeClr val="tx2"/>
                </a:solidFill>
              </a:rPr>
              <a:t>High Risk </a:t>
            </a:r>
            <a:r>
              <a:rPr lang="en-US" sz="2400">
                <a:solidFill>
                  <a:schemeClr val="tx2"/>
                </a:solidFill>
              </a:rPr>
              <a:t>= Yes to 2 or more</a:t>
            </a:r>
          </a:p>
          <a:p>
            <a:pPr marL="45720" indent="0">
              <a:buNone/>
            </a:pPr>
            <a:br>
              <a:rPr lang="en-US" sz="2400">
                <a:solidFill>
                  <a:schemeClr val="tx2"/>
                </a:solidFill>
              </a:rPr>
            </a:br>
            <a:r>
              <a:rPr lang="en-US" sz="2400">
                <a:solidFill>
                  <a:schemeClr val="tx2"/>
                </a:solidFill>
              </a:rPr>
              <a:t>Sensitivity: 80-100% (low risk), 48-100% (high risk)  </a:t>
            </a:r>
          </a:p>
          <a:p>
            <a:pPr marL="45720" indent="0">
              <a:buNone/>
            </a:pPr>
            <a:r>
              <a:rPr lang="en-US" sz="2400">
                <a:solidFill>
                  <a:schemeClr val="tx2"/>
                </a:solidFill>
              </a:rPr>
              <a:t>Specificity: 61-64% (low risk), 84-86% (high risk)</a:t>
            </a:r>
          </a:p>
          <a:p>
            <a:pPr marL="45720" indent="0">
              <a:buNone/>
            </a:pPr>
            <a:r>
              <a:rPr lang="en-US" sz="2400">
                <a:solidFill>
                  <a:schemeClr val="tx2"/>
                </a:solidFill>
              </a:rPr>
              <a:t>Validated in prenatal clinics</a:t>
            </a:r>
          </a:p>
        </p:txBody>
      </p:sp>
    </p:spTree>
    <p:extLst>
      <p:ext uri="{BB962C8B-B14F-4D97-AF65-F5344CB8AC3E}">
        <p14:creationId xmlns:p14="http://schemas.microsoft.com/office/powerpoint/2010/main" val="3033381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4EDD-D578-468B-AAA8-5A3DC9BAB39C}"/>
              </a:ext>
            </a:extLst>
          </p:cNvPr>
          <p:cNvSpPr>
            <a:spLocks noGrp="1"/>
          </p:cNvSpPr>
          <p:nvPr>
            <p:ph type="title"/>
          </p:nvPr>
        </p:nvSpPr>
        <p:spPr>
          <a:xfrm>
            <a:off x="707064" y="609600"/>
            <a:ext cx="6993914" cy="1356360"/>
          </a:xfrm>
        </p:spPr>
        <p:txBody>
          <a:bodyPr>
            <a:normAutofit/>
          </a:bodyPr>
          <a:lstStyle/>
          <a:p>
            <a:r>
              <a:rPr lang="en-US" dirty="0"/>
              <a:t>I am screening my patients, now what?</a:t>
            </a:r>
          </a:p>
        </p:txBody>
      </p:sp>
      <p:sp>
        <p:nvSpPr>
          <p:cNvPr id="3" name="Content Placeholder 2">
            <a:extLst>
              <a:ext uri="{FF2B5EF4-FFF2-40B4-BE49-F238E27FC236}">
                <a16:creationId xmlns:a16="http://schemas.microsoft.com/office/drawing/2014/main" id="{807F8B81-308B-4454-B3DD-1F5D69F4F3AE}"/>
              </a:ext>
            </a:extLst>
          </p:cNvPr>
          <p:cNvSpPr>
            <a:spLocks noGrp="1"/>
          </p:cNvSpPr>
          <p:nvPr>
            <p:ph idx="1"/>
          </p:nvPr>
        </p:nvSpPr>
        <p:spPr>
          <a:xfrm>
            <a:off x="707064" y="2057400"/>
            <a:ext cx="6993914" cy="4038600"/>
          </a:xfrm>
        </p:spPr>
        <p:txBody>
          <a:bodyPr vert="horz" lIns="91440" tIns="45720" rIns="91440" bIns="45720" rtlCol="0" anchor="t">
            <a:normAutofit lnSpcReduction="10000"/>
          </a:bodyPr>
          <a:lstStyle/>
          <a:p>
            <a:pPr marL="45720" indent="0">
              <a:buNone/>
            </a:pPr>
            <a:r>
              <a:rPr lang="en-US" sz="1400" dirty="0"/>
              <a:t>Brief Interventions Step by Step:</a:t>
            </a:r>
          </a:p>
          <a:p>
            <a:pPr marL="502920" indent="-457200">
              <a:buAutoNum type="arabicPeriod"/>
            </a:pPr>
            <a:r>
              <a:rPr lang="en-US" sz="1400" dirty="0"/>
              <a:t>Acknowledge and thank the patient for the disclosure. </a:t>
            </a:r>
          </a:p>
          <a:p>
            <a:pPr marL="502920" indent="-457200">
              <a:buAutoNum type="arabicPeriod"/>
            </a:pPr>
            <a:r>
              <a:rPr lang="en-US" sz="1400" dirty="0"/>
              <a:t>Ask permission to discuss the result</a:t>
            </a:r>
          </a:p>
          <a:p>
            <a:pPr marL="502920" indent="-457200">
              <a:buAutoNum type="arabicPeriod"/>
            </a:pPr>
            <a:r>
              <a:rPr lang="en-US" sz="1400" dirty="0"/>
              <a:t>For a </a:t>
            </a:r>
            <a:r>
              <a:rPr lang="en-US" sz="1400" u="sng" dirty="0"/>
              <a:t>negative screen</a:t>
            </a:r>
            <a:r>
              <a:rPr lang="en-US" sz="1400" dirty="0"/>
              <a:t>: Reinforce &amp; Educate. Stop here.</a:t>
            </a:r>
          </a:p>
          <a:p>
            <a:pPr marL="502920" indent="-457200">
              <a:buAutoNum type="arabicPeriod"/>
            </a:pPr>
            <a:r>
              <a:rPr lang="en-US" sz="1400" dirty="0"/>
              <a:t>For a </a:t>
            </a:r>
            <a:r>
              <a:rPr lang="en-US" sz="1400" u="sng" dirty="0"/>
              <a:t>positive screen</a:t>
            </a:r>
            <a:r>
              <a:rPr lang="en-US" sz="1400" dirty="0"/>
              <a:t>: Express concern about substance use</a:t>
            </a:r>
          </a:p>
          <a:p>
            <a:pPr marL="502920" indent="-457200">
              <a:buAutoNum type="arabicPeriod"/>
            </a:pPr>
            <a:r>
              <a:rPr lang="en-US" sz="1400" dirty="0"/>
              <a:t>Advise woman to stop use: </a:t>
            </a:r>
          </a:p>
          <a:p>
            <a:pPr lvl="2"/>
            <a:r>
              <a:rPr lang="en-US" sz="1400" dirty="0"/>
              <a:t>“I’m glad you let me know you’ve had some___________ . Would it be okay if we talked about this? Since I know you want a healthy baby, it’s important you don’t use any ________while pregnant because it can have a harmful impact on your baby. ” </a:t>
            </a:r>
          </a:p>
          <a:p>
            <a:pPr marL="502920" indent="-457200">
              <a:buAutoNum type="arabicPeriod"/>
            </a:pPr>
            <a:r>
              <a:rPr lang="en-US" sz="1400" dirty="0"/>
              <a:t> Assess/validate woman’s reaction and discuss her feelings &amp; thoughts. </a:t>
            </a:r>
          </a:p>
          <a:p>
            <a:pPr marL="502920" indent="-457200">
              <a:buAutoNum type="arabicPeriod"/>
            </a:pPr>
            <a:r>
              <a:rPr lang="en-US" sz="1400" dirty="0"/>
              <a:t>Ask: “Would you like some help to stop using _____________ during your pregnancy?” </a:t>
            </a:r>
          </a:p>
          <a:p>
            <a:pPr marL="502920" indent="-457200">
              <a:buAutoNum type="arabicPeriod"/>
            </a:pPr>
            <a:r>
              <a:rPr lang="en-US" sz="1400" dirty="0"/>
              <a:t>Assist or Refer</a:t>
            </a:r>
          </a:p>
        </p:txBody>
      </p:sp>
      <p:pic>
        <p:nvPicPr>
          <p:cNvPr id="5122" name="Picture 2" descr="Image result for doctor patient relationship">
            <a:extLst>
              <a:ext uri="{FF2B5EF4-FFF2-40B4-BE49-F238E27FC236}">
                <a16:creationId xmlns:a16="http://schemas.microsoft.com/office/drawing/2014/main" id="{D3DCADAD-AE3B-4C2F-AA34-E36B1CC9A5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5610" y="2156215"/>
            <a:ext cx="3135414" cy="25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9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6A08-C023-469D-917C-685F7C3AEA25}"/>
              </a:ext>
            </a:extLst>
          </p:cNvPr>
          <p:cNvSpPr>
            <a:spLocks noGrp="1"/>
          </p:cNvSpPr>
          <p:nvPr>
            <p:ph type="title"/>
          </p:nvPr>
        </p:nvSpPr>
        <p:spPr/>
        <p:txBody>
          <a:bodyPr/>
          <a:lstStyle/>
          <a:p>
            <a:r>
              <a:rPr lang="en-US"/>
              <a:t>A Caution on Urine Drug “Screens”</a:t>
            </a:r>
          </a:p>
        </p:txBody>
      </p:sp>
      <p:sp>
        <p:nvSpPr>
          <p:cNvPr id="3" name="Content Placeholder 2">
            <a:extLst>
              <a:ext uri="{FF2B5EF4-FFF2-40B4-BE49-F238E27FC236}">
                <a16:creationId xmlns:a16="http://schemas.microsoft.com/office/drawing/2014/main" id="{B9AB6B30-EEE2-4970-8BCB-060B656E714B}"/>
              </a:ext>
            </a:extLst>
          </p:cNvPr>
          <p:cNvSpPr>
            <a:spLocks noGrp="1"/>
          </p:cNvSpPr>
          <p:nvPr>
            <p:ph idx="1"/>
          </p:nvPr>
        </p:nvSpPr>
        <p:spPr>
          <a:xfrm>
            <a:off x="1143000" y="2057399"/>
            <a:ext cx="9872871" cy="4257675"/>
          </a:xfrm>
        </p:spPr>
        <p:txBody>
          <a:bodyPr/>
          <a:lstStyle/>
          <a:p>
            <a:r>
              <a:rPr lang="en-US">
                <a:solidFill>
                  <a:schemeClr val="tx2"/>
                </a:solidFill>
              </a:rPr>
              <a:t>ACOG and others </a:t>
            </a:r>
            <a:r>
              <a:rPr lang="en-US" u="sng">
                <a:solidFill>
                  <a:schemeClr val="tx2"/>
                </a:solidFill>
              </a:rPr>
              <a:t>recommend against universal urine drug testing</a:t>
            </a:r>
            <a:r>
              <a:rPr lang="en-US">
                <a:solidFill>
                  <a:schemeClr val="tx2"/>
                </a:solidFill>
              </a:rPr>
              <a:t>, as it is a toxicology test, and not a screen. Urine drug tests (UDT) can be used to support sobriety, as well as to “build a case” for your patient. Get permission (often written) before collecting.</a:t>
            </a:r>
          </a:p>
          <a:p>
            <a:endParaRPr lang="en-US">
              <a:solidFill>
                <a:schemeClr val="tx2"/>
              </a:solidFill>
            </a:endParaRPr>
          </a:p>
          <a:p>
            <a:endParaRPr lang="en-US"/>
          </a:p>
        </p:txBody>
      </p:sp>
      <p:sp>
        <p:nvSpPr>
          <p:cNvPr id="4" name="Content Placeholder 2">
            <a:extLst>
              <a:ext uri="{FF2B5EF4-FFF2-40B4-BE49-F238E27FC236}">
                <a16:creationId xmlns:a16="http://schemas.microsoft.com/office/drawing/2014/main" id="{BB1BB286-6780-4C2D-85C8-C507D35DA69B}"/>
              </a:ext>
            </a:extLst>
          </p:cNvPr>
          <p:cNvSpPr txBox="1">
            <a:spLocks/>
          </p:cNvSpPr>
          <p:nvPr/>
        </p:nvSpPr>
        <p:spPr>
          <a:xfrm>
            <a:off x="1097280" y="3657600"/>
            <a:ext cx="9918591" cy="2451596"/>
          </a:xfrm>
          <a:prstGeom prst="rect">
            <a:avLst/>
          </a:prstGeom>
        </p:spPr>
        <p:txBody>
          <a:bodyPr vert="horz" lIns="91440" tIns="45720" rIns="91440" bIns="45720" rtlCol="0">
            <a:normAutofit fontScale="775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lvl="1" indent="0">
              <a:spcBef>
                <a:spcPts val="1200"/>
              </a:spcBef>
              <a:spcAft>
                <a:spcPts val="200"/>
              </a:spcAft>
              <a:buSzPct val="100000"/>
              <a:buFont typeface="Corbel" pitchFamily="34" charset="0"/>
              <a:buNone/>
            </a:pPr>
            <a:r>
              <a:rPr lang="en-US" sz="2400"/>
              <a:t>           </a:t>
            </a:r>
            <a:r>
              <a:rPr lang="en-US" sz="3200"/>
              <a:t>UDT cannot quantify doses or frequency of opioid use</a:t>
            </a:r>
          </a:p>
          <a:p>
            <a:pPr marL="0" lvl="1" indent="0">
              <a:spcBef>
                <a:spcPts val="1200"/>
              </a:spcBef>
              <a:spcAft>
                <a:spcPts val="200"/>
              </a:spcAft>
              <a:buSzPct val="100000"/>
              <a:buFont typeface="Corbel" pitchFamily="34" charset="0"/>
              <a:buNone/>
            </a:pPr>
            <a:r>
              <a:rPr lang="en-US" sz="3200"/>
              <a:t>        UDT cannot be used to diagnose OUD</a:t>
            </a:r>
          </a:p>
          <a:p>
            <a:pPr marL="0" lvl="1" indent="0">
              <a:spcBef>
                <a:spcPts val="1200"/>
              </a:spcBef>
              <a:spcAft>
                <a:spcPts val="200"/>
              </a:spcAft>
              <a:buSzPct val="100000"/>
              <a:buFont typeface="Corbel" pitchFamily="34" charset="0"/>
              <a:buNone/>
            </a:pPr>
            <a:r>
              <a:rPr lang="en-US" sz="3200"/>
              <a:t>        UDT cannot confirm use of a drug </a:t>
            </a:r>
          </a:p>
          <a:p>
            <a:pPr marL="0" lvl="1" indent="0">
              <a:spcBef>
                <a:spcPts val="1200"/>
              </a:spcBef>
              <a:spcAft>
                <a:spcPts val="200"/>
              </a:spcAft>
              <a:buSzPct val="100000"/>
              <a:buFont typeface="Corbel" pitchFamily="34" charset="0"/>
              <a:buNone/>
            </a:pPr>
            <a:endParaRPr lang="en-US" sz="2400"/>
          </a:p>
          <a:p>
            <a:pPr marL="715952" lvl="5" indent="0" algn="ctr">
              <a:spcBef>
                <a:spcPts val="1200"/>
              </a:spcBef>
              <a:spcAft>
                <a:spcPts val="200"/>
              </a:spcAft>
              <a:buSzPct val="100000"/>
              <a:buFont typeface="Corbel" pitchFamily="34" charset="0"/>
              <a:buNone/>
            </a:pPr>
            <a:r>
              <a:rPr lang="en-US" sz="3600"/>
              <a:t>UDT can confirm the presence of a drug above a lab specified threshold</a:t>
            </a:r>
          </a:p>
          <a:p>
            <a:endParaRPr lang="en-US"/>
          </a:p>
        </p:txBody>
      </p:sp>
      <p:pic>
        <p:nvPicPr>
          <p:cNvPr id="5" name="Picture 4">
            <a:extLst>
              <a:ext uri="{FF2B5EF4-FFF2-40B4-BE49-F238E27FC236}">
                <a16:creationId xmlns:a16="http://schemas.microsoft.com/office/drawing/2014/main" id="{8D11415A-FBE3-4136-9107-FE4A1C0C36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7710" y="3609628"/>
            <a:ext cx="462219" cy="314309"/>
          </a:xfrm>
          <a:prstGeom prst="rect">
            <a:avLst/>
          </a:prstGeom>
        </p:spPr>
      </p:pic>
      <p:pic>
        <p:nvPicPr>
          <p:cNvPr id="6" name="Picture 5">
            <a:extLst>
              <a:ext uri="{FF2B5EF4-FFF2-40B4-BE49-F238E27FC236}">
                <a16:creationId xmlns:a16="http://schemas.microsoft.com/office/drawing/2014/main" id="{1B82E83C-FE07-462A-9F69-6C03E297AB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168" y="4068215"/>
            <a:ext cx="462219" cy="314309"/>
          </a:xfrm>
          <a:prstGeom prst="rect">
            <a:avLst/>
          </a:prstGeom>
        </p:spPr>
      </p:pic>
      <p:pic>
        <p:nvPicPr>
          <p:cNvPr id="7" name="Picture 6">
            <a:extLst>
              <a:ext uri="{FF2B5EF4-FFF2-40B4-BE49-F238E27FC236}">
                <a16:creationId xmlns:a16="http://schemas.microsoft.com/office/drawing/2014/main" id="{10C7F9C1-16BD-4825-AED8-BABA0BCF7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169" y="4513277"/>
            <a:ext cx="462219" cy="314309"/>
          </a:xfrm>
          <a:prstGeom prst="rect">
            <a:avLst/>
          </a:prstGeom>
        </p:spPr>
      </p:pic>
      <p:pic>
        <p:nvPicPr>
          <p:cNvPr id="8" name="Picture 7">
            <a:extLst>
              <a:ext uri="{FF2B5EF4-FFF2-40B4-BE49-F238E27FC236}">
                <a16:creationId xmlns:a16="http://schemas.microsoft.com/office/drawing/2014/main" id="{878CDBA4-CCA2-4A85-A266-536091902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682" y="5246895"/>
            <a:ext cx="387410" cy="446204"/>
          </a:xfrm>
          <a:prstGeom prst="rect">
            <a:avLst/>
          </a:prstGeom>
        </p:spPr>
      </p:pic>
    </p:spTree>
    <p:extLst>
      <p:ext uri="{BB962C8B-B14F-4D97-AF65-F5344CB8AC3E}">
        <p14:creationId xmlns:p14="http://schemas.microsoft.com/office/powerpoint/2010/main" val="4199336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B9E0-BB77-4330-8FED-A8C322C7967F}"/>
              </a:ext>
            </a:extLst>
          </p:cNvPr>
          <p:cNvSpPr>
            <a:spLocks noGrp="1"/>
          </p:cNvSpPr>
          <p:nvPr>
            <p:ph type="title"/>
          </p:nvPr>
        </p:nvSpPr>
        <p:spPr/>
        <p:txBody>
          <a:bodyPr/>
          <a:lstStyle/>
          <a:p>
            <a:r>
              <a:rPr lang="en-US" dirty="0"/>
              <a:t>Ways to partner with your patient</a:t>
            </a:r>
          </a:p>
        </p:txBody>
      </p:sp>
      <p:sp>
        <p:nvSpPr>
          <p:cNvPr id="3" name="Content Placeholder 2">
            <a:extLst>
              <a:ext uri="{FF2B5EF4-FFF2-40B4-BE49-F238E27FC236}">
                <a16:creationId xmlns:a16="http://schemas.microsoft.com/office/drawing/2014/main" id="{C6444C18-D862-438B-A5A5-95A2BA07BDA6}"/>
              </a:ext>
            </a:extLst>
          </p:cNvPr>
          <p:cNvSpPr>
            <a:spLocks noGrp="1"/>
          </p:cNvSpPr>
          <p:nvPr>
            <p:ph idx="1"/>
          </p:nvPr>
        </p:nvSpPr>
        <p:spPr>
          <a:xfrm>
            <a:off x="1143000" y="2057400"/>
            <a:ext cx="9782175" cy="571500"/>
          </a:xfrm>
        </p:spPr>
        <p:txBody>
          <a:bodyPr>
            <a:normAutofit/>
          </a:bodyPr>
          <a:lstStyle/>
          <a:p>
            <a:pPr marL="45720" indent="0" algn="ctr">
              <a:buNone/>
            </a:pPr>
            <a:r>
              <a:rPr lang="en-US" sz="3200" b="1" dirty="0">
                <a:solidFill>
                  <a:schemeClr val="tx2"/>
                </a:solidFill>
              </a:rPr>
              <a:t>Call it what it is</a:t>
            </a:r>
          </a:p>
          <a:p>
            <a:pPr marL="45720" indent="0">
              <a:buNone/>
            </a:pPr>
            <a:endParaRPr lang="en-US">
              <a:solidFill>
                <a:schemeClr val="tx2"/>
              </a:solidFill>
            </a:endParaRPr>
          </a:p>
        </p:txBody>
      </p:sp>
      <p:pic>
        <p:nvPicPr>
          <p:cNvPr id="4" name="Content Placeholder 3">
            <a:extLst>
              <a:ext uri="{FF2B5EF4-FFF2-40B4-BE49-F238E27FC236}">
                <a16:creationId xmlns:a16="http://schemas.microsoft.com/office/drawing/2014/main" id="{5E42C2CF-4907-4511-897D-4EE4B551B9FB}"/>
              </a:ext>
            </a:extLst>
          </p:cNvPr>
          <p:cNvPicPr>
            <a:picLocks noChangeAspect="1"/>
          </p:cNvPicPr>
          <p:nvPr/>
        </p:nvPicPr>
        <p:blipFill rotWithShape="1">
          <a:blip r:embed="rId2">
            <a:extLst>
              <a:ext uri="{28A0092B-C50C-407E-A947-70E740481C1C}">
                <a14:useLocalDpi xmlns:a14="http://schemas.microsoft.com/office/drawing/2010/main" val="0"/>
              </a:ext>
            </a:extLst>
          </a:blip>
          <a:srcRect l="3852" t="1710" r="4194" b="26528"/>
          <a:stretch/>
        </p:blipFill>
        <p:spPr>
          <a:xfrm>
            <a:off x="4809868" y="2720340"/>
            <a:ext cx="6467732" cy="3701340"/>
          </a:xfrm>
          <a:prstGeom prst="rect">
            <a:avLst/>
          </a:prstGeom>
        </p:spPr>
      </p:pic>
      <p:sp>
        <p:nvSpPr>
          <p:cNvPr id="5" name="TextBox 4">
            <a:extLst>
              <a:ext uri="{FF2B5EF4-FFF2-40B4-BE49-F238E27FC236}">
                <a16:creationId xmlns:a16="http://schemas.microsoft.com/office/drawing/2014/main" id="{84007929-602F-4B24-B07F-96DC2511552B}"/>
              </a:ext>
            </a:extLst>
          </p:cNvPr>
          <p:cNvSpPr txBox="1"/>
          <p:nvPr/>
        </p:nvSpPr>
        <p:spPr>
          <a:xfrm>
            <a:off x="1257300" y="2720340"/>
            <a:ext cx="3371850" cy="3416320"/>
          </a:xfrm>
          <a:prstGeom prst="rect">
            <a:avLst/>
          </a:prstGeom>
          <a:noFill/>
        </p:spPr>
        <p:txBody>
          <a:bodyPr wrap="square" rtlCol="0">
            <a:spAutoFit/>
          </a:bodyPr>
          <a:lstStyle/>
          <a:p>
            <a:r>
              <a:rPr lang="en-US" sz="2400" dirty="0">
                <a:solidFill>
                  <a:schemeClr val="tx2"/>
                </a:solidFill>
              </a:rPr>
              <a:t>Substance Use Disorder (Addiction) is a primary, chronic disease of brain reward, motivation, memory, and related circuitry. </a:t>
            </a:r>
          </a:p>
          <a:p>
            <a:endParaRPr lang="en-US" sz="2400">
              <a:solidFill>
                <a:schemeClr val="tx2"/>
              </a:solidFill>
            </a:endParaRPr>
          </a:p>
          <a:p>
            <a:pPr algn="ctr"/>
            <a:r>
              <a:rPr lang="en-US" sz="2400" b="1" dirty="0">
                <a:solidFill>
                  <a:schemeClr val="tx2"/>
                </a:solidFill>
              </a:rPr>
              <a:t>Prepare yourself and the patient accordingly</a:t>
            </a:r>
            <a:endParaRPr lang="en-US" sz="2400" b="1" dirty="0"/>
          </a:p>
        </p:txBody>
      </p:sp>
    </p:spTree>
    <p:extLst>
      <p:ext uri="{BB962C8B-B14F-4D97-AF65-F5344CB8AC3E}">
        <p14:creationId xmlns:p14="http://schemas.microsoft.com/office/powerpoint/2010/main" val="23666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75DC-E75B-4534-91A3-C82D7385AA1F}"/>
              </a:ext>
            </a:extLst>
          </p:cNvPr>
          <p:cNvSpPr>
            <a:spLocks noGrp="1"/>
          </p:cNvSpPr>
          <p:nvPr>
            <p:ph type="title"/>
          </p:nvPr>
        </p:nvSpPr>
        <p:spPr/>
        <p:txBody>
          <a:bodyPr/>
          <a:lstStyle/>
          <a:p>
            <a:r>
              <a:rPr lang="en-US"/>
              <a:t>Ways to partner with your patient</a:t>
            </a:r>
          </a:p>
        </p:txBody>
      </p:sp>
      <p:sp>
        <p:nvSpPr>
          <p:cNvPr id="3" name="Content Placeholder 2">
            <a:extLst>
              <a:ext uri="{FF2B5EF4-FFF2-40B4-BE49-F238E27FC236}">
                <a16:creationId xmlns:a16="http://schemas.microsoft.com/office/drawing/2014/main" id="{933BD3B5-047F-4356-8AB4-912EDF4872E1}"/>
              </a:ext>
            </a:extLst>
          </p:cNvPr>
          <p:cNvSpPr>
            <a:spLocks noGrp="1"/>
          </p:cNvSpPr>
          <p:nvPr>
            <p:ph idx="1"/>
          </p:nvPr>
        </p:nvSpPr>
        <p:spPr>
          <a:xfrm>
            <a:off x="1143000" y="1828800"/>
            <a:ext cx="9872871" cy="542925"/>
          </a:xfrm>
        </p:spPr>
        <p:txBody>
          <a:bodyPr vert="horz" lIns="91440" tIns="45720" rIns="91440" bIns="45720" rtlCol="0" anchor="t">
            <a:normAutofit/>
          </a:bodyPr>
          <a:lstStyle/>
          <a:p>
            <a:pPr marL="45720" indent="0" algn="ctr">
              <a:buNone/>
            </a:pPr>
            <a:r>
              <a:rPr lang="en-US" sz="3200" dirty="0">
                <a:solidFill>
                  <a:schemeClr val="tx2"/>
                </a:solidFill>
              </a:rPr>
              <a:t>Know what treatment works [6]</a:t>
            </a:r>
            <a:endParaRPr lang="en-US" dirty="0">
              <a:solidFill>
                <a:schemeClr val="tx2"/>
              </a:solidFill>
            </a:endParaRPr>
          </a:p>
        </p:txBody>
      </p:sp>
      <p:pic>
        <p:nvPicPr>
          <p:cNvPr id="5" name="Picture 4">
            <a:extLst>
              <a:ext uri="{FF2B5EF4-FFF2-40B4-BE49-F238E27FC236}">
                <a16:creationId xmlns:a16="http://schemas.microsoft.com/office/drawing/2014/main" id="{FD039F3E-10B1-4035-A097-F4350A780113}"/>
              </a:ext>
            </a:extLst>
          </p:cNvPr>
          <p:cNvPicPr>
            <a:picLocks noChangeAspect="1"/>
          </p:cNvPicPr>
          <p:nvPr/>
        </p:nvPicPr>
        <p:blipFill rotWithShape="1">
          <a:blip r:embed="rId3"/>
          <a:srcRect l="24630" t="55695" r="25648" b="18055"/>
          <a:stretch/>
        </p:blipFill>
        <p:spPr>
          <a:xfrm>
            <a:off x="1143000" y="2609849"/>
            <a:ext cx="10296525" cy="3623919"/>
          </a:xfrm>
          <a:prstGeom prst="rect">
            <a:avLst/>
          </a:prstGeom>
        </p:spPr>
      </p:pic>
    </p:spTree>
    <p:extLst>
      <p:ext uri="{BB962C8B-B14F-4D97-AF65-F5344CB8AC3E}">
        <p14:creationId xmlns:p14="http://schemas.microsoft.com/office/powerpoint/2010/main" val="81938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D12B7-E328-48E0-A18C-2D120AF689A3}"/>
              </a:ext>
            </a:extLst>
          </p:cNvPr>
          <p:cNvPicPr>
            <a:picLocks noChangeAspect="1"/>
          </p:cNvPicPr>
          <p:nvPr/>
        </p:nvPicPr>
        <p:blipFill rotWithShape="1">
          <a:blip r:embed="rId3"/>
          <a:srcRect l="24258" t="13889" r="25556" b="42638"/>
          <a:stretch/>
        </p:blipFill>
        <p:spPr>
          <a:xfrm>
            <a:off x="1159565" y="657225"/>
            <a:ext cx="9872870" cy="5701491"/>
          </a:xfrm>
          <a:prstGeom prst="rect">
            <a:avLst/>
          </a:prstGeom>
        </p:spPr>
      </p:pic>
    </p:spTree>
    <p:extLst>
      <p:ext uri="{BB962C8B-B14F-4D97-AF65-F5344CB8AC3E}">
        <p14:creationId xmlns:p14="http://schemas.microsoft.com/office/powerpoint/2010/main" val="19359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1D12B7-E328-48E0-A18C-2D120AF689A3}"/>
              </a:ext>
            </a:extLst>
          </p:cNvPr>
          <p:cNvPicPr>
            <a:picLocks noChangeAspect="1"/>
          </p:cNvPicPr>
          <p:nvPr/>
        </p:nvPicPr>
        <p:blipFill rotWithShape="1">
          <a:blip r:embed="rId3"/>
          <a:srcRect l="24258" t="13889" r="25556" b="82988"/>
          <a:stretch/>
        </p:blipFill>
        <p:spPr>
          <a:xfrm>
            <a:off x="1159565" y="442548"/>
            <a:ext cx="9872870" cy="409575"/>
          </a:xfrm>
          <a:prstGeom prst="rect">
            <a:avLst/>
          </a:prstGeom>
        </p:spPr>
      </p:pic>
      <p:pic>
        <p:nvPicPr>
          <p:cNvPr id="3" name="Picture 2">
            <a:extLst>
              <a:ext uri="{FF2B5EF4-FFF2-40B4-BE49-F238E27FC236}">
                <a16:creationId xmlns:a16="http://schemas.microsoft.com/office/drawing/2014/main" id="{9D238E03-79B8-4E2C-A7BF-7113452C8E30}"/>
              </a:ext>
            </a:extLst>
          </p:cNvPr>
          <p:cNvPicPr>
            <a:picLocks noChangeAspect="1"/>
          </p:cNvPicPr>
          <p:nvPr/>
        </p:nvPicPr>
        <p:blipFill rotWithShape="1">
          <a:blip r:embed="rId3"/>
          <a:srcRect l="24258" t="56838" r="25556" b="9463"/>
          <a:stretch/>
        </p:blipFill>
        <p:spPr>
          <a:xfrm>
            <a:off x="1159565" y="852124"/>
            <a:ext cx="9872870" cy="4419600"/>
          </a:xfrm>
          <a:prstGeom prst="rect">
            <a:avLst/>
          </a:prstGeom>
        </p:spPr>
      </p:pic>
      <p:pic>
        <p:nvPicPr>
          <p:cNvPr id="2" name="Picture 1">
            <a:extLst>
              <a:ext uri="{FF2B5EF4-FFF2-40B4-BE49-F238E27FC236}">
                <a16:creationId xmlns:a16="http://schemas.microsoft.com/office/drawing/2014/main" id="{65C628A4-4A97-48F5-B7D4-3038345B0A44}"/>
              </a:ext>
            </a:extLst>
          </p:cNvPr>
          <p:cNvPicPr>
            <a:picLocks noChangeAspect="1"/>
          </p:cNvPicPr>
          <p:nvPr/>
        </p:nvPicPr>
        <p:blipFill rotWithShape="1">
          <a:blip r:embed="rId4"/>
          <a:srcRect l="24283" t="44446" r="25672" b="45964"/>
          <a:stretch/>
        </p:blipFill>
        <p:spPr>
          <a:xfrm>
            <a:off x="1159565" y="5247659"/>
            <a:ext cx="9866045" cy="1260506"/>
          </a:xfrm>
          <a:prstGeom prst="rect">
            <a:avLst/>
          </a:prstGeom>
        </p:spPr>
      </p:pic>
    </p:spTree>
    <p:extLst>
      <p:ext uri="{BB962C8B-B14F-4D97-AF65-F5344CB8AC3E}">
        <p14:creationId xmlns:p14="http://schemas.microsoft.com/office/powerpoint/2010/main" val="26256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00ED-91E4-4928-9B5B-63A23DA3CDA4}"/>
              </a:ext>
            </a:extLst>
          </p:cNvPr>
          <p:cNvSpPr>
            <a:spLocks noGrp="1"/>
          </p:cNvSpPr>
          <p:nvPr>
            <p:ph type="title"/>
          </p:nvPr>
        </p:nvSpPr>
        <p:spPr>
          <a:xfrm>
            <a:off x="1143000" y="609600"/>
            <a:ext cx="4953000" cy="1356360"/>
          </a:xfrm>
        </p:spPr>
        <p:txBody>
          <a:bodyPr/>
          <a:lstStyle/>
          <a:p>
            <a:r>
              <a:rPr lang="en-US"/>
              <a:t>Opioids</a:t>
            </a:r>
          </a:p>
        </p:txBody>
      </p:sp>
      <p:sp>
        <p:nvSpPr>
          <p:cNvPr id="3" name="Content Placeholder 2">
            <a:extLst>
              <a:ext uri="{FF2B5EF4-FFF2-40B4-BE49-F238E27FC236}">
                <a16:creationId xmlns:a16="http://schemas.microsoft.com/office/drawing/2014/main" id="{1DE65B24-5AD6-4CBA-99B3-9CF9A231B113}"/>
              </a:ext>
            </a:extLst>
          </p:cNvPr>
          <p:cNvSpPr>
            <a:spLocks noGrp="1"/>
          </p:cNvSpPr>
          <p:nvPr>
            <p:ph idx="1"/>
          </p:nvPr>
        </p:nvSpPr>
        <p:spPr>
          <a:xfrm>
            <a:off x="1143000" y="1643932"/>
            <a:ext cx="4953000" cy="1791031"/>
          </a:xfrm>
        </p:spPr>
        <p:txBody>
          <a:bodyPr vert="horz" lIns="91440" tIns="45720" rIns="91440" bIns="45720" rtlCol="0" anchor="t">
            <a:normAutofit/>
          </a:bodyPr>
          <a:lstStyle/>
          <a:p>
            <a:r>
              <a:rPr lang="en-US" b="1" dirty="0">
                <a:solidFill>
                  <a:schemeClr val="tx2"/>
                </a:solidFill>
              </a:rPr>
              <a:t>Gold Standard Treatment</a:t>
            </a:r>
            <a:r>
              <a:rPr lang="en-US" dirty="0">
                <a:solidFill>
                  <a:schemeClr val="tx2"/>
                </a:solidFill>
              </a:rPr>
              <a:t> is Medication for Opioid Use Disorder (MOUD)</a:t>
            </a:r>
          </a:p>
          <a:p>
            <a:pPr lvl="1"/>
            <a:r>
              <a:rPr lang="en-US" dirty="0">
                <a:solidFill>
                  <a:schemeClr val="tx2"/>
                </a:solidFill>
              </a:rPr>
              <a:t>Methadone</a:t>
            </a:r>
          </a:p>
          <a:p>
            <a:pPr lvl="1"/>
            <a:r>
              <a:rPr lang="en-US" dirty="0">
                <a:solidFill>
                  <a:schemeClr val="tx2"/>
                </a:solidFill>
              </a:rPr>
              <a:t>Buprenorphine</a:t>
            </a:r>
          </a:p>
        </p:txBody>
      </p:sp>
      <p:pic>
        <p:nvPicPr>
          <p:cNvPr id="5" name="Picture 2">
            <a:extLst>
              <a:ext uri="{FF2B5EF4-FFF2-40B4-BE49-F238E27FC236}">
                <a16:creationId xmlns:a16="http://schemas.microsoft.com/office/drawing/2014/main" id="{6816E423-020F-492B-84A3-6E9FB7A3C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802" y="609600"/>
            <a:ext cx="5605218" cy="554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0D6596C9-67C8-4632-946E-FD0E941C96AC}"/>
              </a:ext>
            </a:extLst>
          </p:cNvPr>
          <p:cNvSpPr/>
          <p:nvPr/>
        </p:nvSpPr>
        <p:spPr>
          <a:xfrm>
            <a:off x="1143000" y="3297200"/>
            <a:ext cx="4953000" cy="3216265"/>
          </a:xfrm>
          <a:prstGeom prst="rect">
            <a:avLst/>
          </a:prstGeom>
        </p:spPr>
        <p:txBody>
          <a:bodyPr wrap="square">
            <a:spAutoFit/>
          </a:bodyPr>
          <a:lstStyle/>
          <a:p>
            <a:r>
              <a:rPr lang="en-US">
                <a:solidFill>
                  <a:schemeClr val="tx2"/>
                </a:solidFill>
              </a:rPr>
              <a:t>Maternal Benefits:</a:t>
            </a:r>
          </a:p>
          <a:p>
            <a:pPr marL="285750" indent="-285750">
              <a:buFont typeface="Arial" panose="020B0604020202020204" pitchFamily="34" charset="0"/>
              <a:buChar char="•"/>
            </a:pPr>
            <a:r>
              <a:rPr lang="en-US">
                <a:solidFill>
                  <a:schemeClr val="tx2"/>
                </a:solidFill>
              </a:rPr>
              <a:t> 70% reduction in overdose related deaths </a:t>
            </a:r>
          </a:p>
          <a:p>
            <a:pPr marL="285750" indent="-285750">
              <a:buFont typeface="Arial" panose="020B0604020202020204" pitchFamily="34" charset="0"/>
              <a:buChar char="•"/>
            </a:pPr>
            <a:r>
              <a:rPr lang="en-US">
                <a:solidFill>
                  <a:schemeClr val="tx2"/>
                </a:solidFill>
              </a:rPr>
              <a:t> Decrease in risk of HIV, HBV, HCV </a:t>
            </a:r>
          </a:p>
          <a:p>
            <a:pPr marL="285750" indent="-285750">
              <a:spcAft>
                <a:spcPts val="600"/>
              </a:spcAft>
              <a:buFont typeface="Arial" panose="020B0604020202020204" pitchFamily="34" charset="0"/>
              <a:buChar char="•"/>
            </a:pPr>
            <a:r>
              <a:rPr lang="en-US">
                <a:solidFill>
                  <a:schemeClr val="tx2"/>
                </a:solidFill>
              </a:rPr>
              <a:t> Increased engagement in prenatal care and recovery treatment </a:t>
            </a:r>
          </a:p>
          <a:p>
            <a:r>
              <a:rPr lang="en-US">
                <a:solidFill>
                  <a:schemeClr val="tx2"/>
                </a:solidFill>
              </a:rPr>
              <a:t>Fetal Benefits  </a:t>
            </a:r>
          </a:p>
          <a:p>
            <a:pPr marL="285750" indent="-285750">
              <a:buFont typeface="Arial" panose="020B0604020202020204" pitchFamily="34" charset="0"/>
              <a:buChar char="•"/>
            </a:pPr>
            <a:r>
              <a:rPr lang="en-US">
                <a:solidFill>
                  <a:schemeClr val="tx2"/>
                </a:solidFill>
              </a:rPr>
              <a:t>Reduces fluctuations in maternal opioid levels; reducing fetal stress</a:t>
            </a:r>
          </a:p>
          <a:p>
            <a:pPr marL="285750" indent="-285750">
              <a:buFont typeface="Arial" panose="020B0604020202020204" pitchFamily="34" charset="0"/>
              <a:buChar char="•"/>
            </a:pPr>
            <a:r>
              <a:rPr lang="en-US">
                <a:solidFill>
                  <a:schemeClr val="tx2"/>
                </a:solidFill>
              </a:rPr>
              <a:t>Decrease in intrauterine fetal demise </a:t>
            </a:r>
          </a:p>
          <a:p>
            <a:pPr marL="285750" indent="-285750">
              <a:buFont typeface="Arial" panose="020B0604020202020204" pitchFamily="34" charset="0"/>
              <a:buChar char="•"/>
            </a:pPr>
            <a:r>
              <a:rPr lang="en-US">
                <a:solidFill>
                  <a:schemeClr val="tx2"/>
                </a:solidFill>
              </a:rPr>
              <a:t> Decrease in intrauterine growth restriction </a:t>
            </a:r>
          </a:p>
          <a:p>
            <a:pPr marL="285750" indent="-285750">
              <a:buFont typeface="Arial" panose="020B0604020202020204" pitchFamily="34" charset="0"/>
              <a:buChar char="•"/>
            </a:pPr>
            <a:r>
              <a:rPr lang="en-US">
                <a:solidFill>
                  <a:schemeClr val="tx2"/>
                </a:solidFill>
              </a:rPr>
              <a:t> Decrease in preterm delivery</a:t>
            </a:r>
          </a:p>
        </p:txBody>
      </p:sp>
    </p:spTree>
    <p:extLst>
      <p:ext uri="{BB962C8B-B14F-4D97-AF65-F5344CB8AC3E}">
        <p14:creationId xmlns:p14="http://schemas.microsoft.com/office/powerpoint/2010/main" val="357678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CAE0-F0AD-4911-8CD4-84A1FFE2858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A30DF6B4-613B-4DE4-B43F-986E96CA2F5C}"/>
              </a:ext>
            </a:extLst>
          </p:cNvPr>
          <p:cNvSpPr>
            <a:spLocks noGrp="1"/>
          </p:cNvSpPr>
          <p:nvPr>
            <p:ph idx="1"/>
          </p:nvPr>
        </p:nvSpPr>
        <p:spPr/>
        <p:txBody>
          <a:bodyPr/>
          <a:lstStyle/>
          <a:p>
            <a:r>
              <a:rPr lang="en-US">
                <a:solidFill>
                  <a:schemeClr val="tx2"/>
                </a:solidFill>
              </a:rPr>
              <a:t>Identify the signs and symptoms of substance use disorder, and be able to use them to differentiate substance use disorder from substance use.</a:t>
            </a:r>
          </a:p>
          <a:p>
            <a:r>
              <a:rPr lang="en-US">
                <a:solidFill>
                  <a:schemeClr val="tx2"/>
                </a:solidFill>
              </a:rPr>
              <a:t>Discuss the trends of substance use during pregnancy nationally and in Colorado</a:t>
            </a:r>
          </a:p>
          <a:p>
            <a:r>
              <a:rPr lang="en-US">
                <a:solidFill>
                  <a:schemeClr val="tx2"/>
                </a:solidFill>
              </a:rPr>
              <a:t>Describe how substances affect the physiology of a pregnant patient and the fetus</a:t>
            </a:r>
          </a:p>
          <a:p>
            <a:r>
              <a:rPr lang="en-US">
                <a:solidFill>
                  <a:schemeClr val="tx2"/>
                </a:solidFill>
              </a:rPr>
              <a:t>Understand the recommendations surrounding screening for substance use in pregnancy, and describe screening tools available</a:t>
            </a:r>
          </a:p>
          <a:p>
            <a:r>
              <a:rPr lang="en-US">
                <a:solidFill>
                  <a:schemeClr val="tx2"/>
                </a:solidFill>
              </a:rPr>
              <a:t>Discuss ways in which to minimize stigma and encourage participation in prenatal care among women who use or have used substances in pregnancy</a:t>
            </a:r>
          </a:p>
          <a:p>
            <a:r>
              <a:rPr lang="en-US">
                <a:solidFill>
                  <a:schemeClr val="tx2"/>
                </a:solidFill>
              </a:rPr>
              <a:t>List and compare treatment options for substance use disorders, including medication assisted treatment, in pregnancy</a:t>
            </a:r>
          </a:p>
          <a:p>
            <a:endParaRPr lang="en-US">
              <a:solidFill>
                <a:schemeClr val="tx2"/>
              </a:solidFill>
            </a:endParaRPr>
          </a:p>
        </p:txBody>
      </p:sp>
    </p:spTree>
    <p:extLst>
      <p:ext uri="{BB962C8B-B14F-4D97-AF65-F5344CB8AC3E}">
        <p14:creationId xmlns:p14="http://schemas.microsoft.com/office/powerpoint/2010/main" val="201638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316E-2CF0-4E0D-A578-88CD2C59C62F}"/>
              </a:ext>
            </a:extLst>
          </p:cNvPr>
          <p:cNvSpPr>
            <a:spLocks noGrp="1"/>
          </p:cNvSpPr>
          <p:nvPr>
            <p:ph type="title"/>
          </p:nvPr>
        </p:nvSpPr>
        <p:spPr/>
        <p:txBody>
          <a:bodyPr/>
          <a:lstStyle/>
          <a:p>
            <a:r>
              <a:rPr lang="en-US" dirty="0"/>
              <a:t>Organization Support for MOUD</a:t>
            </a:r>
          </a:p>
        </p:txBody>
      </p:sp>
      <p:sp>
        <p:nvSpPr>
          <p:cNvPr id="3" name="Content Placeholder 2">
            <a:extLst>
              <a:ext uri="{FF2B5EF4-FFF2-40B4-BE49-F238E27FC236}">
                <a16:creationId xmlns:a16="http://schemas.microsoft.com/office/drawing/2014/main" id="{EB857766-5F20-4C2E-ACEC-B53F4CFC94D1}"/>
              </a:ext>
            </a:extLst>
          </p:cNvPr>
          <p:cNvSpPr>
            <a:spLocks noGrp="1"/>
          </p:cNvSpPr>
          <p:nvPr>
            <p:ph idx="1"/>
          </p:nvPr>
        </p:nvSpPr>
        <p:spPr>
          <a:xfrm>
            <a:off x="1143001" y="2057399"/>
            <a:ext cx="4953000" cy="4335449"/>
          </a:xfrm>
        </p:spPr>
        <p:txBody>
          <a:bodyPr>
            <a:normAutofit fontScale="92500" lnSpcReduction="10000"/>
          </a:bodyPr>
          <a:lstStyle/>
          <a:p>
            <a:pPr marL="45720" indent="0">
              <a:buNone/>
            </a:pPr>
            <a:r>
              <a:rPr lang="en-US" sz="2400">
                <a:solidFill>
                  <a:schemeClr val="tx2"/>
                </a:solidFill>
              </a:rPr>
              <a:t>Support Pharmacotherapy in Pregnancy: </a:t>
            </a:r>
          </a:p>
          <a:p>
            <a:r>
              <a:rPr lang="en-US">
                <a:solidFill>
                  <a:schemeClr val="tx2"/>
                </a:solidFill>
              </a:rPr>
              <a:t>ASAM </a:t>
            </a:r>
          </a:p>
          <a:p>
            <a:r>
              <a:rPr lang="en-US">
                <a:solidFill>
                  <a:schemeClr val="tx2"/>
                </a:solidFill>
              </a:rPr>
              <a:t>ACOG </a:t>
            </a:r>
          </a:p>
          <a:p>
            <a:r>
              <a:rPr lang="en-US">
                <a:solidFill>
                  <a:schemeClr val="tx2"/>
                </a:solidFill>
              </a:rPr>
              <a:t>AWHONN </a:t>
            </a:r>
          </a:p>
          <a:p>
            <a:r>
              <a:rPr lang="en-US">
                <a:solidFill>
                  <a:schemeClr val="tx2"/>
                </a:solidFill>
              </a:rPr>
              <a:t>JOGNN</a:t>
            </a:r>
          </a:p>
          <a:p>
            <a:r>
              <a:rPr lang="en-US">
                <a:solidFill>
                  <a:schemeClr val="tx2"/>
                </a:solidFill>
              </a:rPr>
              <a:t> AAFP </a:t>
            </a:r>
          </a:p>
          <a:p>
            <a:r>
              <a:rPr lang="en-US">
                <a:solidFill>
                  <a:schemeClr val="tx2"/>
                </a:solidFill>
              </a:rPr>
              <a:t> AAP </a:t>
            </a:r>
          </a:p>
          <a:p>
            <a:r>
              <a:rPr lang="en-US">
                <a:solidFill>
                  <a:schemeClr val="tx2"/>
                </a:solidFill>
              </a:rPr>
              <a:t>SAMHSA </a:t>
            </a:r>
          </a:p>
          <a:p>
            <a:r>
              <a:rPr lang="en-US">
                <a:solidFill>
                  <a:schemeClr val="tx2"/>
                </a:solidFill>
              </a:rPr>
              <a:t>CDC </a:t>
            </a:r>
          </a:p>
          <a:p>
            <a:r>
              <a:rPr lang="en-US">
                <a:solidFill>
                  <a:schemeClr val="tx2"/>
                </a:solidFill>
              </a:rPr>
              <a:t> WHO </a:t>
            </a:r>
          </a:p>
        </p:txBody>
      </p:sp>
      <p:sp>
        <p:nvSpPr>
          <p:cNvPr id="4" name="Content Placeholder 2">
            <a:extLst>
              <a:ext uri="{FF2B5EF4-FFF2-40B4-BE49-F238E27FC236}">
                <a16:creationId xmlns:a16="http://schemas.microsoft.com/office/drawing/2014/main" id="{24C006B2-C651-47A6-A4A6-CEF84D7D3D9B}"/>
              </a:ext>
            </a:extLst>
          </p:cNvPr>
          <p:cNvSpPr txBox="1">
            <a:spLocks/>
          </p:cNvSpPr>
          <p:nvPr/>
        </p:nvSpPr>
        <p:spPr>
          <a:xfrm>
            <a:off x="6479651" y="1975900"/>
            <a:ext cx="4953000"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US">
                <a:solidFill>
                  <a:schemeClr val="tx2"/>
                </a:solidFill>
              </a:rPr>
              <a:t>Don’t Support Pharmacotherapy in Pregnancy:</a:t>
            </a:r>
          </a:p>
        </p:txBody>
      </p:sp>
    </p:spTree>
    <p:extLst>
      <p:ext uri="{BB962C8B-B14F-4D97-AF65-F5344CB8AC3E}">
        <p14:creationId xmlns:p14="http://schemas.microsoft.com/office/powerpoint/2010/main" val="242199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2EBD94D5-8DA2-457B-8ECF-27B2F21E37B0}"/>
              </a:ext>
            </a:extLst>
          </p:cNvPr>
          <p:cNvGraphicFramePr>
            <a:graphicFrameLocks/>
          </p:cNvGraphicFramePr>
          <p:nvPr>
            <p:extLst>
              <p:ext uri="{D42A27DB-BD31-4B8C-83A1-F6EECF244321}">
                <p14:modId xmlns:p14="http://schemas.microsoft.com/office/powerpoint/2010/main" val="458718547"/>
              </p:ext>
            </p:extLst>
          </p:nvPr>
        </p:nvGraphicFramePr>
        <p:xfrm>
          <a:off x="1502133" y="337929"/>
          <a:ext cx="8882269" cy="6253701"/>
        </p:xfrm>
        <a:graphic>
          <a:graphicData uri="http://schemas.openxmlformats.org/drawingml/2006/table">
            <a:tbl>
              <a:tblPr firstRow="1" bandRow="1">
                <a:tableStyleId>{21E4AEA4-8DFA-4A89-87EB-49C32662AFE0}</a:tableStyleId>
              </a:tblPr>
              <a:tblGrid>
                <a:gridCol w="3190719">
                  <a:extLst>
                    <a:ext uri="{9D8B030D-6E8A-4147-A177-3AD203B41FA5}">
                      <a16:colId xmlns:a16="http://schemas.microsoft.com/office/drawing/2014/main" val="20000"/>
                    </a:ext>
                  </a:extLst>
                </a:gridCol>
                <a:gridCol w="1983420">
                  <a:extLst>
                    <a:ext uri="{9D8B030D-6E8A-4147-A177-3AD203B41FA5}">
                      <a16:colId xmlns:a16="http://schemas.microsoft.com/office/drawing/2014/main" val="20001"/>
                    </a:ext>
                  </a:extLst>
                </a:gridCol>
                <a:gridCol w="1810947">
                  <a:extLst>
                    <a:ext uri="{9D8B030D-6E8A-4147-A177-3AD203B41FA5}">
                      <a16:colId xmlns:a16="http://schemas.microsoft.com/office/drawing/2014/main" val="20002"/>
                    </a:ext>
                  </a:extLst>
                </a:gridCol>
                <a:gridCol w="1897183">
                  <a:extLst>
                    <a:ext uri="{9D8B030D-6E8A-4147-A177-3AD203B41FA5}">
                      <a16:colId xmlns:a16="http://schemas.microsoft.com/office/drawing/2014/main" val="20003"/>
                    </a:ext>
                  </a:extLst>
                </a:gridCol>
              </a:tblGrid>
              <a:tr h="623884">
                <a:tc>
                  <a:txBody>
                    <a:bodyPr/>
                    <a:lstStyle/>
                    <a:p>
                      <a:r>
                        <a:rPr kumimoji="0" lang="en-US" sz="1400" u="none" strike="noStrike" kern="0" cap="none" spc="0" normalizeH="0" baseline="0" noProof="0">
                          <a:ln>
                            <a:noFill/>
                          </a:ln>
                          <a:effectLst/>
                          <a:uLnTx/>
                          <a:uFillTx/>
                        </a:rPr>
                        <a:t>Summary of outcomes [6]:</a:t>
                      </a:r>
                      <a:endParaRPr lang="en-US" sz="1400">
                        <a:solidFill>
                          <a:schemeClr val="bg1"/>
                        </a:solidFill>
                      </a:endParaRPr>
                    </a:p>
                  </a:txBody>
                  <a:tcPr marL="68580" marR="68580" marT="34288" marB="34288" anchor="ctr"/>
                </a:tc>
                <a:tc>
                  <a:txBody>
                    <a:bodyPr/>
                    <a:lstStyle/>
                    <a:p>
                      <a:pPr algn="ctr"/>
                      <a:r>
                        <a:rPr lang="en-US" sz="1200"/>
                        <a:t>FAVORS Methadone</a:t>
                      </a:r>
                      <a:endParaRPr lang="en-US" sz="1200">
                        <a:solidFill>
                          <a:schemeClr val="bg1"/>
                        </a:solidFill>
                      </a:endParaRPr>
                    </a:p>
                  </a:txBody>
                  <a:tcPr marL="68580" marR="68580" marT="34288" marB="34288" anchor="ctr"/>
                </a:tc>
                <a:tc>
                  <a:txBody>
                    <a:bodyPr/>
                    <a:lstStyle/>
                    <a:p>
                      <a:pPr algn="ctr"/>
                      <a:r>
                        <a:rPr lang="en-US" sz="1200"/>
                        <a:t>EQUIVALENT</a:t>
                      </a:r>
                      <a:endParaRPr lang="en-US" sz="1200">
                        <a:solidFill>
                          <a:schemeClr val="bg1"/>
                        </a:solidFill>
                      </a:endParaRPr>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effectLst/>
                          <a:uLnTx/>
                          <a:uFillTx/>
                        </a:rPr>
                        <a:t>FAVORS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effectLst/>
                          <a:uLnTx/>
                          <a:uFillTx/>
                        </a:rPr>
                        <a:t>Buprenorphine</a:t>
                      </a:r>
                      <a:endParaRPr lang="en-US" sz="1200">
                        <a:solidFill>
                          <a:schemeClr val="bg1"/>
                        </a:solidFill>
                      </a:endParaRPr>
                    </a:p>
                  </a:txBody>
                  <a:tcPr marL="68580" marR="68580" marT="34288" marB="34288" anchor="ctr"/>
                </a:tc>
                <a:extLst>
                  <a:ext uri="{0D108BD9-81ED-4DB2-BD59-A6C34878D82A}">
                    <a16:rowId xmlns:a16="http://schemas.microsoft.com/office/drawing/2014/main" val="10000"/>
                  </a:ext>
                </a:extLst>
              </a:tr>
              <a:tr h="328873">
                <a:tc gridSpan="4">
                  <a:txBody>
                    <a:bodyPr/>
                    <a:lstStyle/>
                    <a:p>
                      <a:r>
                        <a:rPr lang="en-US" sz="1400"/>
                        <a:t>Maternal</a:t>
                      </a:r>
                      <a:endParaRPr lang="en-US" sz="1400" b="1">
                        <a:solidFill>
                          <a:srgbClr val="09040C"/>
                        </a:solidFill>
                      </a:endParaRPr>
                    </a:p>
                  </a:txBody>
                  <a:tcPr marL="68580" marR="68580" marT="34288" marB="34288" anchor="ct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5324">
                <a:tc>
                  <a:txBody>
                    <a:bodyPr/>
                    <a:lstStyle/>
                    <a:p>
                      <a:r>
                        <a:rPr lang="en-US" sz="1200"/>
                        <a:t>Treatment efficacy</a:t>
                      </a:r>
                      <a:endParaRPr lang="en-US" sz="1200" b="1">
                        <a:solidFill>
                          <a:srgbClr val="09040C"/>
                        </a:solidFill>
                      </a:endParaRPr>
                    </a:p>
                  </a:txBody>
                  <a:tcPr marL="68580" marR="68580" marT="34288" marB="34288" anchor="ctr"/>
                </a:tc>
                <a:tc>
                  <a:txBody>
                    <a:bodyPr/>
                    <a:lstStyle/>
                    <a:p>
                      <a:r>
                        <a:rPr lang="en-US" sz="1050"/>
                        <a:t>*better for women that failed treatment</a:t>
                      </a:r>
                      <a:r>
                        <a:rPr lang="en-US" sz="1050" baseline="0"/>
                        <a:t> in past</a:t>
                      </a:r>
                      <a:endParaRPr lang="en-US" sz="1050" b="1">
                        <a:solidFill>
                          <a:srgbClr val="FF0000"/>
                        </a:solidFill>
                      </a:endParaRPr>
                    </a:p>
                  </a:txBody>
                  <a:tcPr marL="68580" marR="68580" marT="34288" marB="34288" anchor="ctr"/>
                </a:tc>
                <a:tc>
                  <a:txBody>
                    <a:bodyPr/>
                    <a:lstStyle/>
                    <a:p>
                      <a:pPr algn="ctr"/>
                      <a:r>
                        <a:rPr lang="en-US" sz="1800"/>
                        <a:t>X*</a:t>
                      </a:r>
                      <a:endParaRPr lang="en-US" sz="1800" b="1">
                        <a:solidFill>
                          <a:srgbClr val="FF0000"/>
                        </a:solidFill>
                      </a:endParaRPr>
                    </a:p>
                  </a:txBody>
                  <a:tcPr marL="68580" marR="68580" marT="34288" marB="34288" anchor="ctr"/>
                </a:tc>
                <a:tc>
                  <a:txBody>
                    <a:bodyPr/>
                    <a:lstStyle/>
                    <a:p>
                      <a:r>
                        <a:rPr lang="en-US" sz="1050"/>
                        <a:t>*can be considered reasonable first line treatment</a:t>
                      </a:r>
                      <a:endParaRPr lang="en-US" sz="1050" b="1">
                        <a:solidFill>
                          <a:srgbClr val="FF0000"/>
                        </a:solidFill>
                      </a:endParaRPr>
                    </a:p>
                  </a:txBody>
                  <a:tcPr marL="68580" marR="68580" marT="34288" marB="34288" anchor="ctr"/>
                </a:tc>
                <a:extLst>
                  <a:ext uri="{0D108BD9-81ED-4DB2-BD59-A6C34878D82A}">
                    <a16:rowId xmlns:a16="http://schemas.microsoft.com/office/drawing/2014/main" val="10002"/>
                  </a:ext>
                </a:extLst>
              </a:tr>
              <a:tr h="405462">
                <a:tc>
                  <a:txBody>
                    <a:bodyPr/>
                    <a:lstStyle/>
                    <a:p>
                      <a:r>
                        <a:rPr lang="en-US" sz="1200"/>
                        <a:t>Access to treatment</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03"/>
                  </a:ext>
                </a:extLst>
              </a:tr>
              <a:tr h="513584">
                <a:tc>
                  <a:txBody>
                    <a:bodyPr/>
                    <a:lstStyle/>
                    <a:p>
                      <a:r>
                        <a:rPr lang="en-US" sz="1200"/>
                        <a:t>Requires withdrawal for initiation</a:t>
                      </a:r>
                      <a:endParaRPr lang="en-US" sz="1200" b="1">
                        <a:solidFill>
                          <a:srgbClr val="09040C"/>
                        </a:solidFill>
                      </a:endParaRPr>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tc>
                  <a:txBody>
                    <a:bodyPr/>
                    <a:lstStyle/>
                    <a:p>
                      <a:endParaRPr lang="en-US" sz="1400"/>
                    </a:p>
                  </a:txBody>
                  <a:tcPr marL="68580" marR="68580" marT="34288" marB="34288" anchor="ctr"/>
                </a:tc>
                <a:tc>
                  <a:txBody>
                    <a:bodyPr/>
                    <a:lstStyle/>
                    <a:p>
                      <a:endParaRPr lang="en-US" sz="1800"/>
                    </a:p>
                  </a:txBody>
                  <a:tcPr marL="68580" marR="68580" marT="34288" marB="34288" anchor="ctr"/>
                </a:tc>
                <a:extLst>
                  <a:ext uri="{0D108BD9-81ED-4DB2-BD59-A6C34878D82A}">
                    <a16:rowId xmlns:a16="http://schemas.microsoft.com/office/drawing/2014/main" val="10004"/>
                  </a:ext>
                </a:extLst>
              </a:tr>
              <a:tr h="513584">
                <a:tc>
                  <a:txBody>
                    <a:bodyPr/>
                    <a:lstStyle/>
                    <a:p>
                      <a:r>
                        <a:rPr lang="en-US" sz="1200"/>
                        <a:t>Treatment</a:t>
                      </a:r>
                      <a:r>
                        <a:rPr lang="en-US" sz="1200" baseline="0"/>
                        <a:t> automatically coordinated</a:t>
                      </a:r>
                      <a:endParaRPr lang="en-US" sz="1200" b="1">
                        <a:solidFill>
                          <a:srgbClr val="09040C"/>
                        </a:solidFill>
                      </a:endParaRPr>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lang="en-US" sz="1800"/>
                    </a:p>
                  </a:txBody>
                  <a:tcPr marL="68580" marR="68580" marT="34288" marB="34288" anchor="ctr"/>
                </a:tc>
                <a:tc>
                  <a:txBody>
                    <a:bodyPr/>
                    <a:lstStyle/>
                    <a:p>
                      <a:endParaRPr lang="en-US" sz="1400"/>
                    </a:p>
                  </a:txBody>
                  <a:tcPr marL="68580" marR="68580" marT="34288" marB="34288" anchor="ctr"/>
                </a:tc>
                <a:tc>
                  <a:txBody>
                    <a:bodyPr/>
                    <a:lstStyle/>
                    <a:p>
                      <a:endParaRPr lang="en-US" sz="1800"/>
                    </a:p>
                  </a:txBody>
                  <a:tcPr marL="68580" marR="68580" marT="34288" marB="34288" anchor="ctr"/>
                </a:tc>
                <a:extLst>
                  <a:ext uri="{0D108BD9-81ED-4DB2-BD59-A6C34878D82A}">
                    <a16:rowId xmlns:a16="http://schemas.microsoft.com/office/drawing/2014/main" val="10005"/>
                  </a:ext>
                </a:extLst>
              </a:tr>
              <a:tr h="513584">
                <a:tc>
                  <a:txBody>
                    <a:bodyPr/>
                    <a:lstStyle/>
                    <a:p>
                      <a:r>
                        <a:rPr lang="en-US" sz="1200"/>
                        <a:t>Maternal medical complications</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06"/>
                  </a:ext>
                </a:extLst>
              </a:tr>
              <a:tr h="328873">
                <a:tc gridSpan="4">
                  <a:txBody>
                    <a:bodyPr/>
                    <a:lstStyle/>
                    <a:p>
                      <a:r>
                        <a:rPr lang="en-US" sz="1200"/>
                        <a:t>Neonatal</a:t>
                      </a:r>
                      <a:endParaRPr lang="en-US" sz="1200" b="1">
                        <a:solidFill>
                          <a:srgbClr val="09040C"/>
                        </a:solidFill>
                      </a:endParaRPr>
                    </a:p>
                  </a:txBody>
                  <a:tcPr marL="68580" marR="68580" marT="34288" marB="34288" anchor="ct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5462">
                <a:tc>
                  <a:txBody>
                    <a:bodyPr/>
                    <a:lstStyle/>
                    <a:p>
                      <a:r>
                        <a:rPr lang="en-US" sz="1200"/>
                        <a:t>Long-term outcome: data</a:t>
                      </a:r>
                      <a:endParaRPr lang="en-US" sz="1200" b="1">
                        <a:solidFill>
                          <a:srgbClr val="09040C"/>
                        </a:solidFill>
                      </a:endParaRPr>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tc>
                  <a:txBody>
                    <a:bodyPr/>
                    <a:lstStyle/>
                    <a:p>
                      <a:endParaRPr lang="en-US" sz="1400"/>
                    </a:p>
                  </a:txBody>
                  <a:tcPr marL="68580" marR="68580" marT="34288" marB="34288" anchor="ctr"/>
                </a:tc>
                <a:tc>
                  <a:txBody>
                    <a:bodyPr/>
                    <a:lstStyle/>
                    <a:p>
                      <a:endParaRPr lang="en-US" sz="1800"/>
                    </a:p>
                  </a:txBody>
                  <a:tcPr marL="68580" marR="68580" marT="34288" marB="34288" anchor="ctr"/>
                </a:tc>
                <a:extLst>
                  <a:ext uri="{0D108BD9-81ED-4DB2-BD59-A6C34878D82A}">
                    <a16:rowId xmlns:a16="http://schemas.microsoft.com/office/drawing/2014/main" val="10008"/>
                  </a:ext>
                </a:extLst>
              </a:tr>
              <a:tr h="363223">
                <a:tc>
                  <a:txBody>
                    <a:bodyPr/>
                    <a:lstStyle/>
                    <a:p>
                      <a:r>
                        <a:rPr lang="en-US" sz="1200"/>
                        <a:t>Birthweight</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09"/>
                  </a:ext>
                </a:extLst>
              </a:tr>
              <a:tr h="405462">
                <a:tc>
                  <a:txBody>
                    <a:bodyPr/>
                    <a:lstStyle/>
                    <a:p>
                      <a:r>
                        <a:rPr lang="en-US" sz="1200"/>
                        <a:t>Gestational age</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10"/>
                  </a:ext>
                </a:extLst>
              </a:tr>
              <a:tr h="405462">
                <a:tc>
                  <a:txBody>
                    <a:bodyPr/>
                    <a:lstStyle/>
                    <a:p>
                      <a:r>
                        <a:rPr lang="en-US" sz="1200"/>
                        <a:t>% requiring NAS treatment</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11"/>
                  </a:ext>
                </a:extLst>
              </a:tr>
              <a:tr h="405462">
                <a:tc>
                  <a:txBody>
                    <a:bodyPr/>
                    <a:lstStyle/>
                    <a:p>
                      <a:r>
                        <a:rPr lang="en-US" sz="1200"/>
                        <a:t>Severity</a:t>
                      </a:r>
                      <a:r>
                        <a:rPr lang="en-US" sz="1200" baseline="0"/>
                        <a:t> of NAS symptoms</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12"/>
                  </a:ext>
                </a:extLst>
              </a:tr>
              <a:tr h="405462">
                <a:tc>
                  <a:txBody>
                    <a:bodyPr/>
                    <a:lstStyle/>
                    <a:p>
                      <a:r>
                        <a:rPr lang="en-US" sz="1200"/>
                        <a:t>Duration of NAS treatment</a:t>
                      </a:r>
                      <a:endParaRPr lang="en-US" sz="1200" b="1">
                        <a:solidFill>
                          <a:srgbClr val="09040C"/>
                        </a:solidFill>
                      </a:endParaRPr>
                    </a:p>
                  </a:txBody>
                  <a:tcPr marL="68580" marR="68580" marT="34288" marB="34288" anchor="ctr"/>
                </a:tc>
                <a:tc>
                  <a:txBody>
                    <a:bodyPr/>
                    <a:lstStyle/>
                    <a:p>
                      <a:endParaRPr lang="en-US" sz="1400"/>
                    </a:p>
                  </a:txBody>
                  <a:tcPr marL="68580" marR="68580" marT="34288" marB="34288" anchor="ctr"/>
                </a:tc>
                <a:tc>
                  <a:txBody>
                    <a:bodyPr/>
                    <a:lstStyle/>
                    <a:p>
                      <a:endParaRPr lang="en-US" sz="1400"/>
                    </a:p>
                  </a:txBody>
                  <a:tcPr marL="68580" marR="68580" marT="34288" marB="3428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a:ln>
                            <a:noFill/>
                          </a:ln>
                          <a:effectLst/>
                          <a:uLnTx/>
                          <a:uFillTx/>
                        </a:rPr>
                        <a:t>X</a:t>
                      </a:r>
                      <a:endParaRPr kumimoji="0" lang="en-US" sz="1800" b="1" i="0" u="none" strike="noStrike" kern="1200" cap="none" spc="0" normalizeH="0" baseline="0" noProof="0">
                        <a:ln>
                          <a:noFill/>
                        </a:ln>
                        <a:solidFill>
                          <a:srgbClr val="FF0000"/>
                        </a:solidFill>
                        <a:effectLst/>
                        <a:uLnTx/>
                        <a:uFillTx/>
                        <a:latin typeface="+mn-lt"/>
                        <a:ea typeface="+mn-ea"/>
                        <a:cs typeface="+mn-cs"/>
                      </a:endParaRPr>
                    </a:p>
                  </a:txBody>
                  <a:tcPr marL="68580" marR="68580" marT="34288" marB="34288"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14857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514601"/>
            <a:ext cx="8001000" cy="3657599"/>
          </a:xfrm>
        </p:spPr>
        <p:txBody>
          <a:bodyPr/>
          <a:lstStyle/>
          <a:p>
            <a:pPr marL="0" indent="0">
              <a:buNone/>
            </a:pPr>
            <a:r>
              <a:rPr lang="en-US"/>
              <a:t> </a:t>
            </a:r>
          </a:p>
        </p:txBody>
      </p:sp>
      <p:sp>
        <p:nvSpPr>
          <p:cNvPr id="3" name="Title 2"/>
          <p:cNvSpPr>
            <a:spLocks noGrp="1"/>
          </p:cNvSpPr>
          <p:nvPr>
            <p:ph type="title"/>
          </p:nvPr>
        </p:nvSpPr>
        <p:spPr>
          <a:xfrm>
            <a:off x="1981200" y="457200"/>
            <a:ext cx="8823820" cy="1905000"/>
          </a:xfrm>
        </p:spPr>
        <p:txBody>
          <a:bodyPr/>
          <a:lstStyle/>
          <a:p>
            <a:pPr algn="l"/>
            <a:r>
              <a:rPr lang="en-US"/>
              <a:t>Plan for Intrapartum Management</a:t>
            </a:r>
          </a:p>
        </p:txBody>
      </p:sp>
      <p:sp>
        <p:nvSpPr>
          <p:cNvPr id="4" name="TextBox 3"/>
          <p:cNvSpPr txBox="1"/>
          <p:nvPr/>
        </p:nvSpPr>
        <p:spPr>
          <a:xfrm>
            <a:off x="2057400" y="2362200"/>
            <a:ext cx="7848600" cy="2677656"/>
          </a:xfrm>
          <a:prstGeom prst="rect">
            <a:avLst/>
          </a:prstGeom>
          <a:noFill/>
        </p:spPr>
        <p:txBody>
          <a:bodyPr wrap="square" rtlCol="0">
            <a:spAutoFit/>
          </a:bodyPr>
          <a:lstStyle/>
          <a:p>
            <a:pPr marL="914400" indent="-914400">
              <a:buFont typeface="+mj-lt"/>
              <a:buAutoNum type="arabicPeriod"/>
            </a:pPr>
            <a:r>
              <a:rPr lang="en-US" sz="4000">
                <a:solidFill>
                  <a:schemeClr val="tx2"/>
                </a:solidFill>
              </a:rPr>
              <a:t>Don’t discontinue MAT</a:t>
            </a:r>
            <a:endParaRPr lang="en-US" sz="4800" b="1">
              <a:solidFill>
                <a:schemeClr val="tx2"/>
              </a:solidFill>
              <a:latin typeface="Forte" panose="03060902040502070203" pitchFamily="66" charset="0"/>
            </a:endParaRPr>
          </a:p>
          <a:p>
            <a:pPr marL="914400" indent="-914400">
              <a:buFont typeface="+mj-lt"/>
              <a:buAutoNum type="arabicPeriod"/>
            </a:pPr>
            <a:r>
              <a:rPr lang="en-US" sz="4000">
                <a:solidFill>
                  <a:schemeClr val="tx2"/>
                </a:solidFill>
              </a:rPr>
              <a:t>Verify dose with MAT Provider</a:t>
            </a:r>
            <a:endParaRPr lang="en-US" sz="4000" b="1">
              <a:solidFill>
                <a:schemeClr val="tx2"/>
              </a:solidFill>
              <a:latin typeface="Forte" panose="03060902040502070203" pitchFamily="66" charset="0"/>
            </a:endParaRPr>
          </a:p>
          <a:p>
            <a:pPr marL="914400" indent="-914400">
              <a:buFont typeface="+mj-lt"/>
              <a:buAutoNum type="arabicPeriod"/>
            </a:pPr>
            <a:r>
              <a:rPr lang="en-US" sz="4000">
                <a:solidFill>
                  <a:schemeClr val="tx2"/>
                </a:solidFill>
              </a:rPr>
              <a:t>Notify Anesthesiology </a:t>
            </a:r>
            <a:r>
              <a:rPr lang="en-US" sz="4800">
                <a:solidFill>
                  <a:schemeClr val="tx2"/>
                </a:solidFill>
              </a:rPr>
              <a:t> </a:t>
            </a:r>
            <a:endParaRPr lang="en-US" sz="4800" b="1">
              <a:solidFill>
                <a:schemeClr val="tx2"/>
              </a:solidFill>
              <a:latin typeface="Forte" panose="03060902040502070203" pitchFamily="66" charset="0"/>
            </a:endParaRPr>
          </a:p>
          <a:p>
            <a:pPr marL="914400" indent="-914400">
              <a:buFont typeface="+mj-lt"/>
              <a:buAutoNum type="arabicPeriod"/>
            </a:pPr>
            <a:r>
              <a:rPr lang="en-US" sz="4000">
                <a:solidFill>
                  <a:schemeClr val="tx2"/>
                </a:solidFill>
              </a:rPr>
              <a:t>Account for pain</a:t>
            </a:r>
            <a:endParaRPr lang="en-US" sz="4000" b="1">
              <a:solidFill>
                <a:schemeClr val="tx2"/>
              </a:solidFill>
              <a:latin typeface="Forte" panose="03060902040502070203" pitchFamily="66" charset="0"/>
            </a:endParaRPr>
          </a:p>
        </p:txBody>
      </p:sp>
    </p:spTree>
    <p:extLst>
      <p:ext uri="{BB962C8B-B14F-4D97-AF65-F5344CB8AC3E}">
        <p14:creationId xmlns:p14="http://schemas.microsoft.com/office/powerpoint/2010/main" val="1532366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DF06-FD75-4C8B-9D17-0AB8E5765FEB}"/>
              </a:ext>
            </a:extLst>
          </p:cNvPr>
          <p:cNvSpPr>
            <a:spLocks noGrp="1"/>
          </p:cNvSpPr>
          <p:nvPr>
            <p:ph type="title"/>
          </p:nvPr>
        </p:nvSpPr>
        <p:spPr>
          <a:xfrm>
            <a:off x="1143000" y="609600"/>
            <a:ext cx="9875520" cy="1356360"/>
          </a:xfrm>
        </p:spPr>
        <p:txBody>
          <a:bodyPr/>
          <a:lstStyle/>
          <a:p>
            <a:r>
              <a:rPr lang="en-US"/>
              <a:t>A word on NOWS/NAS</a:t>
            </a:r>
          </a:p>
        </p:txBody>
      </p:sp>
      <p:sp>
        <p:nvSpPr>
          <p:cNvPr id="3" name="Content Placeholder 2">
            <a:extLst>
              <a:ext uri="{FF2B5EF4-FFF2-40B4-BE49-F238E27FC236}">
                <a16:creationId xmlns:a16="http://schemas.microsoft.com/office/drawing/2014/main" id="{CFDBC688-D317-466A-B8B6-3C710E39A427}"/>
              </a:ext>
            </a:extLst>
          </p:cNvPr>
          <p:cNvSpPr>
            <a:spLocks noGrp="1"/>
          </p:cNvSpPr>
          <p:nvPr>
            <p:ph idx="1"/>
          </p:nvPr>
        </p:nvSpPr>
        <p:spPr>
          <a:xfrm>
            <a:off x="1143000" y="2057400"/>
            <a:ext cx="9872871" cy="4038600"/>
          </a:xfrm>
        </p:spPr>
        <p:txBody>
          <a:bodyPr vert="horz" lIns="91440" tIns="45720" rIns="91440" bIns="45720" rtlCol="0" anchor="t">
            <a:normAutofit lnSpcReduction="10000"/>
          </a:bodyPr>
          <a:lstStyle/>
          <a:p>
            <a:r>
              <a:rPr lang="en-US" dirty="0"/>
              <a:t>Development of a neonatal opioid withdrawal syndrome is </a:t>
            </a:r>
            <a:r>
              <a:rPr lang="en-US" u="sng" dirty="0"/>
              <a:t>NOT</a:t>
            </a:r>
            <a:r>
              <a:rPr lang="en-US" dirty="0"/>
              <a:t> a complication. It is an expected therapeutic risk and side effect. (This applies to opioid agonist therapy as well as chronic opioid therapy) </a:t>
            </a:r>
            <a:endParaRPr lang="en-US"/>
          </a:p>
          <a:p>
            <a:r>
              <a:rPr lang="en-US" dirty="0"/>
              <a:t>Withdrawal occurrence and severity is not associated with dose of MOUD</a:t>
            </a:r>
          </a:p>
          <a:p>
            <a:r>
              <a:rPr lang="en-US" dirty="0"/>
              <a:t>If NOWS is to occur, its severity can be predicted by the presence of other substances, which may also cause a neonatal abstinence syndrome such as nicotine and SSRIs</a:t>
            </a:r>
          </a:p>
          <a:p>
            <a:r>
              <a:rPr lang="en-US" dirty="0"/>
              <a:t>While pharmacologic intervention may be needed for the safety of the infant, evidence strongly supports non-pharmacologic treatment of infants with NOWS, particularly in the early stages. Consider kangaroo care, rooming in, breast feeding</a:t>
            </a:r>
          </a:p>
          <a:p>
            <a:r>
              <a:rPr lang="en-US" dirty="0"/>
              <a:t>Breast feeding on MOUD is safe and should be encouraged as long as other contraindications are not present.</a:t>
            </a:r>
          </a:p>
        </p:txBody>
      </p:sp>
    </p:spTree>
    <p:extLst>
      <p:ext uri="{BB962C8B-B14F-4D97-AF65-F5344CB8AC3E}">
        <p14:creationId xmlns:p14="http://schemas.microsoft.com/office/powerpoint/2010/main" val="2119765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15D52-1516-41F5-9081-A7574A678D93}"/>
              </a:ext>
            </a:extLst>
          </p:cNvPr>
          <p:cNvSpPr>
            <a:spLocks noGrp="1"/>
          </p:cNvSpPr>
          <p:nvPr>
            <p:ph type="title"/>
          </p:nvPr>
        </p:nvSpPr>
        <p:spPr/>
        <p:txBody>
          <a:bodyPr>
            <a:normAutofit/>
          </a:bodyPr>
          <a:lstStyle/>
          <a:p>
            <a:r>
              <a:rPr lang="en-US" sz="3200"/>
              <a:t>Medically Supervised Withdrawal is </a:t>
            </a:r>
            <a:r>
              <a:rPr lang="en-US" sz="3200" b="1"/>
              <a:t>NOT</a:t>
            </a:r>
            <a:r>
              <a:rPr lang="en-US" sz="3200"/>
              <a:t> Recommended</a:t>
            </a:r>
          </a:p>
        </p:txBody>
      </p:sp>
      <p:pic>
        <p:nvPicPr>
          <p:cNvPr id="4" name="Picture 3">
            <a:extLst>
              <a:ext uri="{FF2B5EF4-FFF2-40B4-BE49-F238E27FC236}">
                <a16:creationId xmlns:a16="http://schemas.microsoft.com/office/drawing/2014/main" id="{9064D713-9EE0-4032-93CB-074BF11F4766}"/>
              </a:ext>
            </a:extLst>
          </p:cNvPr>
          <p:cNvPicPr>
            <a:picLocks noChangeAspect="1"/>
          </p:cNvPicPr>
          <p:nvPr/>
        </p:nvPicPr>
        <p:blipFill rotWithShape="1">
          <a:blip r:embed="rId3"/>
          <a:srcRect l="8762" t="23853" r="24775" b="46667"/>
          <a:stretch/>
        </p:blipFill>
        <p:spPr>
          <a:xfrm>
            <a:off x="2644631" y="1694574"/>
            <a:ext cx="6837028" cy="2021748"/>
          </a:xfrm>
          <a:prstGeom prst="rect">
            <a:avLst/>
          </a:prstGeom>
        </p:spPr>
      </p:pic>
      <p:pic>
        <p:nvPicPr>
          <p:cNvPr id="5" name="Picture 4">
            <a:extLst>
              <a:ext uri="{FF2B5EF4-FFF2-40B4-BE49-F238E27FC236}">
                <a16:creationId xmlns:a16="http://schemas.microsoft.com/office/drawing/2014/main" id="{46880C86-43F7-4CBA-8E4E-0A88CB868E37}"/>
              </a:ext>
            </a:extLst>
          </p:cNvPr>
          <p:cNvPicPr>
            <a:picLocks noChangeAspect="1"/>
          </p:cNvPicPr>
          <p:nvPr/>
        </p:nvPicPr>
        <p:blipFill rotWithShape="1">
          <a:blip r:embed="rId4"/>
          <a:srcRect l="43422" t="80122" r="35375" b="13517"/>
          <a:stretch/>
        </p:blipFill>
        <p:spPr>
          <a:xfrm>
            <a:off x="2644631" y="3775045"/>
            <a:ext cx="2181138" cy="436228"/>
          </a:xfrm>
          <a:prstGeom prst="rect">
            <a:avLst/>
          </a:prstGeom>
        </p:spPr>
      </p:pic>
      <p:pic>
        <p:nvPicPr>
          <p:cNvPr id="6" name="Picture 5">
            <a:extLst>
              <a:ext uri="{FF2B5EF4-FFF2-40B4-BE49-F238E27FC236}">
                <a16:creationId xmlns:a16="http://schemas.microsoft.com/office/drawing/2014/main" id="{6D1CFC38-F251-4887-95F0-0C58D3589982}"/>
              </a:ext>
            </a:extLst>
          </p:cNvPr>
          <p:cNvPicPr>
            <a:picLocks noChangeAspect="1"/>
          </p:cNvPicPr>
          <p:nvPr/>
        </p:nvPicPr>
        <p:blipFill rotWithShape="1">
          <a:blip r:embed="rId4"/>
          <a:srcRect l="43585" t="65810" r="24448" b="19755"/>
          <a:stretch/>
        </p:blipFill>
        <p:spPr>
          <a:xfrm>
            <a:off x="2852257" y="4299359"/>
            <a:ext cx="6629401" cy="1995587"/>
          </a:xfrm>
          <a:prstGeom prst="rect">
            <a:avLst/>
          </a:prstGeom>
        </p:spPr>
      </p:pic>
    </p:spTree>
    <p:extLst>
      <p:ext uri="{BB962C8B-B14F-4D97-AF65-F5344CB8AC3E}">
        <p14:creationId xmlns:p14="http://schemas.microsoft.com/office/powerpoint/2010/main" val="372861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FBA2-E8FC-47B2-A089-5ECFA33946BF}"/>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DE1E5FFA-D26A-43E8-B731-2B6D2668D4D1}"/>
              </a:ext>
            </a:extLst>
          </p:cNvPr>
          <p:cNvSpPr>
            <a:spLocks noGrp="1"/>
          </p:cNvSpPr>
          <p:nvPr>
            <p:ph idx="1"/>
          </p:nvPr>
        </p:nvSpPr>
        <p:spPr>
          <a:xfrm>
            <a:off x="605898" y="1878106"/>
            <a:ext cx="10535479" cy="4038600"/>
          </a:xfrm>
        </p:spPr>
        <p:txBody>
          <a:bodyPr vert="horz" lIns="91440" tIns="45720" rIns="91440" bIns="45720" rtlCol="0" anchor="t">
            <a:normAutofit fontScale="85000" lnSpcReduction="20000"/>
          </a:bodyPr>
          <a:lstStyle/>
          <a:p>
            <a:pPr marL="502920" indent="-457200">
              <a:buAutoNum type="arabicPeriod"/>
            </a:pPr>
            <a:r>
              <a:rPr lang="en-US" sz="2400" dirty="0">
                <a:ea typeface="+mn-lt"/>
                <a:cs typeface="+mn-lt"/>
                <a:hlinkClick r:id="rId2"/>
              </a:rPr>
              <a:t>https://www.samhsa.gov/data/sites/default/files/reports/rpt35323/NSDUHDetailedTabs2020/NSDUHDetailedTabs2020/NSDUHDetTabs6-20pe2020.pdf</a:t>
            </a:r>
            <a:endParaRPr lang="en-US" sz="2400" dirty="0">
              <a:ea typeface="+mn-lt"/>
              <a:cs typeface="+mn-lt"/>
            </a:endParaRPr>
          </a:p>
          <a:p>
            <a:pPr marL="502920" indent="-457200">
              <a:buAutoNum type="arabicPeriod"/>
            </a:pPr>
            <a:r>
              <a:rPr lang="en-US" sz="2400" dirty="0">
                <a:ea typeface="+mn-lt"/>
                <a:cs typeface="+mn-lt"/>
              </a:rPr>
              <a:t>https://www.tobaccofreeco.org/wp-content/uploads/2019/02/Substance-Use-Among-Women-of-Reproductive-Age-in-Colorado.pdf</a:t>
            </a:r>
          </a:p>
          <a:p>
            <a:pPr marL="502920" indent="-457200">
              <a:buFont typeface="+mj-lt"/>
              <a:buAutoNum type="arabicPeriod"/>
            </a:pPr>
            <a:r>
              <a:rPr lang="en-US" sz="2400" dirty="0">
                <a:solidFill>
                  <a:schemeClr val="tx2"/>
                </a:solidFill>
              </a:rPr>
              <a:t>Pregnancy Risk Assessment Monitoring System, Colorado Department of Public Health and Environment, 2011 &amp; 2016</a:t>
            </a:r>
          </a:p>
          <a:p>
            <a:pPr marL="502920" indent="-457200">
              <a:buAutoNum type="arabicPeriod"/>
            </a:pPr>
            <a:r>
              <a:rPr lang="en-US" sz="2400" dirty="0">
                <a:ea typeface="+mn-lt"/>
                <a:cs typeface="+mn-lt"/>
              </a:rPr>
              <a:t>Hirai AH, Ko JY, Owens PL, Stocks C, Patrick SW. Neonatal Abstinence Syndrome and Maternal Opioid-Related Diagnoses in the US, 2010-2017. </a:t>
            </a:r>
            <a:r>
              <a:rPr lang="en-US" sz="2400" i="1" dirty="0">
                <a:ea typeface="+mn-lt"/>
                <a:cs typeface="+mn-lt"/>
              </a:rPr>
              <a:t>JAMA.</a:t>
            </a:r>
            <a:r>
              <a:rPr lang="en-US" sz="2400" dirty="0">
                <a:ea typeface="+mn-lt"/>
                <a:cs typeface="+mn-lt"/>
              </a:rPr>
              <a:t> 2021;325(2):146–155. doi:10.1001/jama.2020.24991</a:t>
            </a:r>
            <a:endParaRPr lang="en-US" sz="2400" dirty="0">
              <a:solidFill>
                <a:schemeClr val="tx2"/>
              </a:solidFill>
              <a:ea typeface="+mn-lt"/>
              <a:cs typeface="+mn-lt"/>
            </a:endParaRPr>
          </a:p>
          <a:p>
            <a:pPr marL="502920" indent="-457200">
              <a:buAutoNum type="arabicPeriod"/>
            </a:pPr>
            <a:r>
              <a:rPr lang="en-US" sz="2400" dirty="0">
                <a:ea typeface="+mn-lt"/>
                <a:cs typeface="+mn-lt"/>
                <a:hlinkClick r:id="rId3"/>
              </a:rPr>
              <a:t>https://www.whitehouse.gov/wp-content/uploads/2021/10/ONDCP_Report-Substance-Use-Disorder-and-Pregnancy.pdf</a:t>
            </a:r>
            <a:endParaRPr lang="en-US" sz="2400" dirty="0">
              <a:solidFill>
                <a:schemeClr val="tx2"/>
              </a:solidFill>
              <a:ea typeface="+mn-lt"/>
              <a:cs typeface="+mn-lt"/>
            </a:endParaRPr>
          </a:p>
          <a:p>
            <a:pPr marL="502920" indent="-457200">
              <a:buFont typeface="+mj-lt"/>
              <a:buAutoNum type="arabicPeriod"/>
            </a:pPr>
            <a:r>
              <a:rPr lang="en-US" sz="2400" dirty="0">
                <a:solidFill>
                  <a:schemeClr val="tx2"/>
                </a:solidFill>
              </a:rPr>
              <a:t>SAMHSA, Clinical Guidance for Treating Pregnant and Parenting Women With Opioid Use Disorder and Their Infants, 2018</a:t>
            </a:r>
          </a:p>
          <a:p>
            <a:pPr marL="502920" indent="-457200">
              <a:buFont typeface="+mj-lt"/>
              <a:buAutoNum type="arabicPeriod"/>
            </a:pPr>
            <a:endParaRPr lang="en-US">
              <a:solidFill>
                <a:schemeClr val="tx2"/>
              </a:solidFill>
            </a:endParaRPr>
          </a:p>
        </p:txBody>
      </p:sp>
    </p:spTree>
    <p:extLst>
      <p:ext uri="{BB962C8B-B14F-4D97-AF65-F5344CB8AC3E}">
        <p14:creationId xmlns:p14="http://schemas.microsoft.com/office/powerpoint/2010/main" val="249545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53401" y="555542"/>
            <a:ext cx="2626519" cy="5746915"/>
          </a:xfrm>
        </p:spPr>
      </p:pic>
      <p:sp>
        <p:nvSpPr>
          <p:cNvPr id="3" name="Title 2"/>
          <p:cNvSpPr>
            <a:spLocks noGrp="1"/>
          </p:cNvSpPr>
          <p:nvPr>
            <p:ph type="title"/>
          </p:nvPr>
        </p:nvSpPr>
        <p:spPr>
          <a:xfrm>
            <a:off x="1412080" y="266700"/>
            <a:ext cx="7731920" cy="1562100"/>
          </a:xfrm>
        </p:spPr>
        <p:txBody>
          <a:bodyPr/>
          <a:lstStyle/>
          <a:p>
            <a:pPr algn="l"/>
            <a:r>
              <a:rPr lang="en-US"/>
              <a:t>Substance use  </a:t>
            </a:r>
            <a:r>
              <a:rPr lang="en-US" sz="6000"/>
              <a:t>≠</a:t>
            </a:r>
            <a:br>
              <a:rPr lang="en-US"/>
            </a:br>
            <a:r>
              <a:rPr lang="en-US"/>
              <a:t>Substance Use Disorder</a:t>
            </a:r>
          </a:p>
        </p:txBody>
      </p:sp>
      <p:sp>
        <p:nvSpPr>
          <p:cNvPr id="6" name="Rectangle 5"/>
          <p:cNvSpPr/>
          <p:nvPr/>
        </p:nvSpPr>
        <p:spPr>
          <a:xfrm>
            <a:off x="1905000" y="1932861"/>
            <a:ext cx="5895975" cy="4801314"/>
          </a:xfrm>
          <a:prstGeom prst="rect">
            <a:avLst/>
          </a:prstGeom>
        </p:spPr>
        <p:txBody>
          <a:bodyPr wrap="square">
            <a:spAutoFit/>
          </a:bodyPr>
          <a:lstStyle/>
          <a:p>
            <a:r>
              <a:rPr lang="en-US" sz="2800"/>
              <a:t>In the past 12 months:</a:t>
            </a:r>
          </a:p>
          <a:p>
            <a:pPr marL="285750" indent="-285750">
              <a:buFont typeface="Arial" panose="020B0604020202020204" pitchFamily="34" charset="0"/>
              <a:buChar char="•"/>
            </a:pPr>
            <a:r>
              <a:rPr lang="en-US" sz="2000"/>
              <a:t>Taking in larger amounts/longer period than intended.</a:t>
            </a:r>
          </a:p>
          <a:p>
            <a:pPr marL="285750" indent="-285750">
              <a:buFont typeface="Arial" panose="020B0604020202020204" pitchFamily="34" charset="0"/>
              <a:buChar char="•"/>
            </a:pPr>
            <a:r>
              <a:rPr lang="en-US" sz="2000"/>
              <a:t>Unsuccessful efforts to cut down or quit</a:t>
            </a:r>
          </a:p>
          <a:p>
            <a:pPr marL="285750" indent="-285750">
              <a:buFont typeface="Arial" panose="020B0604020202020204" pitchFamily="34" charset="0"/>
              <a:buChar char="•"/>
            </a:pPr>
            <a:r>
              <a:rPr lang="en-US" sz="2000"/>
              <a:t>Great deal of time spent in obtaining, using, or recovering</a:t>
            </a:r>
          </a:p>
          <a:p>
            <a:pPr marL="285750" indent="-285750">
              <a:buFont typeface="Arial" panose="020B0604020202020204" pitchFamily="34" charset="0"/>
              <a:buChar char="•"/>
            </a:pPr>
            <a:r>
              <a:rPr lang="en-US" sz="2000"/>
              <a:t>Cravings, strong desire</a:t>
            </a:r>
          </a:p>
          <a:p>
            <a:pPr marL="285750" indent="-285750">
              <a:buFont typeface="Arial" panose="020B0604020202020204" pitchFamily="34" charset="0"/>
              <a:buChar char="•"/>
            </a:pPr>
            <a:r>
              <a:rPr lang="en-US" sz="2000"/>
              <a:t>Failure to fulfill major obligations because of use</a:t>
            </a:r>
          </a:p>
          <a:p>
            <a:pPr marL="285750" indent="-285750">
              <a:buFont typeface="Arial" panose="020B0604020202020204" pitchFamily="34" charset="0"/>
              <a:buChar char="•"/>
            </a:pPr>
            <a:r>
              <a:rPr lang="en-US" sz="2000"/>
              <a:t>Use despite social or interpersonal problems</a:t>
            </a:r>
          </a:p>
          <a:p>
            <a:pPr marL="285750" indent="-285750">
              <a:buFont typeface="Arial" panose="020B0604020202020204" pitchFamily="34" charset="0"/>
              <a:buChar char="•"/>
            </a:pPr>
            <a:r>
              <a:rPr lang="en-US" sz="2000"/>
              <a:t>Recurrent use despite physical hazard</a:t>
            </a:r>
          </a:p>
          <a:p>
            <a:pPr marL="285750" indent="-285750">
              <a:buFont typeface="Arial" panose="020B0604020202020204" pitchFamily="34" charset="0"/>
              <a:buChar char="•"/>
            </a:pPr>
            <a:r>
              <a:rPr lang="en-US" sz="2000"/>
              <a:t>Use despite insight into physical and psych consequences</a:t>
            </a:r>
          </a:p>
          <a:p>
            <a:pPr marL="285750" indent="-285750">
              <a:buFont typeface="Arial" panose="020B0604020202020204" pitchFamily="34" charset="0"/>
              <a:buChar char="•"/>
            </a:pPr>
            <a:r>
              <a:rPr lang="en-US" sz="2000"/>
              <a:t>Tolerance</a:t>
            </a:r>
          </a:p>
          <a:p>
            <a:pPr marL="285750" indent="-285750">
              <a:buFont typeface="Arial" panose="020B0604020202020204" pitchFamily="34" charset="0"/>
              <a:buChar char="•"/>
            </a:pPr>
            <a:r>
              <a:rPr lang="en-US" sz="2000"/>
              <a:t>Withdrawal</a:t>
            </a:r>
          </a:p>
          <a:p>
            <a:endParaRPr lang="en-US" sz="2000"/>
          </a:p>
        </p:txBody>
      </p:sp>
    </p:spTree>
    <p:extLst>
      <p:ext uri="{BB962C8B-B14F-4D97-AF65-F5344CB8AC3E}">
        <p14:creationId xmlns:p14="http://schemas.microsoft.com/office/powerpoint/2010/main" val="410050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4984-6886-4D1D-88A3-6369C0210A6D}"/>
              </a:ext>
            </a:extLst>
          </p:cNvPr>
          <p:cNvSpPr>
            <a:spLocks noGrp="1"/>
          </p:cNvSpPr>
          <p:nvPr>
            <p:ph type="title"/>
          </p:nvPr>
        </p:nvSpPr>
        <p:spPr/>
        <p:txBody>
          <a:bodyPr/>
          <a:lstStyle/>
          <a:p>
            <a:r>
              <a:rPr lang="en-US"/>
              <a:t>What are the national statistics? (2020) [1]</a:t>
            </a:r>
          </a:p>
        </p:txBody>
      </p:sp>
      <p:sp>
        <p:nvSpPr>
          <p:cNvPr id="3" name="Content Placeholder 2">
            <a:extLst>
              <a:ext uri="{FF2B5EF4-FFF2-40B4-BE49-F238E27FC236}">
                <a16:creationId xmlns:a16="http://schemas.microsoft.com/office/drawing/2014/main" id="{318AECC9-4F33-468D-9A8F-BA629611325D}"/>
              </a:ext>
            </a:extLst>
          </p:cNvPr>
          <p:cNvSpPr>
            <a:spLocks noGrp="1"/>
          </p:cNvSpPr>
          <p:nvPr>
            <p:ph idx="1"/>
          </p:nvPr>
        </p:nvSpPr>
        <p:spPr>
          <a:xfrm>
            <a:off x="1365249" y="4663820"/>
            <a:ext cx="8359775" cy="762000"/>
          </a:xfrm>
        </p:spPr>
        <p:txBody>
          <a:bodyPr>
            <a:normAutofit fontScale="92500" lnSpcReduction="20000"/>
          </a:bodyPr>
          <a:lstStyle/>
          <a:p>
            <a:pPr marL="45720" indent="0">
              <a:buNone/>
            </a:pPr>
            <a:r>
              <a:rPr lang="en-US">
                <a:solidFill>
                  <a:schemeClr val="tx2"/>
                </a:solidFill>
              </a:rPr>
              <a:t>The rates of substance use and, therefore, infants exposed to substances is still high with more than 400,000 infants exposed to alcohol or illicit drugs in utero each year. The majority coming in mothers &lt; 25 y/o</a:t>
            </a:r>
          </a:p>
        </p:txBody>
      </p:sp>
      <p:graphicFrame>
        <p:nvGraphicFramePr>
          <p:cNvPr id="4" name="Table 3">
            <a:extLst>
              <a:ext uri="{FF2B5EF4-FFF2-40B4-BE49-F238E27FC236}">
                <a16:creationId xmlns:a16="http://schemas.microsoft.com/office/drawing/2014/main" id="{A97376F6-A0EB-4E08-BF65-BA7CDA4DF2D4}"/>
              </a:ext>
            </a:extLst>
          </p:cNvPr>
          <p:cNvGraphicFramePr>
            <a:graphicFrameLocks noGrp="1"/>
          </p:cNvGraphicFramePr>
          <p:nvPr>
            <p:extLst>
              <p:ext uri="{D42A27DB-BD31-4B8C-83A1-F6EECF244321}">
                <p14:modId xmlns:p14="http://schemas.microsoft.com/office/powerpoint/2010/main" val="3339671928"/>
              </p:ext>
            </p:extLst>
          </p:nvPr>
        </p:nvGraphicFramePr>
        <p:xfrm>
          <a:off x="1365249" y="1756409"/>
          <a:ext cx="8359775" cy="2656332"/>
        </p:xfrm>
        <a:graphic>
          <a:graphicData uri="http://schemas.openxmlformats.org/drawingml/2006/table">
            <a:tbl>
              <a:tblPr firstRow="1" bandRow="1">
                <a:tableStyleId>{5C22544A-7EE6-4342-B048-85BDC9FD1C3A}</a:tableStyleId>
              </a:tblPr>
              <a:tblGrid>
                <a:gridCol w="3182810">
                  <a:extLst>
                    <a:ext uri="{9D8B030D-6E8A-4147-A177-3AD203B41FA5}">
                      <a16:colId xmlns:a16="http://schemas.microsoft.com/office/drawing/2014/main" val="2352449623"/>
                    </a:ext>
                  </a:extLst>
                </a:gridCol>
                <a:gridCol w="2633791">
                  <a:extLst>
                    <a:ext uri="{9D8B030D-6E8A-4147-A177-3AD203B41FA5}">
                      <a16:colId xmlns:a16="http://schemas.microsoft.com/office/drawing/2014/main" val="1906049757"/>
                    </a:ext>
                  </a:extLst>
                </a:gridCol>
                <a:gridCol w="2543174">
                  <a:extLst>
                    <a:ext uri="{9D8B030D-6E8A-4147-A177-3AD203B41FA5}">
                      <a16:colId xmlns:a16="http://schemas.microsoft.com/office/drawing/2014/main" val="3832958849"/>
                    </a:ext>
                  </a:extLst>
                </a:gridCol>
              </a:tblGrid>
              <a:tr h="664083">
                <a:tc>
                  <a:txBody>
                    <a:bodyPr/>
                    <a:lstStyle/>
                    <a:p>
                      <a:r>
                        <a:rPr lang="en-US"/>
                        <a:t>Substance/quantity</a:t>
                      </a:r>
                    </a:p>
                  </a:txBody>
                  <a:tcPr/>
                </a:tc>
                <a:tc>
                  <a:txBody>
                    <a:bodyPr/>
                    <a:lstStyle/>
                    <a:p>
                      <a:r>
                        <a:rPr lang="en-US"/>
                        <a:t>Non-Pregnant (15 to 44)</a:t>
                      </a:r>
                    </a:p>
                  </a:txBody>
                  <a:tcPr/>
                </a:tc>
                <a:tc>
                  <a:txBody>
                    <a:bodyPr/>
                    <a:lstStyle/>
                    <a:p>
                      <a:r>
                        <a:rPr lang="en-US"/>
                        <a:t>Pregnant (15 to 44)</a:t>
                      </a:r>
                    </a:p>
                  </a:txBody>
                  <a:tcPr/>
                </a:tc>
                <a:extLst>
                  <a:ext uri="{0D108BD9-81ED-4DB2-BD59-A6C34878D82A}">
                    <a16:rowId xmlns:a16="http://schemas.microsoft.com/office/drawing/2014/main" val="2302205475"/>
                  </a:ext>
                </a:extLst>
              </a:tr>
              <a:tr h="664083">
                <a:tc>
                  <a:txBody>
                    <a:bodyPr/>
                    <a:lstStyle/>
                    <a:p>
                      <a:r>
                        <a:rPr lang="en-US"/>
                        <a:t>Alcohol (any amount)</a:t>
                      </a:r>
                    </a:p>
                  </a:txBody>
                  <a:tcPr/>
                </a:tc>
                <a:tc>
                  <a:txBody>
                    <a:bodyPr/>
                    <a:lstStyle/>
                    <a:p>
                      <a:pPr lvl="0" algn="r"/>
                      <a:r>
                        <a:rPr lang="en-US"/>
                        <a:t>52.4%</a:t>
                      </a:r>
                    </a:p>
                  </a:txBody>
                  <a:tcPr/>
                </a:tc>
                <a:tc>
                  <a:txBody>
                    <a:bodyPr/>
                    <a:lstStyle/>
                    <a:p>
                      <a:pPr algn="r"/>
                      <a:r>
                        <a:rPr lang="en-US"/>
                        <a:t>10.6%</a:t>
                      </a:r>
                    </a:p>
                  </a:txBody>
                  <a:tcPr/>
                </a:tc>
                <a:extLst>
                  <a:ext uri="{0D108BD9-81ED-4DB2-BD59-A6C34878D82A}">
                    <a16:rowId xmlns:a16="http://schemas.microsoft.com/office/drawing/2014/main" val="1849485658"/>
                  </a:ext>
                </a:extLst>
              </a:tr>
              <a:tr h="664083">
                <a:tc>
                  <a:txBody>
                    <a:bodyPr/>
                    <a:lstStyle/>
                    <a:p>
                      <a:r>
                        <a:rPr lang="en-US"/>
                        <a:t>Alcohol (binge drinking)</a:t>
                      </a:r>
                    </a:p>
                  </a:txBody>
                  <a:tcPr/>
                </a:tc>
                <a:tc>
                  <a:txBody>
                    <a:bodyPr/>
                    <a:lstStyle/>
                    <a:p>
                      <a:pPr algn="r"/>
                      <a:r>
                        <a:rPr lang="en-US"/>
                        <a:t>26.8%</a:t>
                      </a:r>
                    </a:p>
                  </a:txBody>
                  <a:tcPr/>
                </a:tc>
                <a:tc>
                  <a:txBody>
                    <a:bodyPr/>
                    <a:lstStyle/>
                    <a:p>
                      <a:pPr algn="r"/>
                      <a:r>
                        <a:rPr lang="en-US"/>
                        <a:t>5%</a:t>
                      </a:r>
                    </a:p>
                  </a:txBody>
                  <a:tcPr/>
                </a:tc>
                <a:extLst>
                  <a:ext uri="{0D108BD9-81ED-4DB2-BD59-A6C34878D82A}">
                    <a16:rowId xmlns:a16="http://schemas.microsoft.com/office/drawing/2014/main" val="835827198"/>
                  </a:ext>
                </a:extLst>
              </a:tr>
              <a:tr h="664083">
                <a:tc>
                  <a:txBody>
                    <a:bodyPr/>
                    <a:lstStyle/>
                    <a:p>
                      <a:r>
                        <a:rPr lang="en-US"/>
                        <a:t>Illicit substances (includes MJ)</a:t>
                      </a:r>
                    </a:p>
                  </a:txBody>
                  <a:tcPr/>
                </a:tc>
                <a:tc>
                  <a:txBody>
                    <a:bodyPr/>
                    <a:lstStyle/>
                    <a:p>
                      <a:pPr lvl="0" algn="r">
                        <a:buNone/>
                      </a:pPr>
                      <a:r>
                        <a:rPr lang="en-US"/>
                        <a:t>17.8%</a:t>
                      </a:r>
                    </a:p>
                  </a:txBody>
                  <a:tcPr/>
                </a:tc>
                <a:tc>
                  <a:txBody>
                    <a:bodyPr/>
                    <a:lstStyle/>
                    <a:p>
                      <a:pPr algn="r"/>
                      <a:r>
                        <a:rPr lang="en-US"/>
                        <a:t>8.3%</a:t>
                      </a:r>
                    </a:p>
                  </a:txBody>
                  <a:tcPr/>
                </a:tc>
                <a:extLst>
                  <a:ext uri="{0D108BD9-81ED-4DB2-BD59-A6C34878D82A}">
                    <a16:rowId xmlns:a16="http://schemas.microsoft.com/office/drawing/2014/main" val="1470816951"/>
                  </a:ext>
                </a:extLst>
              </a:tr>
            </a:tbl>
          </a:graphicData>
        </a:graphic>
      </p:graphicFrame>
      <p:sp>
        <p:nvSpPr>
          <p:cNvPr id="5" name="TextBox 4">
            <a:extLst>
              <a:ext uri="{FF2B5EF4-FFF2-40B4-BE49-F238E27FC236}">
                <a16:creationId xmlns:a16="http://schemas.microsoft.com/office/drawing/2014/main" id="{064DE262-C458-4869-A683-06F5B3C70C0F}"/>
              </a:ext>
            </a:extLst>
          </p:cNvPr>
          <p:cNvSpPr txBox="1"/>
          <p:nvPr/>
        </p:nvSpPr>
        <p:spPr>
          <a:xfrm>
            <a:off x="1365249" y="5467350"/>
            <a:ext cx="8216901" cy="646331"/>
          </a:xfrm>
          <a:prstGeom prst="rect">
            <a:avLst/>
          </a:prstGeom>
          <a:noFill/>
        </p:spPr>
        <p:txBody>
          <a:bodyPr wrap="square" lIns="91440" tIns="45720" rIns="91440" bIns="45720" rtlCol="0" anchor="t">
            <a:spAutoFit/>
          </a:bodyPr>
          <a:lstStyle/>
          <a:p>
            <a:r>
              <a:rPr lang="en-US">
                <a:solidFill>
                  <a:schemeClr val="tx2"/>
                </a:solidFill>
              </a:rPr>
              <a:t>* Historically alcohol use is lower during the second and third trimesters than during the first trimester</a:t>
            </a:r>
          </a:p>
        </p:txBody>
      </p:sp>
    </p:spTree>
    <p:extLst>
      <p:ext uri="{BB962C8B-B14F-4D97-AF65-F5344CB8AC3E}">
        <p14:creationId xmlns:p14="http://schemas.microsoft.com/office/powerpoint/2010/main" val="262079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line chart&#10;&#10;Description automatically generated">
            <a:extLst>
              <a:ext uri="{FF2B5EF4-FFF2-40B4-BE49-F238E27FC236}">
                <a16:creationId xmlns:a16="http://schemas.microsoft.com/office/drawing/2014/main" id="{576E169B-6716-9A03-3CDB-445F9DD7FB7E}"/>
              </a:ext>
            </a:extLst>
          </p:cNvPr>
          <p:cNvPicPr>
            <a:picLocks noChangeAspect="1"/>
          </p:cNvPicPr>
          <p:nvPr/>
        </p:nvPicPr>
        <p:blipFill>
          <a:blip r:embed="rId3"/>
          <a:stretch>
            <a:fillRect/>
          </a:stretch>
        </p:blipFill>
        <p:spPr>
          <a:xfrm>
            <a:off x="2526748" y="1029784"/>
            <a:ext cx="7712765" cy="4687998"/>
          </a:xfrm>
          <a:prstGeom prst="rect">
            <a:avLst/>
          </a:prstGeom>
        </p:spPr>
      </p:pic>
      <p:sp>
        <p:nvSpPr>
          <p:cNvPr id="3" name="TextBox 2">
            <a:extLst>
              <a:ext uri="{FF2B5EF4-FFF2-40B4-BE49-F238E27FC236}">
                <a16:creationId xmlns:a16="http://schemas.microsoft.com/office/drawing/2014/main" id="{08FE9FB9-FE54-8387-D586-032F898754E9}"/>
              </a:ext>
            </a:extLst>
          </p:cNvPr>
          <p:cNvSpPr txBox="1"/>
          <p:nvPr/>
        </p:nvSpPr>
        <p:spPr>
          <a:xfrm>
            <a:off x="9221304" y="938695"/>
            <a:ext cx="6736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[2]</a:t>
            </a:r>
          </a:p>
        </p:txBody>
      </p:sp>
    </p:spTree>
    <p:extLst>
      <p:ext uri="{BB962C8B-B14F-4D97-AF65-F5344CB8AC3E}">
        <p14:creationId xmlns:p14="http://schemas.microsoft.com/office/powerpoint/2010/main" val="5767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4984-6886-4D1D-88A3-6369C0210A6D}"/>
              </a:ext>
            </a:extLst>
          </p:cNvPr>
          <p:cNvSpPr>
            <a:spLocks noGrp="1"/>
          </p:cNvSpPr>
          <p:nvPr>
            <p:ph type="title"/>
          </p:nvPr>
        </p:nvSpPr>
        <p:spPr/>
        <p:txBody>
          <a:bodyPr/>
          <a:lstStyle/>
          <a:p>
            <a:r>
              <a:rPr lang="en-US"/>
              <a:t>What are Colorado’s statistics?</a:t>
            </a:r>
          </a:p>
        </p:txBody>
      </p:sp>
      <p:sp>
        <p:nvSpPr>
          <p:cNvPr id="3" name="Content Placeholder 2">
            <a:extLst>
              <a:ext uri="{FF2B5EF4-FFF2-40B4-BE49-F238E27FC236}">
                <a16:creationId xmlns:a16="http://schemas.microsoft.com/office/drawing/2014/main" id="{318AECC9-4F33-468D-9A8F-BA629611325D}"/>
              </a:ext>
            </a:extLst>
          </p:cNvPr>
          <p:cNvSpPr>
            <a:spLocks noGrp="1"/>
          </p:cNvSpPr>
          <p:nvPr>
            <p:ph idx="1"/>
          </p:nvPr>
        </p:nvSpPr>
        <p:spPr>
          <a:xfrm>
            <a:off x="1176129" y="1965960"/>
            <a:ext cx="9872871" cy="4215295"/>
          </a:xfrm>
        </p:spPr>
        <p:txBody>
          <a:bodyPr vert="horz" lIns="91440" tIns="45720" rIns="91440" bIns="45720" rtlCol="0" anchor="t">
            <a:normAutofit fontScale="92500" lnSpcReduction="10000"/>
          </a:bodyPr>
          <a:lstStyle/>
          <a:p>
            <a:pPr marL="45720" indent="0">
              <a:buNone/>
            </a:pPr>
            <a:r>
              <a:rPr lang="en-US" sz="2600" dirty="0">
                <a:solidFill>
                  <a:schemeClr val="tx2"/>
                </a:solidFill>
              </a:rPr>
              <a:t>Per the perinatal substance use data linkage study (SB19-228 and SB 21-137):</a:t>
            </a:r>
          </a:p>
          <a:p>
            <a:r>
              <a:rPr lang="en-US" dirty="0">
                <a:solidFill>
                  <a:schemeClr val="tx2"/>
                </a:solidFill>
              </a:rPr>
              <a:t>There has been a 98% increase in newborns exposed to opioids between 2012 and 2018</a:t>
            </a:r>
          </a:p>
          <a:p>
            <a:r>
              <a:rPr lang="en-US" dirty="0">
                <a:solidFill>
                  <a:schemeClr val="tx2"/>
                </a:solidFill>
              </a:rPr>
              <a:t>During this same time, drug overdose was the leading cause of pregnancy-associated death</a:t>
            </a:r>
          </a:p>
          <a:p>
            <a:r>
              <a:rPr lang="en-US" dirty="0">
                <a:solidFill>
                  <a:schemeClr val="tx2"/>
                </a:solidFill>
              </a:rPr>
              <a:t>75% of pregnancy-associated deaths in Colorado were deemed preventable. </a:t>
            </a:r>
          </a:p>
          <a:p>
            <a:pPr marL="45720" indent="0">
              <a:buNone/>
            </a:pPr>
            <a:r>
              <a:rPr lang="en-US" sz="2600" dirty="0">
                <a:solidFill>
                  <a:schemeClr val="tx2"/>
                </a:solidFill>
              </a:rPr>
              <a:t>Among pregnant patients in Colorado enrolled in the Pregnancy Risk Assessment Monitoring System (PRAMS), 2020 report [3]: </a:t>
            </a:r>
          </a:p>
          <a:p>
            <a:r>
              <a:rPr lang="en-US" dirty="0">
                <a:solidFill>
                  <a:schemeClr val="tx2"/>
                </a:solidFill>
              </a:rPr>
              <a:t>15.4 percent reported consuming alcohol in their last trimester. Of those the majority reported drinking 1 drink/week or less. </a:t>
            </a:r>
          </a:p>
          <a:p>
            <a:r>
              <a:rPr lang="en-US" dirty="0">
                <a:solidFill>
                  <a:schemeClr val="tx2"/>
                </a:solidFill>
              </a:rPr>
              <a:t>In the past two years 29.2% reported any smoking in their last trimester</a:t>
            </a:r>
          </a:p>
          <a:p>
            <a:r>
              <a:rPr lang="en-US" dirty="0">
                <a:solidFill>
                  <a:schemeClr val="tx2"/>
                </a:solidFill>
              </a:rPr>
              <a:t>6.8% reported using marijuana or hashish at any time during pregnancy</a:t>
            </a:r>
          </a:p>
          <a:p>
            <a:endParaRPr lang="en-US">
              <a:solidFill>
                <a:schemeClr val="tx2"/>
              </a:solidFill>
            </a:endParaRPr>
          </a:p>
          <a:p>
            <a:endParaRPr lang="en-US">
              <a:solidFill>
                <a:schemeClr val="tx2"/>
              </a:solidFill>
            </a:endParaRPr>
          </a:p>
        </p:txBody>
      </p:sp>
    </p:spTree>
    <p:extLst>
      <p:ext uri="{BB962C8B-B14F-4D97-AF65-F5344CB8AC3E}">
        <p14:creationId xmlns:p14="http://schemas.microsoft.com/office/powerpoint/2010/main" val="47064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4984-6886-4D1D-88A3-6369C0210A6D}"/>
              </a:ext>
            </a:extLst>
          </p:cNvPr>
          <p:cNvSpPr>
            <a:spLocks noGrp="1"/>
          </p:cNvSpPr>
          <p:nvPr>
            <p:ph type="title"/>
          </p:nvPr>
        </p:nvSpPr>
        <p:spPr/>
        <p:txBody>
          <a:bodyPr/>
          <a:lstStyle/>
          <a:p>
            <a:r>
              <a:rPr lang="en-US"/>
              <a:t>But everyone uses marijuana…</a:t>
            </a:r>
          </a:p>
        </p:txBody>
      </p:sp>
      <p:pic>
        <p:nvPicPr>
          <p:cNvPr id="1026" name="Picture 2" descr="Image result for rates of women using marijuana in pregnancy">
            <a:extLst>
              <a:ext uri="{FF2B5EF4-FFF2-40B4-BE49-F238E27FC236}">
                <a16:creationId xmlns:a16="http://schemas.microsoft.com/office/drawing/2014/main" id="{231ACCDD-B043-4FDE-8C1C-AD7C72BF9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33" y="1695449"/>
            <a:ext cx="4883791"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ates of women using marijuana in pregnancy">
            <a:extLst>
              <a:ext uri="{FF2B5EF4-FFF2-40B4-BE49-F238E27FC236}">
                <a16:creationId xmlns:a16="http://schemas.microsoft.com/office/drawing/2014/main" id="{D203C2EF-1C46-4EAF-A0A5-D08724A4F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0" y="2221228"/>
            <a:ext cx="5794314" cy="37014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D72CAE-B19A-48C1-8952-5FAEFC119405}"/>
              </a:ext>
            </a:extLst>
          </p:cNvPr>
          <p:cNvSpPr txBox="1"/>
          <p:nvPr/>
        </p:nvSpPr>
        <p:spPr>
          <a:xfrm>
            <a:off x="1031233" y="6145767"/>
            <a:ext cx="2571750" cy="369332"/>
          </a:xfrm>
          <a:prstGeom prst="rect">
            <a:avLst/>
          </a:prstGeom>
          <a:noFill/>
        </p:spPr>
        <p:txBody>
          <a:bodyPr wrap="square" rtlCol="0">
            <a:spAutoFit/>
          </a:bodyPr>
          <a:lstStyle/>
          <a:p>
            <a:r>
              <a:rPr lang="en-US"/>
              <a:t>NIDA. Martin et al 2015</a:t>
            </a:r>
          </a:p>
        </p:txBody>
      </p:sp>
      <p:sp>
        <p:nvSpPr>
          <p:cNvPr id="9" name="TextBox 8">
            <a:extLst>
              <a:ext uri="{FF2B5EF4-FFF2-40B4-BE49-F238E27FC236}">
                <a16:creationId xmlns:a16="http://schemas.microsoft.com/office/drawing/2014/main" id="{63BD5C3F-FCA1-4B49-83D7-27163E366026}"/>
              </a:ext>
            </a:extLst>
          </p:cNvPr>
          <p:cNvSpPr txBox="1"/>
          <p:nvPr/>
        </p:nvSpPr>
        <p:spPr>
          <a:xfrm>
            <a:off x="6276978" y="5993245"/>
            <a:ext cx="2571750" cy="369332"/>
          </a:xfrm>
          <a:prstGeom prst="rect">
            <a:avLst/>
          </a:prstGeom>
          <a:noFill/>
        </p:spPr>
        <p:txBody>
          <a:bodyPr wrap="square" rtlCol="0">
            <a:spAutoFit/>
          </a:bodyPr>
          <a:lstStyle/>
          <a:p>
            <a:r>
              <a:rPr lang="en-US"/>
              <a:t>Kaiser Permanente - CA</a:t>
            </a:r>
          </a:p>
        </p:txBody>
      </p:sp>
    </p:spTree>
    <p:extLst>
      <p:ext uri="{BB962C8B-B14F-4D97-AF65-F5344CB8AC3E}">
        <p14:creationId xmlns:p14="http://schemas.microsoft.com/office/powerpoint/2010/main" val="347412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FBDE-9745-4FF1-8D47-E50FAD419AAC}"/>
              </a:ext>
            </a:extLst>
          </p:cNvPr>
          <p:cNvSpPr>
            <a:spLocks noGrp="1"/>
          </p:cNvSpPr>
          <p:nvPr>
            <p:ph type="title"/>
          </p:nvPr>
        </p:nvSpPr>
        <p:spPr/>
        <p:txBody>
          <a:bodyPr/>
          <a:lstStyle/>
          <a:p>
            <a:r>
              <a:rPr lang="en-US"/>
              <a:t>What about Opioids?</a:t>
            </a:r>
          </a:p>
        </p:txBody>
      </p:sp>
      <p:pic>
        <p:nvPicPr>
          <p:cNvPr id="4" name="Picture 3">
            <a:extLst>
              <a:ext uri="{FF2B5EF4-FFF2-40B4-BE49-F238E27FC236}">
                <a16:creationId xmlns:a16="http://schemas.microsoft.com/office/drawing/2014/main" id="{A1306126-FF41-4CFD-A853-52A9D133DF72}"/>
              </a:ext>
            </a:extLst>
          </p:cNvPr>
          <p:cNvPicPr>
            <a:picLocks noChangeAspect="1"/>
          </p:cNvPicPr>
          <p:nvPr/>
        </p:nvPicPr>
        <p:blipFill rotWithShape="1">
          <a:blip r:embed="rId2"/>
          <a:srcRect l="3999" t="12026" r="28505" b="56253"/>
          <a:stretch/>
        </p:blipFill>
        <p:spPr>
          <a:xfrm>
            <a:off x="1065156" y="1746623"/>
            <a:ext cx="6943314" cy="2175436"/>
          </a:xfrm>
          <a:prstGeom prst="rect">
            <a:avLst/>
          </a:prstGeom>
        </p:spPr>
      </p:pic>
      <p:pic>
        <p:nvPicPr>
          <p:cNvPr id="5" name="Picture 4">
            <a:extLst>
              <a:ext uri="{FF2B5EF4-FFF2-40B4-BE49-F238E27FC236}">
                <a16:creationId xmlns:a16="http://schemas.microsoft.com/office/drawing/2014/main" id="{2D779A68-2FF4-4ADA-A40C-0112BD4002AF}"/>
              </a:ext>
            </a:extLst>
          </p:cNvPr>
          <p:cNvPicPr>
            <a:picLocks noChangeAspect="1"/>
          </p:cNvPicPr>
          <p:nvPr/>
        </p:nvPicPr>
        <p:blipFill rotWithShape="1">
          <a:blip r:embed="rId3"/>
          <a:srcRect l="4742" t="20304" r="6136" b="43617"/>
          <a:stretch/>
        </p:blipFill>
        <p:spPr>
          <a:xfrm>
            <a:off x="1065156" y="3922059"/>
            <a:ext cx="9167907" cy="2474258"/>
          </a:xfrm>
          <a:prstGeom prst="rect">
            <a:avLst/>
          </a:prstGeom>
        </p:spPr>
      </p:pic>
      <p:sp>
        <p:nvSpPr>
          <p:cNvPr id="3" name="TextBox 2">
            <a:extLst>
              <a:ext uri="{FF2B5EF4-FFF2-40B4-BE49-F238E27FC236}">
                <a16:creationId xmlns:a16="http://schemas.microsoft.com/office/drawing/2014/main" id="{BCB3220F-1ED4-ECBA-04FA-FD226FBA75E6}"/>
              </a:ext>
            </a:extLst>
          </p:cNvPr>
          <p:cNvSpPr txBox="1"/>
          <p:nvPr/>
        </p:nvSpPr>
        <p:spPr>
          <a:xfrm>
            <a:off x="8746435" y="1546087"/>
            <a:ext cx="2418522" cy="175432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Nationally, the number of women with opioid-related diagnoses documented at delivery increased by 131% from 2010 to 2017 [4]</a:t>
            </a:r>
            <a:endParaRPr lang="en-US" dirty="0"/>
          </a:p>
        </p:txBody>
      </p:sp>
    </p:spTree>
    <p:extLst>
      <p:ext uri="{BB962C8B-B14F-4D97-AF65-F5344CB8AC3E}">
        <p14:creationId xmlns:p14="http://schemas.microsoft.com/office/powerpoint/2010/main" val="2105365766"/>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6B53D16C7CF47A7666AC5F979507A" ma:contentTypeVersion="16" ma:contentTypeDescription="Create a new document." ma:contentTypeScope="" ma:versionID="5ae3e6907c38b2270675b94a41495820">
  <xsd:schema xmlns:xsd="http://www.w3.org/2001/XMLSchema" xmlns:xs="http://www.w3.org/2001/XMLSchema" xmlns:p="http://schemas.microsoft.com/office/2006/metadata/properties" xmlns:ns2="3ef9723b-c220-4244-a7ec-9cb9c35cdb9e" xmlns:ns3="7c0a7a4a-6f3e-4632-baf1-2a9f73b0350d" targetNamespace="http://schemas.microsoft.com/office/2006/metadata/properties" ma:root="true" ma:fieldsID="5e4d50f968c0959b0a19204f540a7085" ns2:_="" ns3:_="">
    <xsd:import namespace="3ef9723b-c220-4244-a7ec-9cb9c35cdb9e"/>
    <xsd:import namespace="7c0a7a4a-6f3e-4632-baf1-2a9f73b035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f9723b-c220-4244-a7ec-9cb9c35cdb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310ada-04f1-49d1-83c9-5a60708465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0a7a4a-6f3e-4632-baf1-2a9f73b035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bad5f8-50d0-47d9-aa2c-872e5b04c607}" ma:internalName="TaxCatchAll" ma:showField="CatchAllData" ma:web="7c0a7a4a-6f3e-4632-baf1-2a9f73b035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f9723b-c220-4244-a7ec-9cb9c35cdb9e">
      <Terms xmlns="http://schemas.microsoft.com/office/infopath/2007/PartnerControls"/>
    </lcf76f155ced4ddcb4097134ff3c332f>
    <TaxCatchAll xmlns="7c0a7a4a-6f3e-4632-baf1-2a9f73b0350d" xsi:nil="true"/>
  </documentManagement>
</p:properties>
</file>

<file path=customXml/itemProps1.xml><?xml version="1.0" encoding="utf-8"?>
<ds:datastoreItem xmlns:ds="http://schemas.openxmlformats.org/officeDocument/2006/customXml" ds:itemID="{1CF1F94D-B49F-4A34-87F3-442EA847FC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f9723b-c220-4244-a7ec-9cb9c35cdb9e"/>
    <ds:schemaRef ds:uri="7c0a7a4a-6f3e-4632-baf1-2a9f73b035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627CFC-BF97-4747-8E66-7684837402FB}">
  <ds:schemaRefs>
    <ds:schemaRef ds:uri="http://schemas.microsoft.com/sharepoint/v3/contenttype/forms"/>
  </ds:schemaRefs>
</ds:datastoreItem>
</file>

<file path=customXml/itemProps3.xml><?xml version="1.0" encoding="utf-8"?>
<ds:datastoreItem xmlns:ds="http://schemas.openxmlformats.org/officeDocument/2006/customXml" ds:itemID="{4AD4EBB3-D81C-41F7-AA2B-D2208D6ABFCB}">
  <ds:schemaRefs>
    <ds:schemaRef ds:uri="3ef9723b-c220-4244-a7ec-9cb9c35cdb9e"/>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 ds:uri="7c0a7a4a-6f3e-4632-baf1-2a9f73b0350d"/>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2694</Words>
  <Application>Microsoft Office PowerPoint</Application>
  <PresentationFormat>Widescreen</PresentationFormat>
  <Paragraphs>287</Paragraphs>
  <Slides>35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Corbel</vt:lpstr>
      <vt:lpstr>Forte</vt:lpstr>
      <vt:lpstr>Basis</vt:lpstr>
      <vt:lpstr>Substance Use in Pregnancy</vt:lpstr>
      <vt:lpstr>Disclosures</vt:lpstr>
      <vt:lpstr>Objectives</vt:lpstr>
      <vt:lpstr>Substance use  ≠ Substance Use Disorder</vt:lpstr>
      <vt:lpstr>What are the national statistics? (2020) [1]</vt:lpstr>
      <vt:lpstr>PowerPoint Presentation</vt:lpstr>
      <vt:lpstr>What are Colorado’s statistics?</vt:lpstr>
      <vt:lpstr>But everyone uses marijuana…</vt:lpstr>
      <vt:lpstr>What about Opioids?</vt:lpstr>
      <vt:lpstr>Biopsychosocial impacts of substance use</vt:lpstr>
      <vt:lpstr>Depressant effects on pregnancy</vt:lpstr>
      <vt:lpstr>Withdrawal during pregnancy</vt:lpstr>
      <vt:lpstr>Estimated Prevalence of FASD</vt:lpstr>
      <vt:lpstr>Stimulants effects on pregnancy</vt:lpstr>
      <vt:lpstr>Effects of marijuana on pregnancy</vt:lpstr>
      <vt:lpstr>Other effects of marijuana </vt:lpstr>
      <vt:lpstr>Need for a different approach</vt:lpstr>
      <vt:lpstr>Need to screen</vt:lpstr>
      <vt:lpstr>Need to screen</vt:lpstr>
      <vt:lpstr>5 P’s</vt:lpstr>
      <vt:lpstr>NIDA Quick Screen</vt:lpstr>
      <vt:lpstr>Substance Use Risk Profile – Pregnancy (SURP-P)</vt:lpstr>
      <vt:lpstr>I am screening my patients, now what?</vt:lpstr>
      <vt:lpstr>A Caution on Urine Drug “Screens”</vt:lpstr>
      <vt:lpstr>Ways to partner with your patient</vt:lpstr>
      <vt:lpstr>Ways to partner with your patient</vt:lpstr>
      <vt:lpstr>PowerPoint Presentation</vt:lpstr>
      <vt:lpstr>PowerPoint Presentation</vt:lpstr>
      <vt:lpstr>Opioids</vt:lpstr>
      <vt:lpstr>Organization Support for MOUD</vt:lpstr>
      <vt:lpstr>PowerPoint Presentation</vt:lpstr>
      <vt:lpstr>Plan for Intrapartum Management</vt:lpstr>
      <vt:lpstr>A word on NOWS/NAS</vt:lpstr>
      <vt:lpstr>Medically Supervised Withdrawal is NOT Recommended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in Pregnancy</dc:title>
  <dc:creator>Ryan Jackman</dc:creator>
  <cp:lastModifiedBy>Thomas Bao</cp:lastModifiedBy>
  <cp:revision>265</cp:revision>
  <dcterms:created xsi:type="dcterms:W3CDTF">2018-04-25T21:24:34Z</dcterms:created>
  <dcterms:modified xsi:type="dcterms:W3CDTF">2023-01-23T21:26:56Z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0x0101002A56B53D16C7CF47A7666AC5F979507A</vt:lpwstr>
  </property>
  <property fmtid="{D5CDD505-2E9C-101B-9397-08002B2CF9AE}" pid="3" name="MediaServiceImageTags">
    <vt:lpwstr/>
  </property>
</Properties>
</file>