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259" r:id="rId3"/>
    <p:sldId id="1250" r:id="rId4"/>
    <p:sldId id="1251" r:id="rId5"/>
    <p:sldId id="1252" r:id="rId6"/>
    <p:sldId id="1261" r:id="rId7"/>
    <p:sldId id="1258" r:id="rId8"/>
    <p:sldId id="1255" r:id="rId9"/>
    <p:sldId id="1256" r:id="rId10"/>
    <p:sldId id="1260" r:id="rId11"/>
    <p:sldId id="1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32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8421D9-AEC2-452F-9763-6FDDA26F3B1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01CCC1F-22CD-4612-9561-7E9C2AEF38A0}">
      <dgm:prSet/>
      <dgm:spPr/>
      <dgm:t>
        <a:bodyPr/>
        <a:lstStyle/>
        <a:p>
          <a:r>
            <a:rPr lang="en-US" b="0" i="0" baseline="0"/>
            <a:t>Language shapes public attitudes and policies</a:t>
          </a:r>
          <a:endParaRPr lang="en-US"/>
        </a:p>
      </dgm:t>
    </dgm:pt>
    <dgm:pt modelId="{DA92C8A7-85C3-4731-9D2F-4F77B67C0CC7}" type="parTrans" cxnId="{CEBF24FD-7DFF-4FD5-97CE-AD5E0DE03A00}">
      <dgm:prSet/>
      <dgm:spPr/>
      <dgm:t>
        <a:bodyPr/>
        <a:lstStyle/>
        <a:p>
          <a:endParaRPr lang="en-US"/>
        </a:p>
      </dgm:t>
    </dgm:pt>
    <dgm:pt modelId="{0CC9CB21-D499-4F79-8CB4-B4F122EBFBF3}" type="sibTrans" cxnId="{CEBF24FD-7DFF-4FD5-97CE-AD5E0DE03A00}">
      <dgm:prSet/>
      <dgm:spPr/>
      <dgm:t>
        <a:bodyPr/>
        <a:lstStyle/>
        <a:p>
          <a:endParaRPr lang="en-US"/>
        </a:p>
      </dgm:t>
    </dgm:pt>
    <dgm:pt modelId="{10A6BCF3-48A8-4BC9-8B7B-9BFC12A28D1E}">
      <dgm:prSet/>
      <dgm:spPr/>
      <dgm:t>
        <a:bodyPr/>
        <a:lstStyle/>
        <a:p>
          <a:r>
            <a:rPr lang="en-US" b="0" i="0" baseline="0"/>
            <a:t>Stigmatizing terms can:</a:t>
          </a:r>
          <a:endParaRPr lang="en-US"/>
        </a:p>
      </dgm:t>
    </dgm:pt>
    <dgm:pt modelId="{6C9897CE-ECF5-4E57-92B3-10ADA7A5E96D}" type="parTrans" cxnId="{4A1605B5-F4FE-49C6-B15C-6FE7A8A3BB8E}">
      <dgm:prSet/>
      <dgm:spPr/>
      <dgm:t>
        <a:bodyPr/>
        <a:lstStyle/>
        <a:p>
          <a:endParaRPr lang="en-US"/>
        </a:p>
      </dgm:t>
    </dgm:pt>
    <dgm:pt modelId="{10625F14-89FF-43BC-B8A3-3301D9B16CBE}" type="sibTrans" cxnId="{4A1605B5-F4FE-49C6-B15C-6FE7A8A3BB8E}">
      <dgm:prSet/>
      <dgm:spPr/>
      <dgm:t>
        <a:bodyPr/>
        <a:lstStyle/>
        <a:p>
          <a:endParaRPr lang="en-US"/>
        </a:p>
      </dgm:t>
    </dgm:pt>
    <dgm:pt modelId="{DC156099-96C7-4D27-9926-EDE4CD980C47}">
      <dgm:prSet/>
      <dgm:spPr/>
      <dgm:t>
        <a:bodyPr/>
        <a:lstStyle/>
        <a:p>
          <a:r>
            <a:rPr lang="en-US" b="0" i="0" baseline="0"/>
            <a:t>Discourage people from seeking treatment</a:t>
          </a:r>
          <a:endParaRPr lang="en-US"/>
        </a:p>
      </dgm:t>
    </dgm:pt>
    <dgm:pt modelId="{56468298-E5F2-47C3-9C9A-F3CFE84B6CF4}" type="parTrans" cxnId="{434D66B9-9711-4848-85C0-E7646E7C1E05}">
      <dgm:prSet/>
      <dgm:spPr/>
      <dgm:t>
        <a:bodyPr/>
        <a:lstStyle/>
        <a:p>
          <a:endParaRPr lang="en-US"/>
        </a:p>
      </dgm:t>
    </dgm:pt>
    <dgm:pt modelId="{2BEA5790-7303-4801-99E5-9478A2DC14C5}" type="sibTrans" cxnId="{434D66B9-9711-4848-85C0-E7646E7C1E05}">
      <dgm:prSet/>
      <dgm:spPr/>
      <dgm:t>
        <a:bodyPr/>
        <a:lstStyle/>
        <a:p>
          <a:endParaRPr lang="en-US"/>
        </a:p>
      </dgm:t>
    </dgm:pt>
    <dgm:pt modelId="{C56ADA78-721C-4F27-87DD-897B07EDCC81}">
      <dgm:prSet/>
      <dgm:spPr/>
      <dgm:t>
        <a:bodyPr/>
        <a:lstStyle/>
        <a:p>
          <a:r>
            <a:rPr lang="en-US" b="0" i="0" baseline="0"/>
            <a:t>Perpetuate discrimination</a:t>
          </a:r>
          <a:endParaRPr lang="en-US"/>
        </a:p>
      </dgm:t>
    </dgm:pt>
    <dgm:pt modelId="{C5FF81B1-EE40-483B-BF42-48EB4E0AFC45}" type="parTrans" cxnId="{27389B6E-B9CC-4FD2-97CA-33B4AFB4C536}">
      <dgm:prSet/>
      <dgm:spPr/>
      <dgm:t>
        <a:bodyPr/>
        <a:lstStyle/>
        <a:p>
          <a:endParaRPr lang="en-US"/>
        </a:p>
      </dgm:t>
    </dgm:pt>
    <dgm:pt modelId="{70D8AA38-99F2-4611-85BA-A0AAC98FE425}" type="sibTrans" cxnId="{27389B6E-B9CC-4FD2-97CA-33B4AFB4C536}">
      <dgm:prSet/>
      <dgm:spPr/>
      <dgm:t>
        <a:bodyPr/>
        <a:lstStyle/>
        <a:p>
          <a:endParaRPr lang="en-US"/>
        </a:p>
      </dgm:t>
    </dgm:pt>
    <dgm:pt modelId="{C49EFA64-746F-4B90-A659-427AC41E4F8E}">
      <dgm:prSet/>
      <dgm:spPr/>
      <dgm:t>
        <a:bodyPr/>
        <a:lstStyle/>
        <a:p>
          <a:r>
            <a:rPr lang="en-US" b="0" i="0" baseline="0"/>
            <a:t>Hinder recovery</a:t>
          </a:r>
          <a:endParaRPr lang="en-US"/>
        </a:p>
      </dgm:t>
    </dgm:pt>
    <dgm:pt modelId="{5C7DCEC8-6640-476B-9DA1-C1224D9FAB6D}" type="parTrans" cxnId="{DFACE187-AF53-4819-8CAF-F8604FD4E403}">
      <dgm:prSet/>
      <dgm:spPr/>
      <dgm:t>
        <a:bodyPr/>
        <a:lstStyle/>
        <a:p>
          <a:endParaRPr lang="en-US"/>
        </a:p>
      </dgm:t>
    </dgm:pt>
    <dgm:pt modelId="{22EA110B-AF9E-4DBF-B881-C2A4F2AB01FC}" type="sibTrans" cxnId="{DFACE187-AF53-4819-8CAF-F8604FD4E403}">
      <dgm:prSet/>
      <dgm:spPr/>
      <dgm:t>
        <a:bodyPr/>
        <a:lstStyle/>
        <a:p>
          <a:endParaRPr lang="en-US"/>
        </a:p>
      </dgm:t>
    </dgm:pt>
    <dgm:pt modelId="{C24DB46A-B753-4DB5-B82C-B8C410FB1ABD}">
      <dgm:prSet/>
      <dgm:spPr/>
      <dgm:t>
        <a:bodyPr/>
        <a:lstStyle/>
        <a:p>
          <a:r>
            <a:rPr lang="en-US" b="0" i="0" baseline="0"/>
            <a:t>Using respectful, person-first language promotes dignity and healing</a:t>
          </a:r>
          <a:endParaRPr lang="en-US"/>
        </a:p>
      </dgm:t>
    </dgm:pt>
    <dgm:pt modelId="{9D5AE43E-CBED-4A4B-ABF0-B2D55F03B626}" type="parTrans" cxnId="{6B573135-1EF3-4DFD-9FD8-1B67F861AAB9}">
      <dgm:prSet/>
      <dgm:spPr/>
      <dgm:t>
        <a:bodyPr/>
        <a:lstStyle/>
        <a:p>
          <a:endParaRPr lang="en-US"/>
        </a:p>
      </dgm:t>
    </dgm:pt>
    <dgm:pt modelId="{C57EE10B-C30A-453F-B84C-9B549DFC7673}" type="sibTrans" cxnId="{6B573135-1EF3-4DFD-9FD8-1B67F861AAB9}">
      <dgm:prSet/>
      <dgm:spPr/>
      <dgm:t>
        <a:bodyPr/>
        <a:lstStyle/>
        <a:p>
          <a:endParaRPr lang="en-US"/>
        </a:p>
      </dgm:t>
    </dgm:pt>
    <dgm:pt modelId="{0F35674D-35A8-4ED7-8204-6D516FE8A350}" type="pres">
      <dgm:prSet presAssocID="{958421D9-AEC2-452F-9763-6FDDA26F3B1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6AABDF9-B73C-447A-95AB-BD7E3C8361BF}" type="pres">
      <dgm:prSet presAssocID="{701CCC1F-22CD-4612-9561-7E9C2AEF38A0}" presName="root1" presStyleCnt="0"/>
      <dgm:spPr/>
    </dgm:pt>
    <dgm:pt modelId="{F83188EE-477A-4975-85CF-09429DE4F080}" type="pres">
      <dgm:prSet presAssocID="{701CCC1F-22CD-4612-9561-7E9C2AEF38A0}" presName="LevelOneTextNode" presStyleLbl="node0" presStyleIdx="0" presStyleCnt="3">
        <dgm:presLayoutVars>
          <dgm:chPref val="3"/>
        </dgm:presLayoutVars>
      </dgm:prSet>
      <dgm:spPr/>
    </dgm:pt>
    <dgm:pt modelId="{FD67EDD4-15DA-423B-95EB-AB99EF591CAD}" type="pres">
      <dgm:prSet presAssocID="{701CCC1F-22CD-4612-9561-7E9C2AEF38A0}" presName="level2hierChild" presStyleCnt="0"/>
      <dgm:spPr/>
    </dgm:pt>
    <dgm:pt modelId="{7334A7CE-1DAA-4006-A442-6B4B5E051770}" type="pres">
      <dgm:prSet presAssocID="{10A6BCF3-48A8-4BC9-8B7B-9BFC12A28D1E}" presName="root1" presStyleCnt="0"/>
      <dgm:spPr/>
    </dgm:pt>
    <dgm:pt modelId="{26831F6B-D21B-4B62-9615-97C490006C8A}" type="pres">
      <dgm:prSet presAssocID="{10A6BCF3-48A8-4BC9-8B7B-9BFC12A28D1E}" presName="LevelOneTextNode" presStyleLbl="node0" presStyleIdx="1" presStyleCnt="3">
        <dgm:presLayoutVars>
          <dgm:chPref val="3"/>
        </dgm:presLayoutVars>
      </dgm:prSet>
      <dgm:spPr/>
    </dgm:pt>
    <dgm:pt modelId="{7972ACCC-BEE6-4E10-B4D7-A5FDB423AF1F}" type="pres">
      <dgm:prSet presAssocID="{10A6BCF3-48A8-4BC9-8B7B-9BFC12A28D1E}" presName="level2hierChild" presStyleCnt="0"/>
      <dgm:spPr/>
    </dgm:pt>
    <dgm:pt modelId="{7A6DD8BD-2F26-4F50-9602-31080DDB2BED}" type="pres">
      <dgm:prSet presAssocID="{56468298-E5F2-47C3-9C9A-F3CFE84B6CF4}" presName="conn2-1" presStyleLbl="parChTrans1D2" presStyleIdx="0" presStyleCnt="3"/>
      <dgm:spPr/>
    </dgm:pt>
    <dgm:pt modelId="{D518B39D-AFDB-45A4-8684-C52552A5A3C7}" type="pres">
      <dgm:prSet presAssocID="{56468298-E5F2-47C3-9C9A-F3CFE84B6CF4}" presName="connTx" presStyleLbl="parChTrans1D2" presStyleIdx="0" presStyleCnt="3"/>
      <dgm:spPr/>
    </dgm:pt>
    <dgm:pt modelId="{6AD79BA9-D3CE-4002-A8FB-B58CDFF0DDB1}" type="pres">
      <dgm:prSet presAssocID="{DC156099-96C7-4D27-9926-EDE4CD980C47}" presName="root2" presStyleCnt="0"/>
      <dgm:spPr/>
    </dgm:pt>
    <dgm:pt modelId="{9AC87EFB-952A-4AD3-80E8-A9C6CBAC419F}" type="pres">
      <dgm:prSet presAssocID="{DC156099-96C7-4D27-9926-EDE4CD980C47}" presName="LevelTwoTextNode" presStyleLbl="node2" presStyleIdx="0" presStyleCnt="3">
        <dgm:presLayoutVars>
          <dgm:chPref val="3"/>
        </dgm:presLayoutVars>
      </dgm:prSet>
      <dgm:spPr/>
    </dgm:pt>
    <dgm:pt modelId="{CA3D71B6-D932-42A5-9224-9B82076626D5}" type="pres">
      <dgm:prSet presAssocID="{DC156099-96C7-4D27-9926-EDE4CD980C47}" presName="level3hierChild" presStyleCnt="0"/>
      <dgm:spPr/>
    </dgm:pt>
    <dgm:pt modelId="{E0326E18-55AA-46F3-8946-AE0B0B98E820}" type="pres">
      <dgm:prSet presAssocID="{C5FF81B1-EE40-483B-BF42-48EB4E0AFC45}" presName="conn2-1" presStyleLbl="parChTrans1D2" presStyleIdx="1" presStyleCnt="3"/>
      <dgm:spPr/>
    </dgm:pt>
    <dgm:pt modelId="{70B6762E-15CB-4167-B723-26D933A620E7}" type="pres">
      <dgm:prSet presAssocID="{C5FF81B1-EE40-483B-BF42-48EB4E0AFC45}" presName="connTx" presStyleLbl="parChTrans1D2" presStyleIdx="1" presStyleCnt="3"/>
      <dgm:spPr/>
    </dgm:pt>
    <dgm:pt modelId="{CD0F270C-03E7-4979-9358-97394B2322E6}" type="pres">
      <dgm:prSet presAssocID="{C56ADA78-721C-4F27-87DD-897B07EDCC81}" presName="root2" presStyleCnt="0"/>
      <dgm:spPr/>
    </dgm:pt>
    <dgm:pt modelId="{0E4E2466-3FC3-49E0-BB52-0BCCE177525A}" type="pres">
      <dgm:prSet presAssocID="{C56ADA78-721C-4F27-87DD-897B07EDCC81}" presName="LevelTwoTextNode" presStyleLbl="node2" presStyleIdx="1" presStyleCnt="3">
        <dgm:presLayoutVars>
          <dgm:chPref val="3"/>
        </dgm:presLayoutVars>
      </dgm:prSet>
      <dgm:spPr/>
    </dgm:pt>
    <dgm:pt modelId="{FEE35A15-1C0B-4D14-B668-167F4869E31B}" type="pres">
      <dgm:prSet presAssocID="{C56ADA78-721C-4F27-87DD-897B07EDCC81}" presName="level3hierChild" presStyleCnt="0"/>
      <dgm:spPr/>
    </dgm:pt>
    <dgm:pt modelId="{5119DFA6-CE86-448D-A312-5CFF8016C26C}" type="pres">
      <dgm:prSet presAssocID="{5C7DCEC8-6640-476B-9DA1-C1224D9FAB6D}" presName="conn2-1" presStyleLbl="parChTrans1D2" presStyleIdx="2" presStyleCnt="3"/>
      <dgm:spPr/>
    </dgm:pt>
    <dgm:pt modelId="{FF08A0A8-1159-4D69-A2D0-36DE2B2B16E4}" type="pres">
      <dgm:prSet presAssocID="{5C7DCEC8-6640-476B-9DA1-C1224D9FAB6D}" presName="connTx" presStyleLbl="parChTrans1D2" presStyleIdx="2" presStyleCnt="3"/>
      <dgm:spPr/>
    </dgm:pt>
    <dgm:pt modelId="{2850FD1F-EE66-42BC-8D3F-D6B71D50AB0F}" type="pres">
      <dgm:prSet presAssocID="{C49EFA64-746F-4B90-A659-427AC41E4F8E}" presName="root2" presStyleCnt="0"/>
      <dgm:spPr/>
    </dgm:pt>
    <dgm:pt modelId="{5AB0BF86-343B-43EB-A048-B816521E07EF}" type="pres">
      <dgm:prSet presAssocID="{C49EFA64-746F-4B90-A659-427AC41E4F8E}" presName="LevelTwoTextNode" presStyleLbl="node2" presStyleIdx="2" presStyleCnt="3">
        <dgm:presLayoutVars>
          <dgm:chPref val="3"/>
        </dgm:presLayoutVars>
      </dgm:prSet>
      <dgm:spPr/>
    </dgm:pt>
    <dgm:pt modelId="{BA69E3E9-753F-407C-9435-70D33B65A100}" type="pres">
      <dgm:prSet presAssocID="{C49EFA64-746F-4B90-A659-427AC41E4F8E}" presName="level3hierChild" presStyleCnt="0"/>
      <dgm:spPr/>
    </dgm:pt>
    <dgm:pt modelId="{358FE003-5FF2-4B3E-A2B4-246A92A7085E}" type="pres">
      <dgm:prSet presAssocID="{C24DB46A-B753-4DB5-B82C-B8C410FB1ABD}" presName="root1" presStyleCnt="0"/>
      <dgm:spPr/>
    </dgm:pt>
    <dgm:pt modelId="{D27ADE88-3385-42EE-BA5C-54E363C6F3B3}" type="pres">
      <dgm:prSet presAssocID="{C24DB46A-B753-4DB5-B82C-B8C410FB1ABD}" presName="LevelOneTextNode" presStyleLbl="node0" presStyleIdx="2" presStyleCnt="3">
        <dgm:presLayoutVars>
          <dgm:chPref val="3"/>
        </dgm:presLayoutVars>
      </dgm:prSet>
      <dgm:spPr/>
    </dgm:pt>
    <dgm:pt modelId="{23A4BFB5-8DB3-4F12-BA5F-5ECB75ACBC53}" type="pres">
      <dgm:prSet presAssocID="{C24DB46A-B753-4DB5-B82C-B8C410FB1ABD}" presName="level2hierChild" presStyleCnt="0"/>
      <dgm:spPr/>
    </dgm:pt>
  </dgm:ptLst>
  <dgm:cxnLst>
    <dgm:cxn modelId="{EB2F4108-4356-421F-8F51-CD541E0856EB}" type="presOf" srcId="{C24DB46A-B753-4DB5-B82C-B8C410FB1ABD}" destId="{D27ADE88-3385-42EE-BA5C-54E363C6F3B3}" srcOrd="0" destOrd="0" presId="urn:microsoft.com/office/officeart/2005/8/layout/hierarchy2"/>
    <dgm:cxn modelId="{64668512-FBAC-468C-94A8-D85104C4A24A}" type="presOf" srcId="{5C7DCEC8-6640-476B-9DA1-C1224D9FAB6D}" destId="{5119DFA6-CE86-448D-A312-5CFF8016C26C}" srcOrd="0" destOrd="0" presId="urn:microsoft.com/office/officeart/2005/8/layout/hierarchy2"/>
    <dgm:cxn modelId="{B4236114-99B9-4ADA-A9BE-9691C7BF3447}" type="presOf" srcId="{701CCC1F-22CD-4612-9561-7E9C2AEF38A0}" destId="{F83188EE-477A-4975-85CF-09429DE4F080}" srcOrd="0" destOrd="0" presId="urn:microsoft.com/office/officeart/2005/8/layout/hierarchy2"/>
    <dgm:cxn modelId="{AC726B17-8586-403C-B93D-2F1FA23B00BD}" type="presOf" srcId="{958421D9-AEC2-452F-9763-6FDDA26F3B19}" destId="{0F35674D-35A8-4ED7-8204-6D516FE8A350}" srcOrd="0" destOrd="0" presId="urn:microsoft.com/office/officeart/2005/8/layout/hierarchy2"/>
    <dgm:cxn modelId="{6B573135-1EF3-4DFD-9FD8-1B67F861AAB9}" srcId="{958421D9-AEC2-452F-9763-6FDDA26F3B19}" destId="{C24DB46A-B753-4DB5-B82C-B8C410FB1ABD}" srcOrd="2" destOrd="0" parTransId="{9D5AE43E-CBED-4A4B-ABF0-B2D55F03B626}" sibTransId="{C57EE10B-C30A-453F-B84C-9B549DFC7673}"/>
    <dgm:cxn modelId="{27389B6E-B9CC-4FD2-97CA-33B4AFB4C536}" srcId="{10A6BCF3-48A8-4BC9-8B7B-9BFC12A28D1E}" destId="{C56ADA78-721C-4F27-87DD-897B07EDCC81}" srcOrd="1" destOrd="0" parTransId="{C5FF81B1-EE40-483B-BF42-48EB4E0AFC45}" sibTransId="{70D8AA38-99F2-4611-85BA-A0AAC98FE425}"/>
    <dgm:cxn modelId="{57566176-8453-4F96-88DB-D3BD1BF2D93D}" type="presOf" srcId="{C56ADA78-721C-4F27-87DD-897B07EDCC81}" destId="{0E4E2466-3FC3-49E0-BB52-0BCCE177525A}" srcOrd="0" destOrd="0" presId="urn:microsoft.com/office/officeart/2005/8/layout/hierarchy2"/>
    <dgm:cxn modelId="{9CB3FF5A-4BD7-4892-9AC6-BBCCC89BCBEF}" type="presOf" srcId="{C5FF81B1-EE40-483B-BF42-48EB4E0AFC45}" destId="{E0326E18-55AA-46F3-8946-AE0B0B98E820}" srcOrd="0" destOrd="0" presId="urn:microsoft.com/office/officeart/2005/8/layout/hierarchy2"/>
    <dgm:cxn modelId="{DFACE187-AF53-4819-8CAF-F8604FD4E403}" srcId="{10A6BCF3-48A8-4BC9-8B7B-9BFC12A28D1E}" destId="{C49EFA64-746F-4B90-A659-427AC41E4F8E}" srcOrd="2" destOrd="0" parTransId="{5C7DCEC8-6640-476B-9DA1-C1224D9FAB6D}" sibTransId="{22EA110B-AF9E-4DBF-B881-C2A4F2AB01FC}"/>
    <dgm:cxn modelId="{24E05CA9-D7D9-483E-9DC2-057CF08997DB}" type="presOf" srcId="{56468298-E5F2-47C3-9C9A-F3CFE84B6CF4}" destId="{7A6DD8BD-2F26-4F50-9602-31080DDB2BED}" srcOrd="0" destOrd="0" presId="urn:microsoft.com/office/officeart/2005/8/layout/hierarchy2"/>
    <dgm:cxn modelId="{5037E4AE-5044-4B44-9F8D-AACFAE2B9514}" type="presOf" srcId="{10A6BCF3-48A8-4BC9-8B7B-9BFC12A28D1E}" destId="{26831F6B-D21B-4B62-9615-97C490006C8A}" srcOrd="0" destOrd="0" presId="urn:microsoft.com/office/officeart/2005/8/layout/hierarchy2"/>
    <dgm:cxn modelId="{4A1605B5-F4FE-49C6-B15C-6FE7A8A3BB8E}" srcId="{958421D9-AEC2-452F-9763-6FDDA26F3B19}" destId="{10A6BCF3-48A8-4BC9-8B7B-9BFC12A28D1E}" srcOrd="1" destOrd="0" parTransId="{6C9897CE-ECF5-4E57-92B3-10ADA7A5E96D}" sibTransId="{10625F14-89FF-43BC-B8A3-3301D9B16CBE}"/>
    <dgm:cxn modelId="{434D66B9-9711-4848-85C0-E7646E7C1E05}" srcId="{10A6BCF3-48A8-4BC9-8B7B-9BFC12A28D1E}" destId="{DC156099-96C7-4D27-9926-EDE4CD980C47}" srcOrd="0" destOrd="0" parTransId="{56468298-E5F2-47C3-9C9A-F3CFE84B6CF4}" sibTransId="{2BEA5790-7303-4801-99E5-9478A2DC14C5}"/>
    <dgm:cxn modelId="{E5B710BF-30B7-4D1F-9FB8-5E4EEA0FAA09}" type="presOf" srcId="{C49EFA64-746F-4B90-A659-427AC41E4F8E}" destId="{5AB0BF86-343B-43EB-A048-B816521E07EF}" srcOrd="0" destOrd="0" presId="urn:microsoft.com/office/officeart/2005/8/layout/hierarchy2"/>
    <dgm:cxn modelId="{2C70C6C8-38CB-4E96-8E7D-BDAE5364458F}" type="presOf" srcId="{DC156099-96C7-4D27-9926-EDE4CD980C47}" destId="{9AC87EFB-952A-4AD3-80E8-A9C6CBAC419F}" srcOrd="0" destOrd="0" presId="urn:microsoft.com/office/officeart/2005/8/layout/hierarchy2"/>
    <dgm:cxn modelId="{4A2E4FD0-1945-4DD1-9F5D-476B9C76E6BA}" type="presOf" srcId="{5C7DCEC8-6640-476B-9DA1-C1224D9FAB6D}" destId="{FF08A0A8-1159-4D69-A2D0-36DE2B2B16E4}" srcOrd="1" destOrd="0" presId="urn:microsoft.com/office/officeart/2005/8/layout/hierarchy2"/>
    <dgm:cxn modelId="{F35BF2E1-DE74-4E0F-B495-76A21588D84D}" type="presOf" srcId="{56468298-E5F2-47C3-9C9A-F3CFE84B6CF4}" destId="{D518B39D-AFDB-45A4-8684-C52552A5A3C7}" srcOrd="1" destOrd="0" presId="urn:microsoft.com/office/officeart/2005/8/layout/hierarchy2"/>
    <dgm:cxn modelId="{0450C0EC-9023-42E0-B525-82728CFD404F}" type="presOf" srcId="{C5FF81B1-EE40-483B-BF42-48EB4E0AFC45}" destId="{70B6762E-15CB-4167-B723-26D933A620E7}" srcOrd="1" destOrd="0" presId="urn:microsoft.com/office/officeart/2005/8/layout/hierarchy2"/>
    <dgm:cxn modelId="{CEBF24FD-7DFF-4FD5-97CE-AD5E0DE03A00}" srcId="{958421D9-AEC2-452F-9763-6FDDA26F3B19}" destId="{701CCC1F-22CD-4612-9561-7E9C2AEF38A0}" srcOrd="0" destOrd="0" parTransId="{DA92C8A7-85C3-4731-9D2F-4F77B67C0CC7}" sibTransId="{0CC9CB21-D499-4F79-8CB4-B4F122EBFBF3}"/>
    <dgm:cxn modelId="{B434FA8B-DBA8-44C0-B49E-B82972B78BBC}" type="presParOf" srcId="{0F35674D-35A8-4ED7-8204-6D516FE8A350}" destId="{86AABDF9-B73C-447A-95AB-BD7E3C8361BF}" srcOrd="0" destOrd="0" presId="urn:microsoft.com/office/officeart/2005/8/layout/hierarchy2"/>
    <dgm:cxn modelId="{E6490244-216C-45BB-A880-E16C9B2EE626}" type="presParOf" srcId="{86AABDF9-B73C-447A-95AB-BD7E3C8361BF}" destId="{F83188EE-477A-4975-85CF-09429DE4F080}" srcOrd="0" destOrd="0" presId="urn:microsoft.com/office/officeart/2005/8/layout/hierarchy2"/>
    <dgm:cxn modelId="{11B80F5A-362E-4542-B778-023A0F489937}" type="presParOf" srcId="{86AABDF9-B73C-447A-95AB-BD7E3C8361BF}" destId="{FD67EDD4-15DA-423B-95EB-AB99EF591CAD}" srcOrd="1" destOrd="0" presId="urn:microsoft.com/office/officeart/2005/8/layout/hierarchy2"/>
    <dgm:cxn modelId="{796AC9D1-6D3F-40BA-B42C-35AD26FC1B1F}" type="presParOf" srcId="{0F35674D-35A8-4ED7-8204-6D516FE8A350}" destId="{7334A7CE-1DAA-4006-A442-6B4B5E051770}" srcOrd="1" destOrd="0" presId="urn:microsoft.com/office/officeart/2005/8/layout/hierarchy2"/>
    <dgm:cxn modelId="{675D35A5-165B-4639-9262-064624510E6C}" type="presParOf" srcId="{7334A7CE-1DAA-4006-A442-6B4B5E051770}" destId="{26831F6B-D21B-4B62-9615-97C490006C8A}" srcOrd="0" destOrd="0" presId="urn:microsoft.com/office/officeart/2005/8/layout/hierarchy2"/>
    <dgm:cxn modelId="{771BCF11-E43C-47AF-83DF-63FE5F0CB8F1}" type="presParOf" srcId="{7334A7CE-1DAA-4006-A442-6B4B5E051770}" destId="{7972ACCC-BEE6-4E10-B4D7-A5FDB423AF1F}" srcOrd="1" destOrd="0" presId="urn:microsoft.com/office/officeart/2005/8/layout/hierarchy2"/>
    <dgm:cxn modelId="{08507821-4259-4095-97A5-C71E78D5CD13}" type="presParOf" srcId="{7972ACCC-BEE6-4E10-B4D7-A5FDB423AF1F}" destId="{7A6DD8BD-2F26-4F50-9602-31080DDB2BED}" srcOrd="0" destOrd="0" presId="urn:microsoft.com/office/officeart/2005/8/layout/hierarchy2"/>
    <dgm:cxn modelId="{CB95AB88-C3E5-4070-A74A-DCF7B2414A5B}" type="presParOf" srcId="{7A6DD8BD-2F26-4F50-9602-31080DDB2BED}" destId="{D518B39D-AFDB-45A4-8684-C52552A5A3C7}" srcOrd="0" destOrd="0" presId="urn:microsoft.com/office/officeart/2005/8/layout/hierarchy2"/>
    <dgm:cxn modelId="{7D2DA1B5-0F7C-4246-80EC-FA0F93481CB6}" type="presParOf" srcId="{7972ACCC-BEE6-4E10-B4D7-A5FDB423AF1F}" destId="{6AD79BA9-D3CE-4002-A8FB-B58CDFF0DDB1}" srcOrd="1" destOrd="0" presId="urn:microsoft.com/office/officeart/2005/8/layout/hierarchy2"/>
    <dgm:cxn modelId="{20EE5F2C-C418-447C-B02C-B92CAF959AA3}" type="presParOf" srcId="{6AD79BA9-D3CE-4002-A8FB-B58CDFF0DDB1}" destId="{9AC87EFB-952A-4AD3-80E8-A9C6CBAC419F}" srcOrd="0" destOrd="0" presId="urn:microsoft.com/office/officeart/2005/8/layout/hierarchy2"/>
    <dgm:cxn modelId="{A5016FF6-D317-47B4-AC49-ACF66E98DC2F}" type="presParOf" srcId="{6AD79BA9-D3CE-4002-A8FB-B58CDFF0DDB1}" destId="{CA3D71B6-D932-42A5-9224-9B82076626D5}" srcOrd="1" destOrd="0" presId="urn:microsoft.com/office/officeart/2005/8/layout/hierarchy2"/>
    <dgm:cxn modelId="{810FFA79-245C-4A7F-92AA-5A8E4B6B25E0}" type="presParOf" srcId="{7972ACCC-BEE6-4E10-B4D7-A5FDB423AF1F}" destId="{E0326E18-55AA-46F3-8946-AE0B0B98E820}" srcOrd="2" destOrd="0" presId="urn:microsoft.com/office/officeart/2005/8/layout/hierarchy2"/>
    <dgm:cxn modelId="{57DBDB86-2B7A-46BB-A37F-0B63C17F0669}" type="presParOf" srcId="{E0326E18-55AA-46F3-8946-AE0B0B98E820}" destId="{70B6762E-15CB-4167-B723-26D933A620E7}" srcOrd="0" destOrd="0" presId="urn:microsoft.com/office/officeart/2005/8/layout/hierarchy2"/>
    <dgm:cxn modelId="{F639CAA3-630C-4148-ACAE-E9A1F49BAE5B}" type="presParOf" srcId="{7972ACCC-BEE6-4E10-B4D7-A5FDB423AF1F}" destId="{CD0F270C-03E7-4979-9358-97394B2322E6}" srcOrd="3" destOrd="0" presId="urn:microsoft.com/office/officeart/2005/8/layout/hierarchy2"/>
    <dgm:cxn modelId="{0C8F28D5-7F60-4C36-90E2-4ACA02E7C4EC}" type="presParOf" srcId="{CD0F270C-03E7-4979-9358-97394B2322E6}" destId="{0E4E2466-3FC3-49E0-BB52-0BCCE177525A}" srcOrd="0" destOrd="0" presId="urn:microsoft.com/office/officeart/2005/8/layout/hierarchy2"/>
    <dgm:cxn modelId="{7E2E7849-51A8-481D-B695-B9E03C3FBA80}" type="presParOf" srcId="{CD0F270C-03E7-4979-9358-97394B2322E6}" destId="{FEE35A15-1C0B-4D14-B668-167F4869E31B}" srcOrd="1" destOrd="0" presId="urn:microsoft.com/office/officeart/2005/8/layout/hierarchy2"/>
    <dgm:cxn modelId="{23B01729-B9D0-4B3E-88AB-C584852C3238}" type="presParOf" srcId="{7972ACCC-BEE6-4E10-B4D7-A5FDB423AF1F}" destId="{5119DFA6-CE86-448D-A312-5CFF8016C26C}" srcOrd="4" destOrd="0" presId="urn:microsoft.com/office/officeart/2005/8/layout/hierarchy2"/>
    <dgm:cxn modelId="{B3DA1E0B-3E0B-4E0D-A18D-CD3D56E3E09B}" type="presParOf" srcId="{5119DFA6-CE86-448D-A312-5CFF8016C26C}" destId="{FF08A0A8-1159-4D69-A2D0-36DE2B2B16E4}" srcOrd="0" destOrd="0" presId="urn:microsoft.com/office/officeart/2005/8/layout/hierarchy2"/>
    <dgm:cxn modelId="{9C751D21-ED35-464A-9D67-5AF02239A128}" type="presParOf" srcId="{7972ACCC-BEE6-4E10-B4D7-A5FDB423AF1F}" destId="{2850FD1F-EE66-42BC-8D3F-D6B71D50AB0F}" srcOrd="5" destOrd="0" presId="urn:microsoft.com/office/officeart/2005/8/layout/hierarchy2"/>
    <dgm:cxn modelId="{568DC23E-F4C5-41EA-ABA0-A9CA1B132720}" type="presParOf" srcId="{2850FD1F-EE66-42BC-8D3F-D6B71D50AB0F}" destId="{5AB0BF86-343B-43EB-A048-B816521E07EF}" srcOrd="0" destOrd="0" presId="urn:microsoft.com/office/officeart/2005/8/layout/hierarchy2"/>
    <dgm:cxn modelId="{B6730AF2-D03D-43E6-A72B-527A33219172}" type="presParOf" srcId="{2850FD1F-EE66-42BC-8D3F-D6B71D50AB0F}" destId="{BA69E3E9-753F-407C-9435-70D33B65A100}" srcOrd="1" destOrd="0" presId="urn:microsoft.com/office/officeart/2005/8/layout/hierarchy2"/>
    <dgm:cxn modelId="{B43D892F-EA8C-4537-86C3-E7D553885ACF}" type="presParOf" srcId="{0F35674D-35A8-4ED7-8204-6D516FE8A350}" destId="{358FE003-5FF2-4B3E-A2B4-246A92A7085E}" srcOrd="2" destOrd="0" presId="urn:microsoft.com/office/officeart/2005/8/layout/hierarchy2"/>
    <dgm:cxn modelId="{DC0C56A9-18D1-4174-91D4-947776FC90B1}" type="presParOf" srcId="{358FE003-5FF2-4B3E-A2B4-246A92A7085E}" destId="{D27ADE88-3385-42EE-BA5C-54E363C6F3B3}" srcOrd="0" destOrd="0" presId="urn:microsoft.com/office/officeart/2005/8/layout/hierarchy2"/>
    <dgm:cxn modelId="{E91682EB-ABB0-4B41-84E2-13E11F8D44C7}" type="presParOf" srcId="{358FE003-5FF2-4B3E-A2B4-246A92A7085E}" destId="{23A4BFB5-8DB3-4F12-BA5F-5ECB75ACBC5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E4B2E8-0397-428C-B033-AF4E85FD04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DE7EE-FB0C-47CF-BC7F-F576C5AC1672}">
      <dgm:prSet custT="1"/>
      <dgm:spPr/>
      <dgm:t>
        <a:bodyPr/>
        <a:lstStyle/>
        <a:p>
          <a:r>
            <a:rPr lang="en-US" sz="3600" dirty="0"/>
            <a:t>Next Steps</a:t>
          </a:r>
          <a:r>
            <a:rPr lang="en-US" sz="500" dirty="0"/>
            <a:t>. </a:t>
          </a:r>
        </a:p>
      </dgm:t>
    </dgm:pt>
    <dgm:pt modelId="{ACC71F5C-FE22-486F-96A1-25F3016E6D3C}" type="parTrans" cxnId="{6ABBBFBD-1DD0-4737-BBFC-CADF63F3E402}">
      <dgm:prSet/>
      <dgm:spPr/>
      <dgm:t>
        <a:bodyPr/>
        <a:lstStyle/>
        <a:p>
          <a:endParaRPr lang="en-US"/>
        </a:p>
      </dgm:t>
    </dgm:pt>
    <dgm:pt modelId="{7487584E-BDC5-4D42-8BDA-48E402D6B50D}" type="sibTrans" cxnId="{6ABBBFBD-1DD0-4737-BBFC-CADF63F3E402}">
      <dgm:prSet/>
      <dgm:spPr/>
      <dgm:t>
        <a:bodyPr/>
        <a:lstStyle/>
        <a:p>
          <a:endParaRPr lang="en-US"/>
        </a:p>
      </dgm:t>
    </dgm:pt>
    <dgm:pt modelId="{C5D7BEC1-1D79-4079-921F-FAD91E96E1A2}">
      <dgm:prSet custT="1"/>
      <dgm:spPr/>
      <dgm:t>
        <a:bodyPr/>
        <a:lstStyle/>
        <a:p>
          <a:r>
            <a:rPr lang="en-US" sz="2400" dirty="0"/>
            <a:t>Try rereading some of your own documentation or that of others and see how much non person first language is used. </a:t>
          </a:r>
        </a:p>
      </dgm:t>
    </dgm:pt>
    <dgm:pt modelId="{13391C69-8909-4772-91F7-E3E3D9850816}" type="parTrans" cxnId="{0CCEBF24-5DF9-4EAD-95BA-20BC71BEBE41}">
      <dgm:prSet/>
      <dgm:spPr/>
      <dgm:t>
        <a:bodyPr/>
        <a:lstStyle/>
        <a:p>
          <a:endParaRPr lang="en-US"/>
        </a:p>
      </dgm:t>
    </dgm:pt>
    <dgm:pt modelId="{06A079F4-A8D5-413A-A910-92B34B9B40E3}" type="sibTrans" cxnId="{0CCEBF24-5DF9-4EAD-95BA-20BC71BEBE41}">
      <dgm:prSet/>
      <dgm:spPr/>
      <dgm:t>
        <a:bodyPr/>
        <a:lstStyle/>
        <a:p>
          <a:endParaRPr lang="en-US"/>
        </a:p>
      </dgm:t>
    </dgm:pt>
    <dgm:pt modelId="{D5960EED-3AB5-4E89-A7CF-709429825669}">
      <dgm:prSet custT="1"/>
      <dgm:spPr/>
      <dgm:t>
        <a:bodyPr/>
        <a:lstStyle/>
        <a:p>
          <a:r>
            <a:rPr lang="en-US" sz="2400" dirty="0"/>
            <a:t>Consider how you would want a loved one described who had a substance use disorder. </a:t>
          </a:r>
        </a:p>
      </dgm:t>
    </dgm:pt>
    <dgm:pt modelId="{BFFCF53D-D1F2-4AB1-99C4-088B8509E387}" type="parTrans" cxnId="{9CFA9D06-FBFB-45BD-AD55-0E80BC17BDA7}">
      <dgm:prSet/>
      <dgm:spPr/>
      <dgm:t>
        <a:bodyPr/>
        <a:lstStyle/>
        <a:p>
          <a:endParaRPr lang="en-US"/>
        </a:p>
      </dgm:t>
    </dgm:pt>
    <dgm:pt modelId="{356CB8D7-9A1D-46F2-A152-DC04AD6088F8}" type="sibTrans" cxnId="{9CFA9D06-FBFB-45BD-AD55-0E80BC17BDA7}">
      <dgm:prSet/>
      <dgm:spPr/>
      <dgm:t>
        <a:bodyPr/>
        <a:lstStyle/>
        <a:p>
          <a:endParaRPr lang="en-US"/>
        </a:p>
      </dgm:t>
    </dgm:pt>
    <dgm:pt modelId="{D21D8C62-B0F8-4AD0-9A6C-E0B9BBF15661}">
      <dgm:prSet custT="1"/>
      <dgm:spPr/>
      <dgm:t>
        <a:bodyPr/>
        <a:lstStyle/>
        <a:p>
          <a:r>
            <a:rPr lang="en-US" sz="2400" dirty="0"/>
            <a:t>Think about how comfortable you would feel sharing what you wrote about someone or hearing you describe them to another provider or colleague. </a:t>
          </a:r>
        </a:p>
      </dgm:t>
    </dgm:pt>
    <dgm:pt modelId="{9A8A76ED-901F-4F43-9A9F-6F2376DCEC39}" type="parTrans" cxnId="{991407E6-8EBC-41E2-A6EB-EFDCE9C67536}">
      <dgm:prSet/>
      <dgm:spPr/>
      <dgm:t>
        <a:bodyPr/>
        <a:lstStyle/>
        <a:p>
          <a:endParaRPr lang="en-US"/>
        </a:p>
      </dgm:t>
    </dgm:pt>
    <dgm:pt modelId="{101589E0-B0B2-4BFC-9BB9-B694C81A8006}" type="sibTrans" cxnId="{991407E6-8EBC-41E2-A6EB-EFDCE9C67536}">
      <dgm:prSet/>
      <dgm:spPr/>
      <dgm:t>
        <a:bodyPr/>
        <a:lstStyle/>
        <a:p>
          <a:endParaRPr lang="en-US"/>
        </a:p>
      </dgm:t>
    </dgm:pt>
    <dgm:pt modelId="{05E50828-8FC1-4B92-8E60-383D56D5256C}">
      <dgm:prSet custT="1"/>
      <dgm:spPr/>
      <dgm:t>
        <a:bodyPr/>
        <a:lstStyle/>
        <a:p>
          <a:r>
            <a:rPr lang="en-US" sz="2400" dirty="0"/>
            <a:t>Consider the culture of the program you work within and what language has become normed.</a:t>
          </a:r>
        </a:p>
      </dgm:t>
    </dgm:pt>
    <dgm:pt modelId="{B1D4F5F3-D16E-464C-9B80-66BC134D5E7D}" type="parTrans" cxnId="{97675677-BF15-4CEF-9B63-959E0ADFACBA}">
      <dgm:prSet/>
      <dgm:spPr/>
      <dgm:t>
        <a:bodyPr/>
        <a:lstStyle/>
        <a:p>
          <a:endParaRPr lang="en-US"/>
        </a:p>
      </dgm:t>
    </dgm:pt>
    <dgm:pt modelId="{8D43F45D-2329-48E0-BB33-7388491D3464}" type="sibTrans" cxnId="{97675677-BF15-4CEF-9B63-959E0ADFACBA}">
      <dgm:prSet/>
      <dgm:spPr/>
      <dgm:t>
        <a:bodyPr/>
        <a:lstStyle/>
        <a:p>
          <a:endParaRPr lang="en-US"/>
        </a:p>
      </dgm:t>
    </dgm:pt>
    <dgm:pt modelId="{120EFB29-5887-479D-B1F9-153427861315}">
      <dgm:prSet custT="1"/>
      <dgm:spPr/>
      <dgm:t>
        <a:bodyPr/>
        <a:lstStyle/>
        <a:p>
          <a:r>
            <a:rPr lang="en-US" sz="2400" dirty="0"/>
            <a:t>Take opportunities to catch yourself and make adjustments—even in real time with patients. </a:t>
          </a:r>
        </a:p>
      </dgm:t>
    </dgm:pt>
    <dgm:pt modelId="{03D7AECD-D6EC-434B-98E4-668F76D2D9EB}" type="parTrans" cxnId="{077A5AF8-20A1-4923-9CA6-18C182F68C4F}">
      <dgm:prSet/>
      <dgm:spPr/>
      <dgm:t>
        <a:bodyPr/>
        <a:lstStyle/>
        <a:p>
          <a:endParaRPr lang="en-US"/>
        </a:p>
      </dgm:t>
    </dgm:pt>
    <dgm:pt modelId="{E7B1481B-064C-4A87-9EC2-79ED016E190E}" type="sibTrans" cxnId="{077A5AF8-20A1-4923-9CA6-18C182F68C4F}">
      <dgm:prSet/>
      <dgm:spPr/>
      <dgm:t>
        <a:bodyPr/>
        <a:lstStyle/>
        <a:p>
          <a:endParaRPr lang="en-US"/>
        </a:p>
      </dgm:t>
    </dgm:pt>
    <dgm:pt modelId="{35442BE5-DD49-4638-A236-BA2CB4CC497A}">
      <dgm:prSet custT="1"/>
      <dgm:spPr/>
      <dgm:t>
        <a:bodyPr/>
        <a:lstStyle/>
        <a:p>
          <a:r>
            <a:rPr lang="en-US" sz="2400" dirty="0"/>
            <a:t>Take the steps to address the things you learn from the above and make one change</a:t>
          </a:r>
        </a:p>
      </dgm:t>
    </dgm:pt>
    <dgm:pt modelId="{EC242463-36A1-4367-9424-676EC97E25F2}" type="parTrans" cxnId="{487CC0E3-D78E-416B-AFDE-0ACEB21E0A5A}">
      <dgm:prSet/>
      <dgm:spPr/>
      <dgm:t>
        <a:bodyPr/>
        <a:lstStyle/>
        <a:p>
          <a:endParaRPr lang="en-US"/>
        </a:p>
      </dgm:t>
    </dgm:pt>
    <dgm:pt modelId="{1F6C5D44-A5EF-4F7C-98E6-EFC8D0396810}" type="sibTrans" cxnId="{487CC0E3-D78E-416B-AFDE-0ACEB21E0A5A}">
      <dgm:prSet/>
      <dgm:spPr/>
      <dgm:t>
        <a:bodyPr/>
        <a:lstStyle/>
        <a:p>
          <a:endParaRPr lang="en-US"/>
        </a:p>
      </dgm:t>
    </dgm:pt>
    <dgm:pt modelId="{E7527F2E-C7F2-45CE-9556-75EC89ACC616}" type="pres">
      <dgm:prSet presAssocID="{AAE4B2E8-0397-428C-B033-AF4E85FD044A}" presName="linear" presStyleCnt="0">
        <dgm:presLayoutVars>
          <dgm:animLvl val="lvl"/>
          <dgm:resizeHandles val="exact"/>
        </dgm:presLayoutVars>
      </dgm:prSet>
      <dgm:spPr/>
    </dgm:pt>
    <dgm:pt modelId="{65C3BAD0-4838-4193-ACB8-4C42EC3988DB}" type="pres">
      <dgm:prSet presAssocID="{D80DE7EE-FB0C-47CF-BC7F-F576C5AC167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29D5A47-3A56-4253-8D13-C256926A0C7F}" type="pres">
      <dgm:prSet presAssocID="{D80DE7EE-FB0C-47CF-BC7F-F576C5AC167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CFA9D06-FBFB-45BD-AD55-0E80BC17BDA7}" srcId="{D80DE7EE-FB0C-47CF-BC7F-F576C5AC1672}" destId="{D5960EED-3AB5-4E89-A7CF-709429825669}" srcOrd="1" destOrd="0" parTransId="{BFFCF53D-D1F2-4AB1-99C4-088B8509E387}" sibTransId="{356CB8D7-9A1D-46F2-A152-DC04AD6088F8}"/>
    <dgm:cxn modelId="{6A486619-C907-4F29-8B35-9F80548A468B}" type="presOf" srcId="{C5D7BEC1-1D79-4079-921F-FAD91E96E1A2}" destId="{C29D5A47-3A56-4253-8D13-C256926A0C7F}" srcOrd="0" destOrd="0" presId="urn:microsoft.com/office/officeart/2005/8/layout/vList2"/>
    <dgm:cxn modelId="{EA6BA81D-0367-48B1-BCA7-5F2693BEF0F5}" type="presOf" srcId="{D5960EED-3AB5-4E89-A7CF-709429825669}" destId="{C29D5A47-3A56-4253-8D13-C256926A0C7F}" srcOrd="0" destOrd="1" presId="urn:microsoft.com/office/officeart/2005/8/layout/vList2"/>
    <dgm:cxn modelId="{0CCEBF24-5DF9-4EAD-95BA-20BC71BEBE41}" srcId="{D80DE7EE-FB0C-47CF-BC7F-F576C5AC1672}" destId="{C5D7BEC1-1D79-4079-921F-FAD91E96E1A2}" srcOrd="0" destOrd="0" parTransId="{13391C69-8909-4772-91F7-E3E3D9850816}" sibTransId="{06A079F4-A8D5-413A-A910-92B34B9B40E3}"/>
    <dgm:cxn modelId="{0E944037-C5CB-4338-86BD-FF697DD9B5CD}" type="presOf" srcId="{AAE4B2E8-0397-428C-B033-AF4E85FD044A}" destId="{E7527F2E-C7F2-45CE-9556-75EC89ACC616}" srcOrd="0" destOrd="0" presId="urn:microsoft.com/office/officeart/2005/8/layout/vList2"/>
    <dgm:cxn modelId="{1867DD62-F57B-4B06-AF18-7BC7312668C5}" type="presOf" srcId="{35442BE5-DD49-4638-A236-BA2CB4CC497A}" destId="{C29D5A47-3A56-4253-8D13-C256926A0C7F}" srcOrd="0" destOrd="5" presId="urn:microsoft.com/office/officeart/2005/8/layout/vList2"/>
    <dgm:cxn modelId="{583BDD69-C49A-43F8-A986-70B187E61F3E}" type="presOf" srcId="{120EFB29-5887-479D-B1F9-153427861315}" destId="{C29D5A47-3A56-4253-8D13-C256926A0C7F}" srcOrd="0" destOrd="4" presId="urn:microsoft.com/office/officeart/2005/8/layout/vList2"/>
    <dgm:cxn modelId="{08C73C73-5E0D-4814-8EF9-27043F6BC011}" type="presOf" srcId="{D80DE7EE-FB0C-47CF-BC7F-F576C5AC1672}" destId="{65C3BAD0-4838-4193-ACB8-4C42EC3988DB}" srcOrd="0" destOrd="0" presId="urn:microsoft.com/office/officeart/2005/8/layout/vList2"/>
    <dgm:cxn modelId="{97675677-BF15-4CEF-9B63-959E0ADFACBA}" srcId="{D80DE7EE-FB0C-47CF-BC7F-F576C5AC1672}" destId="{05E50828-8FC1-4B92-8E60-383D56D5256C}" srcOrd="3" destOrd="0" parTransId="{B1D4F5F3-D16E-464C-9B80-66BC134D5E7D}" sibTransId="{8D43F45D-2329-48E0-BB33-7388491D3464}"/>
    <dgm:cxn modelId="{06CE03A5-80F0-4F55-A685-B19A4C3AD1A6}" type="presOf" srcId="{D21D8C62-B0F8-4AD0-9A6C-E0B9BBF15661}" destId="{C29D5A47-3A56-4253-8D13-C256926A0C7F}" srcOrd="0" destOrd="2" presId="urn:microsoft.com/office/officeart/2005/8/layout/vList2"/>
    <dgm:cxn modelId="{6ABBBFBD-1DD0-4737-BBFC-CADF63F3E402}" srcId="{AAE4B2E8-0397-428C-B033-AF4E85FD044A}" destId="{D80DE7EE-FB0C-47CF-BC7F-F576C5AC1672}" srcOrd="0" destOrd="0" parTransId="{ACC71F5C-FE22-486F-96A1-25F3016E6D3C}" sibTransId="{7487584E-BDC5-4D42-8BDA-48E402D6B50D}"/>
    <dgm:cxn modelId="{487CC0E3-D78E-416B-AFDE-0ACEB21E0A5A}" srcId="{D80DE7EE-FB0C-47CF-BC7F-F576C5AC1672}" destId="{35442BE5-DD49-4638-A236-BA2CB4CC497A}" srcOrd="5" destOrd="0" parTransId="{EC242463-36A1-4367-9424-676EC97E25F2}" sibTransId="{1F6C5D44-A5EF-4F7C-98E6-EFC8D0396810}"/>
    <dgm:cxn modelId="{991407E6-8EBC-41E2-A6EB-EFDCE9C67536}" srcId="{D80DE7EE-FB0C-47CF-BC7F-F576C5AC1672}" destId="{D21D8C62-B0F8-4AD0-9A6C-E0B9BBF15661}" srcOrd="2" destOrd="0" parTransId="{9A8A76ED-901F-4F43-9A9F-6F2376DCEC39}" sibTransId="{101589E0-B0B2-4BFC-9BB9-B694C81A8006}"/>
    <dgm:cxn modelId="{1E5BB6EC-5645-4552-AC4F-6AAC4F8F6514}" type="presOf" srcId="{05E50828-8FC1-4B92-8E60-383D56D5256C}" destId="{C29D5A47-3A56-4253-8D13-C256926A0C7F}" srcOrd="0" destOrd="3" presId="urn:microsoft.com/office/officeart/2005/8/layout/vList2"/>
    <dgm:cxn modelId="{077A5AF8-20A1-4923-9CA6-18C182F68C4F}" srcId="{D80DE7EE-FB0C-47CF-BC7F-F576C5AC1672}" destId="{120EFB29-5887-479D-B1F9-153427861315}" srcOrd="4" destOrd="0" parTransId="{03D7AECD-D6EC-434B-98E4-668F76D2D9EB}" sibTransId="{E7B1481B-064C-4A87-9EC2-79ED016E190E}"/>
    <dgm:cxn modelId="{38866EC9-11AD-4CCF-983D-D205C619CB90}" type="presParOf" srcId="{E7527F2E-C7F2-45CE-9556-75EC89ACC616}" destId="{65C3BAD0-4838-4193-ACB8-4C42EC3988DB}" srcOrd="0" destOrd="0" presId="urn:microsoft.com/office/officeart/2005/8/layout/vList2"/>
    <dgm:cxn modelId="{64E16DAE-EB0A-4A6C-9108-6A88C700A127}" type="presParOf" srcId="{E7527F2E-C7F2-45CE-9556-75EC89ACC616}" destId="{C29D5A47-3A56-4253-8D13-C256926A0C7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188EE-477A-4975-85CF-09429DE4F080}">
      <dsp:nvSpPr>
        <dsp:cNvPr id="0" name=""/>
        <dsp:cNvSpPr/>
      </dsp:nvSpPr>
      <dsp:spPr>
        <a:xfrm>
          <a:off x="1274202" y="1638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Language shapes public attitudes and policies</a:t>
          </a:r>
          <a:endParaRPr lang="en-US" sz="1600" kern="1200"/>
        </a:p>
      </dsp:txBody>
      <dsp:txXfrm>
        <a:off x="1303948" y="31384"/>
        <a:ext cx="1971713" cy="956110"/>
      </dsp:txXfrm>
    </dsp:sp>
    <dsp:sp modelId="{26831F6B-D21B-4B62-9615-97C490006C8A}">
      <dsp:nvSpPr>
        <dsp:cNvPr id="0" name=""/>
        <dsp:cNvSpPr/>
      </dsp:nvSpPr>
      <dsp:spPr>
        <a:xfrm>
          <a:off x="1274202" y="1169581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Stigmatizing terms can:</a:t>
          </a:r>
          <a:endParaRPr lang="en-US" sz="1600" kern="1200"/>
        </a:p>
      </dsp:txBody>
      <dsp:txXfrm>
        <a:off x="1303948" y="1199327"/>
        <a:ext cx="1971713" cy="956110"/>
      </dsp:txXfrm>
    </dsp:sp>
    <dsp:sp modelId="{7A6DD8BD-2F26-4F50-9602-31080DDB2BED}">
      <dsp:nvSpPr>
        <dsp:cNvPr id="0" name=""/>
        <dsp:cNvSpPr/>
      </dsp:nvSpPr>
      <dsp:spPr>
        <a:xfrm rot="18289469">
          <a:off x="3000273" y="1066164"/>
          <a:ext cx="142275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422750" y="272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76080" y="1057842"/>
        <a:ext cx="71137" cy="71137"/>
      </dsp:txXfrm>
    </dsp:sp>
    <dsp:sp modelId="{9AC87EFB-952A-4AD3-80E8-A9C6CBAC419F}">
      <dsp:nvSpPr>
        <dsp:cNvPr id="0" name=""/>
        <dsp:cNvSpPr/>
      </dsp:nvSpPr>
      <dsp:spPr>
        <a:xfrm>
          <a:off x="4117890" y="1638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Discourage people from seeking treatment</a:t>
          </a:r>
          <a:endParaRPr lang="en-US" sz="1600" kern="1200"/>
        </a:p>
      </dsp:txBody>
      <dsp:txXfrm>
        <a:off x="4147636" y="31384"/>
        <a:ext cx="1971713" cy="956110"/>
      </dsp:txXfrm>
    </dsp:sp>
    <dsp:sp modelId="{E0326E18-55AA-46F3-8946-AE0B0B98E820}">
      <dsp:nvSpPr>
        <dsp:cNvPr id="0" name=""/>
        <dsp:cNvSpPr/>
      </dsp:nvSpPr>
      <dsp:spPr>
        <a:xfrm>
          <a:off x="3305407" y="1650136"/>
          <a:ext cx="81248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12482" y="272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91336" y="1657070"/>
        <a:ext cx="40624" cy="40624"/>
      </dsp:txXfrm>
    </dsp:sp>
    <dsp:sp modelId="{0E4E2466-3FC3-49E0-BB52-0BCCE177525A}">
      <dsp:nvSpPr>
        <dsp:cNvPr id="0" name=""/>
        <dsp:cNvSpPr/>
      </dsp:nvSpPr>
      <dsp:spPr>
        <a:xfrm>
          <a:off x="4117890" y="1169581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Perpetuate discrimination</a:t>
          </a:r>
          <a:endParaRPr lang="en-US" sz="1600" kern="1200"/>
        </a:p>
      </dsp:txBody>
      <dsp:txXfrm>
        <a:off x="4147636" y="1199327"/>
        <a:ext cx="1971713" cy="956110"/>
      </dsp:txXfrm>
    </dsp:sp>
    <dsp:sp modelId="{5119DFA6-CE86-448D-A312-5CFF8016C26C}">
      <dsp:nvSpPr>
        <dsp:cNvPr id="0" name=""/>
        <dsp:cNvSpPr/>
      </dsp:nvSpPr>
      <dsp:spPr>
        <a:xfrm rot="3310531">
          <a:off x="3000273" y="2234107"/>
          <a:ext cx="142275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422750" y="272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76080" y="2225785"/>
        <a:ext cx="71137" cy="71137"/>
      </dsp:txXfrm>
    </dsp:sp>
    <dsp:sp modelId="{5AB0BF86-343B-43EB-A048-B816521E07EF}">
      <dsp:nvSpPr>
        <dsp:cNvPr id="0" name=""/>
        <dsp:cNvSpPr/>
      </dsp:nvSpPr>
      <dsp:spPr>
        <a:xfrm>
          <a:off x="4117890" y="2337524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Hinder recovery</a:t>
          </a:r>
          <a:endParaRPr lang="en-US" sz="1600" kern="1200"/>
        </a:p>
      </dsp:txBody>
      <dsp:txXfrm>
        <a:off x="4147636" y="2367270"/>
        <a:ext cx="1971713" cy="956110"/>
      </dsp:txXfrm>
    </dsp:sp>
    <dsp:sp modelId="{D27ADE88-3385-42EE-BA5C-54E363C6F3B3}">
      <dsp:nvSpPr>
        <dsp:cNvPr id="0" name=""/>
        <dsp:cNvSpPr/>
      </dsp:nvSpPr>
      <dsp:spPr>
        <a:xfrm>
          <a:off x="1274202" y="2337524"/>
          <a:ext cx="2031205" cy="1015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baseline="0"/>
            <a:t>Using respectful, person-first language promotes dignity and healing</a:t>
          </a:r>
          <a:endParaRPr lang="en-US" sz="1600" kern="1200"/>
        </a:p>
      </dsp:txBody>
      <dsp:txXfrm>
        <a:off x="1303948" y="2367270"/>
        <a:ext cx="1971713" cy="956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3BAD0-4838-4193-ACB8-4C42EC3988DB}">
      <dsp:nvSpPr>
        <dsp:cNvPr id="0" name=""/>
        <dsp:cNvSpPr/>
      </dsp:nvSpPr>
      <dsp:spPr>
        <a:xfrm>
          <a:off x="0" y="4375"/>
          <a:ext cx="9005777" cy="685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Next Steps</a:t>
          </a:r>
          <a:r>
            <a:rPr lang="en-US" sz="500" kern="1200" dirty="0"/>
            <a:t>. </a:t>
          </a:r>
        </a:p>
      </dsp:txBody>
      <dsp:txXfrm>
        <a:off x="33441" y="37816"/>
        <a:ext cx="8938895" cy="618155"/>
      </dsp:txXfrm>
    </dsp:sp>
    <dsp:sp modelId="{C29D5A47-3A56-4253-8D13-C256926A0C7F}">
      <dsp:nvSpPr>
        <dsp:cNvPr id="0" name=""/>
        <dsp:cNvSpPr/>
      </dsp:nvSpPr>
      <dsp:spPr>
        <a:xfrm>
          <a:off x="0" y="689413"/>
          <a:ext cx="9005777" cy="3799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933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Try rereading some of your own documentation or that of others and see how much non person first language is used.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Consider how you would want a loved one described who had a substance use disorder.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Think about how comfortable you would feel sharing what you wrote about someone or hearing you describe them to another provider or colleague.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Consider the culture of the program you work within and what language has become normed.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Take opportunities to catch yourself and make adjustments—even in real time with patients.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Take the steps to address the things you learn from the above and make one change</a:t>
          </a:r>
        </a:p>
      </dsp:txBody>
      <dsp:txXfrm>
        <a:off x="0" y="689413"/>
        <a:ext cx="9005777" cy="3799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1535-C475-B3F8-EAF3-0C924BDED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2C784-487F-5ABA-041F-4F092B06B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D2B4-17C0-C843-5698-4E059C4D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EB17C-BE85-63E3-CDF4-DF83ADA8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719D9-07F6-4E81-3586-66F7EF984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4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7A3B-B7D3-9ABB-5AF1-75F00D7D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AB2502-90B1-2544-E8A1-3F3CE262B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D49DE-1E9E-A019-2424-5F91834F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DFEDB-8FF2-6A69-DAF0-951A9B5A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E1F5A-0142-AE60-5E47-1AAA41CE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7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DFD3CC-1A2E-0E8A-94C4-2DE3861B6B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2D9B7-A78F-EF6B-3F84-E79CC98FC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62C0C-E3F2-F870-A00E-A07A7344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C5EAF-D136-D1A3-982F-5FA9773A3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F4BA1-2AB7-8AA2-6A72-C2F8AC991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CBFB4-7503-1FD6-058D-3141680A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E641-EC9B-5246-E936-EFBB8E80A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05610-5C5F-071B-0D5B-1160E73E9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BB509-5479-67C3-9236-7A13FFF1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87B15-3D08-7C81-DE18-2D6904E7F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6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5D97-B47A-A6FA-2607-BCC205B0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40426-08BB-0A46-4D72-69496075A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726BA-46CE-FCCB-A62E-3862F21A9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4CCCB-CA4B-3585-A7A2-4BF8E8FF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0F80E-C3AC-E1C5-1D29-FA087993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8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8F38-5C98-845B-8F11-CF295213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8B3B1-6846-A8D2-37D7-1C461ED6E8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378A2-A718-8ABC-528E-03B2569F6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FE884-EC6E-7011-1BAF-EC2F4561F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BC4C0-E202-92A3-8F09-412052E5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C50BC-DA7D-DECB-D0C0-DA4843B2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9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6AF57-DCC3-FDD6-D249-38C17A61E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DAE2A6-DF79-6049-D058-FC86EA208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733AA-BA12-3588-C2D5-C8005D591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618223-047C-170A-EE4D-D73F9CC5D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024A1B-D124-4BFB-9D07-463BD7AAF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D657EC-1C1C-00FC-A729-E2E724D9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08363-2E6A-F2F3-6F8D-7C7F79DC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45001E-118B-CD05-A16B-1C500765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3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77303-260B-BC4E-DF80-DC6D0B6E4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7E7419-5C3E-B61A-BD31-54CD139D7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5C37A6-22F4-D969-1D37-963F3910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C3945-2198-85E0-F4DA-E8BA2338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9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F65F00-8C4E-48BA-3E7D-FD7435D87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406F1-DBAE-603F-A1BD-E3563586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AC56D-95AF-63B8-BF59-1BB6734F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0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89C81-1D44-D605-7BB8-E27673D7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1EA0E-A4BF-F1C9-D527-03093E6D2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E88EC-75B5-2AC6-6FC7-E2E364AD4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4F3AA-9A4B-23F2-74DF-028ECC21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358FB-B7BB-93F6-30BB-F5B297CCD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668BC-2CD9-DCCA-8852-7A01FC07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5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5342-7E2C-1F80-AA17-0045BC964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A457A-5DCF-6A09-12C2-F9D853467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A8BB2-49FB-D13F-C588-F86FC2A57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C0491-944B-3EE5-62C5-462FCC441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9CD39-DF7D-F3B8-C079-CB61D361B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2CC35-D24B-EF1A-5021-09FDF9DCD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7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6472B8-4EE7-6AC7-5262-DE2B08A56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B78D8-34F1-E9A3-832A-84481BB39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EBE57-B0B7-789F-2F76-06DA05B0C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931F3-416B-45EB-BC9F-F434AA5B0A78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4CE3C-B235-6E48-9672-A8EC0D1F6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5BB08-9F38-EBB7-0028-AFB57CADA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15B41F-4783-4FF0-BB9C-C2EAAC2E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4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5129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2" name="Picture 2" descr="20 Types of Flowering Weeds | Petal Talk">
            <a:extLst>
              <a:ext uri="{FF2B5EF4-FFF2-40B4-BE49-F238E27FC236}">
                <a16:creationId xmlns:a16="http://schemas.microsoft.com/office/drawing/2014/main" id="{CE9C8CCC-5A34-CDC1-18C1-55185023C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14" r="13114" b="-1"/>
          <a:stretch>
            <a:fillRect/>
          </a:stretch>
        </p:blipFill>
        <p:spPr bwMode="auto">
          <a:xfrm>
            <a:off x="4283902" y="10"/>
            <a:ext cx="7908098" cy="685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Rectangle 5128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1DF177-3178-B50A-A3E2-F78481191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15219"/>
            <a:ext cx="5505449" cy="2387600"/>
          </a:xfrm>
        </p:spPr>
        <p:txBody>
          <a:bodyPr>
            <a:normAutofit/>
          </a:bodyPr>
          <a:lstStyle/>
          <a:p>
            <a:pPr algn="l"/>
            <a:r>
              <a:rPr lang="en-US" sz="6600" dirty="0">
                <a:solidFill>
                  <a:schemeClr val="bg1"/>
                </a:solidFill>
              </a:rPr>
              <a:t>Person First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5B83D9-DA3D-178A-F61F-2453074E0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</a:rPr>
              <a:t>ICWB Shared Learning Call</a:t>
            </a:r>
          </a:p>
          <a:p>
            <a:pPr algn="l"/>
            <a:r>
              <a:rPr lang="en-US" sz="2000">
                <a:solidFill>
                  <a:schemeClr val="bg1"/>
                </a:solidFill>
              </a:rPr>
              <a:t>July 28</a:t>
            </a:r>
            <a:r>
              <a:rPr lang="en-US" sz="2000" baseline="30000">
                <a:solidFill>
                  <a:schemeClr val="bg1"/>
                </a:solidFill>
              </a:rPr>
              <a:t>th</a:t>
            </a:r>
            <a:r>
              <a:rPr lang="en-US" sz="2000">
                <a:solidFill>
                  <a:schemeClr val="bg1"/>
                </a:solidFill>
              </a:rPr>
              <a:t>, 2025</a:t>
            </a:r>
          </a:p>
          <a:p>
            <a:pPr algn="l"/>
            <a:endParaRPr lang="en-US" sz="2000">
              <a:solidFill>
                <a:schemeClr val="bg1"/>
              </a:solidFill>
            </a:endParaRPr>
          </a:p>
        </p:txBody>
      </p:sp>
      <p:cxnSp>
        <p:nvCxnSpPr>
          <p:cNvPr id="5131" name="Straight Connector 5130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666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3F432C68-5112-3623-CA16-6CCF913E52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1772214"/>
              </p:ext>
            </p:extLst>
          </p:nvPr>
        </p:nvGraphicFramePr>
        <p:xfrm>
          <a:off x="1265273" y="669851"/>
          <a:ext cx="9005777" cy="4493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8826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E52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8ADF4A-C68B-5E99-EA4C-1EB584805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Thank You!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Questions? Discussion?</a:t>
            </a:r>
          </a:p>
        </p:txBody>
      </p:sp>
      <p:sp>
        <p:nvSpPr>
          <p:cNvPr id="4105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How I learned to love weeds – and why ...">
            <a:extLst>
              <a:ext uri="{FF2B5EF4-FFF2-40B4-BE49-F238E27FC236}">
                <a16:creationId xmlns:a16="http://schemas.microsoft.com/office/drawing/2014/main" id="{91EA93E1-9CD3-9968-6C69-82A00F50AC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" r="7965"/>
          <a:stretch>
            <a:fillRect/>
          </a:stretch>
        </p:blipFill>
        <p:spPr bwMode="auto">
          <a:xfrm>
            <a:off x="976251" y="942538"/>
            <a:ext cx="7163222" cy="480833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53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9B8E9-FCD0-2DEB-7356-0474405C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are Powerful</a:t>
            </a:r>
          </a:p>
        </p:txBody>
      </p:sp>
      <p:graphicFrame>
        <p:nvGraphicFramePr>
          <p:cNvPr id="1029" name="Rectangle 1">
            <a:extLst>
              <a:ext uri="{FF2B5EF4-FFF2-40B4-BE49-F238E27FC236}">
                <a16:creationId xmlns:a16="http://schemas.microsoft.com/office/drawing/2014/main" id="{48FA5E99-8D8E-F7FD-5ACB-DD8F95180B6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323912"/>
          <a:ext cx="7423298" cy="3354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48D0BF0-002C-D0D0-B4BB-C5E944CC7A72}"/>
              </a:ext>
            </a:extLst>
          </p:cNvPr>
          <p:cNvSpPr txBox="1"/>
          <p:nvPr/>
        </p:nvSpPr>
        <p:spPr>
          <a:xfrm>
            <a:off x="8431618" y="3907552"/>
            <a:ext cx="258371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“Words are important. If you want to care for something, you call it a ‘flower;’ if you want to kill something, you call it a ‘weed.’” - Don </a:t>
            </a:r>
            <a:r>
              <a:rPr lang="en-US" dirty="0" err="1"/>
              <a:t>Coyhis</a:t>
            </a:r>
            <a:r>
              <a:rPr lang="en-US" dirty="0"/>
              <a:t>, Founder, White Bison, Inc and the </a:t>
            </a:r>
            <a:r>
              <a:rPr lang="en-US" dirty="0" err="1"/>
              <a:t>Wellbriety</a:t>
            </a:r>
            <a:r>
              <a:rPr lang="en-US" dirty="0"/>
              <a:t> movement</a:t>
            </a:r>
          </a:p>
        </p:txBody>
      </p:sp>
      <p:pic>
        <p:nvPicPr>
          <p:cNvPr id="1027" name="Picture 3" descr="How to Get Rid of Weeds in Flower Beds ...">
            <a:extLst>
              <a:ext uri="{FF2B5EF4-FFF2-40B4-BE49-F238E27FC236}">
                <a16:creationId xmlns:a16="http://schemas.microsoft.com/office/drawing/2014/main" id="{7F3ECFFD-17CF-F455-E50C-F4F843EE8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618" y="242676"/>
            <a:ext cx="2583711" cy="3431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48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72870-7004-E240-9461-B9356B5F6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767" y="1031358"/>
            <a:ext cx="10109007" cy="455359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Person-First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Person-first language maintains the integrity of individuals as whole human beings by removing language that equates people to their condition or has negative connotations.</a:t>
            </a:r>
            <a:endParaRPr lang="en-US" baseline="30000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 For example, “person with a substance use disorder” has a neutral tone and distinguishes the person from his or her diagnosis.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Stigma against pregnant women and mothers with substance use disorder appears in many forms, such as: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the use of erroneous language and terminology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delivery and belief of misinformation about substance use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punishment of substance use</a:t>
            </a:r>
          </a:p>
          <a:p>
            <a:pPr lvl="2"/>
            <a:r>
              <a:rPr lang="en-US" sz="2400" dirty="0">
                <a:solidFill>
                  <a:schemeClr val="tx2"/>
                </a:solidFill>
              </a:rPr>
              <a:t>belittling of a mother’s relationship with her child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414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D49D79-E545-3B4C-85D1-15C4B3F5E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Stigma Harms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FA9AC-0C7A-4949-9F07-E7841EC57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People may publicly blame and condemn pregnant women with substance use disorder (SUD) because of a misbelief that having a substance use disorder is a </a:t>
            </a:r>
            <a:r>
              <a:rPr lang="en-US" sz="1800" i="1">
                <a:solidFill>
                  <a:schemeClr val="tx2"/>
                </a:solidFill>
              </a:rPr>
              <a:t>choic</a:t>
            </a:r>
            <a:r>
              <a:rPr lang="en-US" sz="1800">
                <a:solidFill>
                  <a:schemeClr val="tx2"/>
                </a:solidFill>
              </a:rPr>
              <a:t>e versus a </a:t>
            </a:r>
            <a:r>
              <a:rPr lang="en-US" sz="1800" i="1">
                <a:solidFill>
                  <a:schemeClr val="tx2"/>
                </a:solidFill>
              </a:rPr>
              <a:t>medical condition</a:t>
            </a:r>
            <a:r>
              <a:rPr lang="en-US" sz="1800">
                <a:solidFill>
                  <a:schemeClr val="tx2"/>
                </a:solidFill>
              </a:rPr>
              <a:t>—and that they are, therefore, </a:t>
            </a:r>
            <a:r>
              <a:rPr lang="en-US" sz="1800" i="1">
                <a:solidFill>
                  <a:schemeClr val="tx2"/>
                </a:solidFill>
              </a:rPr>
              <a:t>choosing</a:t>
            </a:r>
            <a:r>
              <a:rPr lang="en-US" sz="1800">
                <a:solidFill>
                  <a:schemeClr val="tx2"/>
                </a:solidFill>
              </a:rPr>
              <a:t> to harm their unborn baby.</a:t>
            </a:r>
          </a:p>
          <a:p>
            <a:r>
              <a:rPr lang="en-US" sz="1800">
                <a:solidFill>
                  <a:schemeClr val="tx2"/>
                </a:solidFill>
              </a:rPr>
              <a:t>Women themselves often internalize this stigma and feel deep shame as a result.</a:t>
            </a:r>
          </a:p>
          <a:p>
            <a:r>
              <a:rPr lang="en-US" sz="1800">
                <a:solidFill>
                  <a:schemeClr val="tx2"/>
                </a:solidFill>
              </a:rPr>
              <a:t>Shame can sound like: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“I’m not a good mother”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”I’m not worthy of this child”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“I don’t deserve to get better”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”I am a bad person”</a:t>
            </a:r>
          </a:p>
          <a:p>
            <a:r>
              <a:rPr lang="en-US" sz="1800">
                <a:solidFill>
                  <a:schemeClr val="tx2"/>
                </a:solidFill>
              </a:rPr>
              <a:t>Overwhelming shame is intolerable; substance use is an effective (temporarily) and understandable adaptive response to quiet the shame</a:t>
            </a:r>
          </a:p>
        </p:txBody>
      </p:sp>
    </p:spTree>
    <p:extLst>
      <p:ext uri="{BB962C8B-B14F-4D97-AF65-F5344CB8AC3E}">
        <p14:creationId xmlns:p14="http://schemas.microsoft.com/office/powerpoint/2010/main" val="311094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3836463-CCBC-7B43-ADC1-0A910176D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" y="666750"/>
            <a:ext cx="11188700" cy="5524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AA0C49-D168-8E47-9EBC-C51AEB7A5A3E}"/>
              </a:ext>
            </a:extLst>
          </p:cNvPr>
          <p:cNvSpPr txBox="1"/>
          <p:nvPr/>
        </p:nvSpPr>
        <p:spPr>
          <a:xfrm>
            <a:off x="5491074" y="5643859"/>
            <a:ext cx="5821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46">
              <a:defRPr/>
            </a:pPr>
            <a:r>
              <a:rPr lang="en-US" dirty="0">
                <a:solidFill>
                  <a:srgbClr val="000000"/>
                </a:solidFill>
                <a:highlight>
                  <a:srgbClr val="00FFFF"/>
                </a:highlight>
                <a:latin typeface="Century Gothic"/>
              </a:rPr>
              <a:t>MOUD: Medications for Opioid Use Disorder or OAT: Opioid Agonist Therapy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E1AA42-37EA-C250-8357-D0494C6B5FD0}"/>
              </a:ext>
            </a:extLst>
          </p:cNvPr>
          <p:cNvSpPr txBox="1"/>
          <p:nvPr/>
        </p:nvSpPr>
        <p:spPr>
          <a:xfrm>
            <a:off x="8697914" y="752476"/>
            <a:ext cx="2876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Strike from our lexicon:</a:t>
            </a:r>
          </a:p>
          <a:p>
            <a:pPr algn="ctr"/>
            <a:r>
              <a:rPr lang="en-US" dirty="0"/>
              <a:t>	“addicted baby”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8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89" name="Isosceles Triangle 308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Recovery dialects">
            <a:extLst>
              <a:ext uri="{FF2B5EF4-FFF2-40B4-BE49-F238E27FC236}">
                <a16:creationId xmlns:a16="http://schemas.microsoft.com/office/drawing/2014/main" id="{39309C25-C249-EBCB-4F25-EB2496E48C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30008" y="107161"/>
            <a:ext cx="5052427" cy="6540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1" name="Isosceles Triangle 309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4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10546397" y="0"/>
            <a:ext cx="1147694" cy="1335665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495700" y="363894"/>
            <a:ext cx="11400831" cy="5980922"/>
            <a:chOff x="0" y="0"/>
            <a:chExt cx="3247516" cy="206877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247517" cy="2068772"/>
            </a:xfrm>
            <a:custGeom>
              <a:avLst/>
              <a:gdLst/>
              <a:ahLst/>
              <a:cxnLst/>
              <a:rect l="l" t="t" r="r" b="b"/>
              <a:pathLst>
                <a:path w="3247517" h="2068772">
                  <a:moveTo>
                    <a:pt x="0" y="0"/>
                  </a:moveTo>
                  <a:lnTo>
                    <a:pt x="3247517" y="0"/>
                  </a:lnTo>
                  <a:lnTo>
                    <a:pt x="3247517" y="2068772"/>
                  </a:lnTo>
                  <a:lnTo>
                    <a:pt x="0" y="2068772"/>
                  </a:lnTo>
                  <a:close/>
                </a:path>
              </a:pathLst>
            </a:custGeom>
            <a:solidFill>
              <a:srgbClr val="D1EBE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76200"/>
              <a:ext cx="812800" cy="8890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2080"/>
                </a:lnSpc>
              </a:pPr>
              <a:endParaRPr sz="120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66799" y="892920"/>
            <a:ext cx="9719389" cy="48504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199"/>
              </a:lnSpc>
            </a:pPr>
            <a:r>
              <a:rPr lang="en-US" sz="2666" spc="79" dirty="0">
                <a:solidFill>
                  <a:srgbClr val="6B529B"/>
                </a:solidFill>
                <a:latin typeface="Nunito Bold"/>
              </a:rPr>
              <a:t>How Person First Language Helps</a:t>
            </a:r>
          </a:p>
          <a:p>
            <a:pPr algn="ctr">
              <a:lnSpc>
                <a:spcPts val="3199"/>
              </a:lnSpc>
            </a:pPr>
            <a:endParaRPr lang="en-US" sz="2666" spc="79" dirty="0">
              <a:solidFill>
                <a:srgbClr val="6B529B"/>
              </a:solidFill>
              <a:latin typeface="Nunito Bold"/>
            </a:endParaRPr>
          </a:p>
          <a:p>
            <a:pPr marL="152408" indent="-152408" defTabSz="60963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sz="2133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11" indent="-228611" defTabSz="60963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Places the person with the substance use first, not their disorder</a:t>
            </a:r>
          </a:p>
          <a:p>
            <a:pPr marL="228611" indent="-228611" defTabSz="60963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Reinforces use of accurate medical terminology, not colloquial language</a:t>
            </a:r>
          </a:p>
          <a:p>
            <a:pPr marL="228611" indent="-228611" defTabSz="60963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Clarifies that we are connecting with a person/pregnant person/mother/infant/family, which is our area of expertise</a:t>
            </a:r>
          </a:p>
          <a:p>
            <a:pPr marL="228611" indent="-228611" defTabSz="60963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Consistent use of person-first language by health care providers can start to make amends for the ways in which people with substance use have been mistreated by the health care community </a:t>
            </a:r>
          </a:p>
          <a:p>
            <a:pPr marL="228611" indent="-228611" defTabSz="60963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Retrains ourselves and colleagues towards reducing harms</a:t>
            </a:r>
          </a:p>
          <a:p>
            <a:pPr>
              <a:lnSpc>
                <a:spcPts val="3199"/>
              </a:lnSpc>
            </a:pPr>
            <a:endParaRPr lang="en-US" sz="2666" spc="79" dirty="0">
              <a:solidFill>
                <a:srgbClr val="6B529B"/>
              </a:solidFill>
              <a:latin typeface="Nunito Bold"/>
            </a:endParaRPr>
          </a:p>
        </p:txBody>
      </p:sp>
    </p:spTree>
    <p:extLst>
      <p:ext uri="{BB962C8B-B14F-4D97-AF65-F5344CB8AC3E}">
        <p14:creationId xmlns:p14="http://schemas.microsoft.com/office/powerpoint/2010/main" val="271602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28A0A-46D0-8EDB-E6DC-D90AFCC5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Unconditional Positive Regard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AF10C-0D44-933E-2185-48104589D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1700" dirty="0"/>
              <a:t>Treating people with unconditional positive regard increases:</a:t>
            </a:r>
          </a:p>
          <a:p>
            <a:pPr lvl="1"/>
            <a:r>
              <a:rPr lang="en-US" sz="1700" dirty="0"/>
              <a:t>Compassion</a:t>
            </a:r>
          </a:p>
          <a:p>
            <a:pPr lvl="1"/>
            <a:r>
              <a:rPr lang="en-US" sz="1700" dirty="0"/>
              <a:t>Empathy</a:t>
            </a:r>
          </a:p>
          <a:p>
            <a:pPr lvl="1"/>
            <a:r>
              <a:rPr lang="en-US" sz="1700" dirty="0"/>
              <a:t>Motivation for helping behaviors</a:t>
            </a:r>
          </a:p>
          <a:p>
            <a:pPr marL="457223" lvl="1" indent="0">
              <a:buNone/>
            </a:pPr>
            <a:endParaRPr lang="en-US" sz="1700" dirty="0"/>
          </a:p>
          <a:p>
            <a:pPr marL="457223" lvl="1" indent="0">
              <a:buNone/>
            </a:pPr>
            <a:r>
              <a:rPr lang="en-US" sz="1700" dirty="0">
                <a:latin typeface="Lora" pitchFamily="2" charset="0"/>
              </a:rPr>
              <a:t>“The attitude of complete acceptance and love, whether for yourself or for someone else. </a:t>
            </a:r>
            <a:r>
              <a:rPr lang="en-US" sz="1800" b="1" dirty="0">
                <a:latin typeface="Lora" pitchFamily="2" charset="0"/>
              </a:rPr>
              <a:t>When you have unconditional positive regard for someone, nothing they can do could give you a reason to stop seeing them as inherently human and inherently lovable.</a:t>
            </a:r>
            <a:r>
              <a:rPr lang="en-US" sz="1700" dirty="0">
                <a:latin typeface="Lora" pitchFamily="2" charset="0"/>
              </a:rPr>
              <a:t> It does not mean that you accept each and every action taken by the person, but that you accept who they are at a level much deeper than surface behavior” (Carl Rogers, 1951)</a:t>
            </a:r>
          </a:p>
          <a:p>
            <a:pPr marL="800123" lvl="1" indent="-342900"/>
            <a:r>
              <a:rPr lang="en-US" sz="2000" dirty="0"/>
              <a:t>The antidote to burnout? </a:t>
            </a:r>
          </a:p>
          <a:p>
            <a:pPr marL="457223" lvl="1" indent="0">
              <a:buNone/>
            </a:pPr>
            <a:endParaRPr lang="en-US" sz="1700" dirty="0"/>
          </a:p>
        </p:txBody>
      </p:sp>
      <p:pic>
        <p:nvPicPr>
          <p:cNvPr id="5" name="Picture 4" descr="Two people holding each other's hands">
            <a:extLst>
              <a:ext uri="{FF2B5EF4-FFF2-40B4-BE49-F238E27FC236}">
                <a16:creationId xmlns:a16="http://schemas.microsoft.com/office/drawing/2014/main" id="{2D360251-430C-54F8-9ED0-5C1F70D76A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40" r="21544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881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6A1ED-FBA3-BF86-0D44-082368A02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Authenticity Builds Intimacy </a:t>
            </a:r>
          </a:p>
        </p:txBody>
      </p:sp>
      <p:pic>
        <p:nvPicPr>
          <p:cNvPr id="13" name="Picture 12" descr="Lock with a love heart">
            <a:extLst>
              <a:ext uri="{FF2B5EF4-FFF2-40B4-BE49-F238E27FC236}">
                <a16:creationId xmlns:a16="http://schemas.microsoft.com/office/drawing/2014/main" id="{376C6FD5-6F80-95F8-BEC3-01625D5DBA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175" r="3062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6BCFE-06D5-6989-AB31-AA67E63F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Open Sans" panose="020B0606030504020204" pitchFamily="34" charset="0"/>
              </a:rPr>
              <a:t>Authenticity is “the daily practice of </a:t>
            </a:r>
            <a:r>
              <a:rPr lang="en-US" sz="1900" b="1" dirty="0">
                <a:latin typeface="Open Sans" panose="020B0606030504020204" pitchFamily="34" charset="0"/>
              </a:rPr>
              <a:t>letting go of who we we’re supposed to be </a:t>
            </a:r>
            <a:r>
              <a:rPr lang="en-US" sz="1900" dirty="0">
                <a:latin typeface="Open Sans" panose="020B0606030504020204" pitchFamily="34" charset="0"/>
              </a:rPr>
              <a:t>and embracing who we are.” –Dr Brene Brown</a:t>
            </a:r>
          </a:p>
          <a:p>
            <a:r>
              <a:rPr lang="en-US" sz="1900" dirty="0">
                <a:latin typeface="Open Sans" panose="020B0606030504020204" pitchFamily="34" charset="0"/>
              </a:rPr>
              <a:t>Rogers said authentic people are comfortable with vulnerability and </a:t>
            </a:r>
            <a:r>
              <a:rPr lang="en-US" sz="1900" b="1" dirty="0">
                <a:latin typeface="Open Sans" panose="020B0606030504020204" pitchFamily="34" charset="0"/>
              </a:rPr>
              <a:t>approach others with openness and curiosity</a:t>
            </a:r>
            <a:r>
              <a:rPr lang="en-US" sz="1900" dirty="0">
                <a:latin typeface="Open Sans" panose="020B0606030504020204" pitchFamily="34" charset="0"/>
              </a:rPr>
              <a:t>. In short, authenticity builds intimacy.</a:t>
            </a:r>
          </a:p>
          <a:p>
            <a:r>
              <a:rPr lang="en-US" sz="1900" dirty="0">
                <a:latin typeface="Open Sans" panose="020B0606030504020204" pitchFamily="34" charset="0"/>
              </a:rPr>
              <a:t>When people feel safe, honesty follows. </a:t>
            </a:r>
          </a:p>
          <a:p>
            <a:r>
              <a:rPr lang="en-US" sz="1900" dirty="0">
                <a:latin typeface="Open Sans" panose="020B0606030504020204" pitchFamily="34" charset="0"/>
              </a:rPr>
              <a:t>Honesty inspires empathy.</a:t>
            </a:r>
          </a:p>
          <a:p>
            <a:r>
              <a:rPr lang="en-US" sz="1900" dirty="0">
                <a:latin typeface="Open Sans" panose="020B0606030504020204" pitchFamily="34" charset="0"/>
              </a:rPr>
              <a:t>Empathy challenges bias and stigma. </a:t>
            </a:r>
          </a:p>
        </p:txBody>
      </p:sp>
    </p:spTree>
    <p:extLst>
      <p:ext uri="{BB962C8B-B14F-4D97-AF65-F5344CB8AC3E}">
        <p14:creationId xmlns:p14="http://schemas.microsoft.com/office/powerpoint/2010/main" val="34817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715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Century Gothic</vt:lpstr>
      <vt:lpstr>Lora</vt:lpstr>
      <vt:lpstr>Nunito Bold</vt:lpstr>
      <vt:lpstr>Open Sans</vt:lpstr>
      <vt:lpstr>Office Theme</vt:lpstr>
      <vt:lpstr>Person First Language</vt:lpstr>
      <vt:lpstr>Words are Powerful</vt:lpstr>
      <vt:lpstr>PowerPoint Presentation</vt:lpstr>
      <vt:lpstr>Stigma Harms</vt:lpstr>
      <vt:lpstr>PowerPoint Presentation</vt:lpstr>
      <vt:lpstr>PowerPoint Presentation</vt:lpstr>
      <vt:lpstr>PowerPoint Presentation</vt:lpstr>
      <vt:lpstr>Unconditional Positive Regard</vt:lpstr>
      <vt:lpstr>Authenticity Builds Intimacy </vt:lpstr>
      <vt:lpstr>PowerPoint Presentation</vt:lpstr>
      <vt:lpstr>Thank You! Questions? Discussion?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Klie, Kaylin</dc:creator>
  <cp:lastModifiedBy>Klie, Kaylin</cp:lastModifiedBy>
  <cp:revision>1</cp:revision>
  <dcterms:created xsi:type="dcterms:W3CDTF">2025-07-25T16:06:44Z</dcterms:created>
  <dcterms:modified xsi:type="dcterms:W3CDTF">2025-07-25T16:39:58Z</dcterms:modified>
</cp:coreProperties>
</file>