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59" r:id="rId7"/>
    <p:sldId id="260"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1D6425-FC80-40FE-99A5-22B9829B0B19}"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7502C8F9-A732-4829-8BA1-10508F01176A}">
      <dgm:prSet/>
      <dgm:spPr/>
      <dgm:t>
        <a:bodyPr/>
        <a:lstStyle/>
        <a:p>
          <a:r>
            <a:rPr lang="en-US"/>
            <a:t>Physical Health: medication optimization, establishment with primary care (even while receiving prenatal care if not one in the same), NFP/Home visitation programs</a:t>
          </a:r>
        </a:p>
      </dgm:t>
    </dgm:pt>
    <dgm:pt modelId="{D4F48636-0147-4163-AD45-DA6B36D8B718}" type="parTrans" cxnId="{02E9D101-63D8-4767-89B2-77AA73670B10}">
      <dgm:prSet/>
      <dgm:spPr/>
      <dgm:t>
        <a:bodyPr/>
        <a:lstStyle/>
        <a:p>
          <a:endParaRPr lang="en-US"/>
        </a:p>
      </dgm:t>
    </dgm:pt>
    <dgm:pt modelId="{18FE964E-3C29-4056-B567-57E1D1958AAC}" type="sibTrans" cxnId="{02E9D101-63D8-4767-89B2-77AA73670B10}">
      <dgm:prSet/>
      <dgm:spPr/>
      <dgm:t>
        <a:bodyPr/>
        <a:lstStyle/>
        <a:p>
          <a:endParaRPr lang="en-US"/>
        </a:p>
      </dgm:t>
    </dgm:pt>
    <dgm:pt modelId="{6E740882-F65D-44D3-BC44-DDE4B025B2C6}">
      <dgm:prSet/>
      <dgm:spPr/>
      <dgm:t>
        <a:bodyPr/>
        <a:lstStyle/>
        <a:p>
          <a:r>
            <a:rPr lang="en-US"/>
            <a:t>Behavioral Health: establishment with treatment services, stabilization in integrated setting </a:t>
          </a:r>
          <a:r>
            <a:rPr lang="en-US">
              <a:sym typeface="Wingdings" panose="05000000000000000000" pitchFamily="2" charset="2"/>
            </a:rPr>
            <a:t></a:t>
          </a:r>
          <a:r>
            <a:rPr lang="en-US"/>
            <a:t> connection to long term treatment services, Peer Support Services, home visitation services</a:t>
          </a:r>
        </a:p>
      </dgm:t>
    </dgm:pt>
    <dgm:pt modelId="{C5A8D0B8-86C3-436A-BCDC-C6DA6872B851}" type="parTrans" cxnId="{86FC81D6-1A65-402C-B476-C1CE4755D9DB}">
      <dgm:prSet/>
      <dgm:spPr/>
      <dgm:t>
        <a:bodyPr/>
        <a:lstStyle/>
        <a:p>
          <a:endParaRPr lang="en-US"/>
        </a:p>
      </dgm:t>
    </dgm:pt>
    <dgm:pt modelId="{81E26AD7-9C62-4CC7-9424-EC364C2CD774}" type="sibTrans" cxnId="{86FC81D6-1A65-402C-B476-C1CE4755D9DB}">
      <dgm:prSet/>
      <dgm:spPr/>
      <dgm:t>
        <a:bodyPr/>
        <a:lstStyle/>
        <a:p>
          <a:endParaRPr lang="en-US"/>
        </a:p>
      </dgm:t>
    </dgm:pt>
    <dgm:pt modelId="{1AED95EB-FC55-464F-9552-A5FCC13AA891}">
      <dgm:prSet/>
      <dgm:spPr/>
      <dgm:t>
        <a:bodyPr/>
        <a:lstStyle/>
        <a:p>
          <a:r>
            <a:rPr lang="en-US"/>
            <a:t>Infant Health and Development: introducing Early Intervention: what and why, establishing with pediatrician/family medicine prior to delivery to strengthen SEN warm hand off</a:t>
          </a:r>
        </a:p>
      </dgm:t>
    </dgm:pt>
    <dgm:pt modelId="{89C645D3-A747-4A20-B47B-C64FEE94603B}" type="parTrans" cxnId="{8B85EDA7-DB58-43E1-B317-5ABE65ECF4C4}">
      <dgm:prSet/>
      <dgm:spPr/>
      <dgm:t>
        <a:bodyPr/>
        <a:lstStyle/>
        <a:p>
          <a:endParaRPr lang="en-US"/>
        </a:p>
      </dgm:t>
    </dgm:pt>
    <dgm:pt modelId="{2CB2E2B0-EAAD-4DB9-B52D-07D8D4856773}" type="sibTrans" cxnId="{8B85EDA7-DB58-43E1-B317-5ABE65ECF4C4}">
      <dgm:prSet/>
      <dgm:spPr/>
      <dgm:t>
        <a:bodyPr/>
        <a:lstStyle/>
        <a:p>
          <a:endParaRPr lang="en-US"/>
        </a:p>
      </dgm:t>
    </dgm:pt>
    <dgm:pt modelId="{A32707E1-88E5-426C-928E-1A14F1178F3F}">
      <dgm:prSet/>
      <dgm:spPr/>
      <dgm:t>
        <a:bodyPr/>
        <a:lstStyle/>
        <a:p>
          <a:r>
            <a:rPr lang="en-US"/>
            <a:t>Parenting/Family Services: HOUSING, TANF, SNAP, WIC, transportation, parenting classes, Circle of Parents, </a:t>
          </a:r>
        </a:p>
      </dgm:t>
    </dgm:pt>
    <dgm:pt modelId="{F1C85DBB-2723-452C-A900-79673F1E4F8E}" type="parTrans" cxnId="{E4246E73-9F5C-43EE-AAAA-08DBFB393F84}">
      <dgm:prSet/>
      <dgm:spPr/>
      <dgm:t>
        <a:bodyPr/>
        <a:lstStyle/>
        <a:p>
          <a:endParaRPr lang="en-US"/>
        </a:p>
      </dgm:t>
    </dgm:pt>
    <dgm:pt modelId="{E33FBF93-CBED-443F-B365-55D9D9C200F8}" type="sibTrans" cxnId="{E4246E73-9F5C-43EE-AAAA-08DBFB393F84}">
      <dgm:prSet/>
      <dgm:spPr/>
      <dgm:t>
        <a:bodyPr/>
        <a:lstStyle/>
        <a:p>
          <a:endParaRPr lang="en-US"/>
        </a:p>
      </dgm:t>
    </dgm:pt>
    <dgm:pt modelId="{7EC28C62-5475-4EA9-AAB2-966E455B7D8D}" type="pres">
      <dgm:prSet presAssocID="{781D6425-FC80-40FE-99A5-22B9829B0B19}" presName="linear" presStyleCnt="0">
        <dgm:presLayoutVars>
          <dgm:animLvl val="lvl"/>
          <dgm:resizeHandles val="exact"/>
        </dgm:presLayoutVars>
      </dgm:prSet>
      <dgm:spPr/>
    </dgm:pt>
    <dgm:pt modelId="{4E9D3DF2-6D52-4AE8-94B1-A6A8A7FD207A}" type="pres">
      <dgm:prSet presAssocID="{7502C8F9-A732-4829-8BA1-10508F01176A}" presName="parentText" presStyleLbl="node1" presStyleIdx="0" presStyleCnt="4">
        <dgm:presLayoutVars>
          <dgm:chMax val="0"/>
          <dgm:bulletEnabled val="1"/>
        </dgm:presLayoutVars>
      </dgm:prSet>
      <dgm:spPr/>
    </dgm:pt>
    <dgm:pt modelId="{614243C7-6E73-4D4B-AECF-68D63443A836}" type="pres">
      <dgm:prSet presAssocID="{18FE964E-3C29-4056-B567-57E1D1958AAC}" presName="spacer" presStyleCnt="0"/>
      <dgm:spPr/>
    </dgm:pt>
    <dgm:pt modelId="{38361864-6C0D-4056-BAA6-BE36134DD69D}" type="pres">
      <dgm:prSet presAssocID="{6E740882-F65D-44D3-BC44-DDE4B025B2C6}" presName="parentText" presStyleLbl="node1" presStyleIdx="1" presStyleCnt="4">
        <dgm:presLayoutVars>
          <dgm:chMax val="0"/>
          <dgm:bulletEnabled val="1"/>
        </dgm:presLayoutVars>
      </dgm:prSet>
      <dgm:spPr/>
    </dgm:pt>
    <dgm:pt modelId="{ADEB9A9A-B3F0-40F5-8F81-1AA3E5523F81}" type="pres">
      <dgm:prSet presAssocID="{81E26AD7-9C62-4CC7-9424-EC364C2CD774}" presName="spacer" presStyleCnt="0"/>
      <dgm:spPr/>
    </dgm:pt>
    <dgm:pt modelId="{3CA57533-4EE9-4596-A012-0C9CC9FA7F3F}" type="pres">
      <dgm:prSet presAssocID="{1AED95EB-FC55-464F-9552-A5FCC13AA891}" presName="parentText" presStyleLbl="node1" presStyleIdx="2" presStyleCnt="4">
        <dgm:presLayoutVars>
          <dgm:chMax val="0"/>
          <dgm:bulletEnabled val="1"/>
        </dgm:presLayoutVars>
      </dgm:prSet>
      <dgm:spPr/>
    </dgm:pt>
    <dgm:pt modelId="{850B43D1-70BA-41E8-9BF1-F4029C14A415}" type="pres">
      <dgm:prSet presAssocID="{2CB2E2B0-EAAD-4DB9-B52D-07D8D4856773}" presName="spacer" presStyleCnt="0"/>
      <dgm:spPr/>
    </dgm:pt>
    <dgm:pt modelId="{73BCAF73-2B95-45E9-AD7C-ADEC065735F4}" type="pres">
      <dgm:prSet presAssocID="{A32707E1-88E5-426C-928E-1A14F1178F3F}" presName="parentText" presStyleLbl="node1" presStyleIdx="3" presStyleCnt="4">
        <dgm:presLayoutVars>
          <dgm:chMax val="0"/>
          <dgm:bulletEnabled val="1"/>
        </dgm:presLayoutVars>
      </dgm:prSet>
      <dgm:spPr/>
    </dgm:pt>
  </dgm:ptLst>
  <dgm:cxnLst>
    <dgm:cxn modelId="{02E9D101-63D8-4767-89B2-77AA73670B10}" srcId="{781D6425-FC80-40FE-99A5-22B9829B0B19}" destId="{7502C8F9-A732-4829-8BA1-10508F01176A}" srcOrd="0" destOrd="0" parTransId="{D4F48636-0147-4163-AD45-DA6B36D8B718}" sibTransId="{18FE964E-3C29-4056-B567-57E1D1958AAC}"/>
    <dgm:cxn modelId="{72297130-FE15-40D8-854C-7DF9B2FCC651}" type="presOf" srcId="{A32707E1-88E5-426C-928E-1A14F1178F3F}" destId="{73BCAF73-2B95-45E9-AD7C-ADEC065735F4}" srcOrd="0" destOrd="0" presId="urn:microsoft.com/office/officeart/2005/8/layout/vList2"/>
    <dgm:cxn modelId="{E4246E73-9F5C-43EE-AAAA-08DBFB393F84}" srcId="{781D6425-FC80-40FE-99A5-22B9829B0B19}" destId="{A32707E1-88E5-426C-928E-1A14F1178F3F}" srcOrd="3" destOrd="0" parTransId="{F1C85DBB-2723-452C-A900-79673F1E4F8E}" sibTransId="{E33FBF93-CBED-443F-B365-55D9D9C200F8}"/>
    <dgm:cxn modelId="{FB6E7AA6-E6A7-4638-B2BD-E10041F910B2}" type="presOf" srcId="{781D6425-FC80-40FE-99A5-22B9829B0B19}" destId="{7EC28C62-5475-4EA9-AAB2-966E455B7D8D}" srcOrd="0" destOrd="0" presId="urn:microsoft.com/office/officeart/2005/8/layout/vList2"/>
    <dgm:cxn modelId="{8B85EDA7-DB58-43E1-B317-5ABE65ECF4C4}" srcId="{781D6425-FC80-40FE-99A5-22B9829B0B19}" destId="{1AED95EB-FC55-464F-9552-A5FCC13AA891}" srcOrd="2" destOrd="0" parTransId="{89C645D3-A747-4A20-B47B-C64FEE94603B}" sibTransId="{2CB2E2B0-EAAD-4DB9-B52D-07D8D4856773}"/>
    <dgm:cxn modelId="{47DB4AB2-04F7-466A-9007-926E7DAA2404}" type="presOf" srcId="{6E740882-F65D-44D3-BC44-DDE4B025B2C6}" destId="{38361864-6C0D-4056-BAA6-BE36134DD69D}" srcOrd="0" destOrd="0" presId="urn:microsoft.com/office/officeart/2005/8/layout/vList2"/>
    <dgm:cxn modelId="{1A7E42B3-0C9C-4AB0-8182-90D614A3AFA1}" type="presOf" srcId="{7502C8F9-A732-4829-8BA1-10508F01176A}" destId="{4E9D3DF2-6D52-4AE8-94B1-A6A8A7FD207A}" srcOrd="0" destOrd="0" presId="urn:microsoft.com/office/officeart/2005/8/layout/vList2"/>
    <dgm:cxn modelId="{86FC81D6-1A65-402C-B476-C1CE4755D9DB}" srcId="{781D6425-FC80-40FE-99A5-22B9829B0B19}" destId="{6E740882-F65D-44D3-BC44-DDE4B025B2C6}" srcOrd="1" destOrd="0" parTransId="{C5A8D0B8-86C3-436A-BCDC-C6DA6872B851}" sibTransId="{81E26AD7-9C62-4CC7-9424-EC364C2CD774}"/>
    <dgm:cxn modelId="{04039AEB-313D-4D49-B005-985809771478}" type="presOf" srcId="{1AED95EB-FC55-464F-9552-A5FCC13AA891}" destId="{3CA57533-4EE9-4596-A012-0C9CC9FA7F3F}" srcOrd="0" destOrd="0" presId="urn:microsoft.com/office/officeart/2005/8/layout/vList2"/>
    <dgm:cxn modelId="{B55B0AE5-AB98-4DE9-B5DF-88323F762AA2}" type="presParOf" srcId="{7EC28C62-5475-4EA9-AAB2-966E455B7D8D}" destId="{4E9D3DF2-6D52-4AE8-94B1-A6A8A7FD207A}" srcOrd="0" destOrd="0" presId="urn:microsoft.com/office/officeart/2005/8/layout/vList2"/>
    <dgm:cxn modelId="{5F148FD7-4C7A-4E72-88E1-217C27BAD4D8}" type="presParOf" srcId="{7EC28C62-5475-4EA9-AAB2-966E455B7D8D}" destId="{614243C7-6E73-4D4B-AECF-68D63443A836}" srcOrd="1" destOrd="0" presId="urn:microsoft.com/office/officeart/2005/8/layout/vList2"/>
    <dgm:cxn modelId="{5A8C16F0-35B0-4BA3-AFF9-D7D369DC8B73}" type="presParOf" srcId="{7EC28C62-5475-4EA9-AAB2-966E455B7D8D}" destId="{38361864-6C0D-4056-BAA6-BE36134DD69D}" srcOrd="2" destOrd="0" presId="urn:microsoft.com/office/officeart/2005/8/layout/vList2"/>
    <dgm:cxn modelId="{502B873A-2F10-4BCC-AAF3-BB64FBA579EA}" type="presParOf" srcId="{7EC28C62-5475-4EA9-AAB2-966E455B7D8D}" destId="{ADEB9A9A-B3F0-40F5-8F81-1AA3E5523F81}" srcOrd="3" destOrd="0" presId="urn:microsoft.com/office/officeart/2005/8/layout/vList2"/>
    <dgm:cxn modelId="{593B6024-D3E1-4AED-8284-F6F9B9ECD0CB}" type="presParOf" srcId="{7EC28C62-5475-4EA9-AAB2-966E455B7D8D}" destId="{3CA57533-4EE9-4596-A012-0C9CC9FA7F3F}" srcOrd="4" destOrd="0" presId="urn:microsoft.com/office/officeart/2005/8/layout/vList2"/>
    <dgm:cxn modelId="{B306619A-DF05-477F-AD63-7B8B4F43D14C}" type="presParOf" srcId="{7EC28C62-5475-4EA9-AAB2-966E455B7D8D}" destId="{850B43D1-70BA-41E8-9BF1-F4029C14A415}" srcOrd="5" destOrd="0" presId="urn:microsoft.com/office/officeart/2005/8/layout/vList2"/>
    <dgm:cxn modelId="{18E59D0E-18F6-4887-B0D5-E93B23612A18}" type="presParOf" srcId="{7EC28C62-5475-4EA9-AAB2-966E455B7D8D}" destId="{73BCAF73-2B95-45E9-AD7C-ADEC065735F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9D3DF2-6D52-4AE8-94B1-A6A8A7FD207A}">
      <dsp:nvSpPr>
        <dsp:cNvPr id="0" name=""/>
        <dsp:cNvSpPr/>
      </dsp:nvSpPr>
      <dsp:spPr>
        <a:xfrm>
          <a:off x="0" y="742348"/>
          <a:ext cx="7559504" cy="115478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Physical Health: medication optimization, establishment with primary care (even while receiving prenatal care if not one in the same), NFP/Home visitation programs</a:t>
          </a:r>
        </a:p>
      </dsp:txBody>
      <dsp:txXfrm>
        <a:off x="56372" y="798720"/>
        <a:ext cx="7446760" cy="1042045"/>
      </dsp:txXfrm>
    </dsp:sp>
    <dsp:sp modelId="{38361864-6C0D-4056-BAA6-BE36134DD69D}">
      <dsp:nvSpPr>
        <dsp:cNvPr id="0" name=""/>
        <dsp:cNvSpPr/>
      </dsp:nvSpPr>
      <dsp:spPr>
        <a:xfrm>
          <a:off x="0" y="1957618"/>
          <a:ext cx="7559504" cy="1154789"/>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Behavioral Health: establishment with treatment services, stabilization in integrated setting </a:t>
          </a:r>
          <a:r>
            <a:rPr lang="en-US" sz="2100" kern="1200">
              <a:sym typeface="Wingdings" panose="05000000000000000000" pitchFamily="2" charset="2"/>
            </a:rPr>
            <a:t></a:t>
          </a:r>
          <a:r>
            <a:rPr lang="en-US" sz="2100" kern="1200"/>
            <a:t> connection to long term treatment services, Peer Support Services, home visitation services</a:t>
          </a:r>
        </a:p>
      </dsp:txBody>
      <dsp:txXfrm>
        <a:off x="56372" y="2013990"/>
        <a:ext cx="7446760" cy="1042045"/>
      </dsp:txXfrm>
    </dsp:sp>
    <dsp:sp modelId="{3CA57533-4EE9-4596-A012-0C9CC9FA7F3F}">
      <dsp:nvSpPr>
        <dsp:cNvPr id="0" name=""/>
        <dsp:cNvSpPr/>
      </dsp:nvSpPr>
      <dsp:spPr>
        <a:xfrm>
          <a:off x="0" y="3172888"/>
          <a:ext cx="7559504" cy="1154789"/>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Infant Health and Development: introducing Early Intervention: what and why, establishing with pediatrician/family medicine prior to delivery to strengthen SEN warm hand off</a:t>
          </a:r>
        </a:p>
      </dsp:txBody>
      <dsp:txXfrm>
        <a:off x="56372" y="3229260"/>
        <a:ext cx="7446760" cy="1042045"/>
      </dsp:txXfrm>
    </dsp:sp>
    <dsp:sp modelId="{73BCAF73-2B95-45E9-AD7C-ADEC065735F4}">
      <dsp:nvSpPr>
        <dsp:cNvPr id="0" name=""/>
        <dsp:cNvSpPr/>
      </dsp:nvSpPr>
      <dsp:spPr>
        <a:xfrm>
          <a:off x="0" y="4388158"/>
          <a:ext cx="7559504" cy="115478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Parenting/Family Services: HOUSING, TANF, SNAP, WIC, transportation, parenting classes, Circle of Parents, </a:t>
          </a:r>
        </a:p>
      </dsp:txBody>
      <dsp:txXfrm>
        <a:off x="56372" y="4444530"/>
        <a:ext cx="7446760" cy="104204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7DB6F-E7F3-AC82-12B0-B42FFD6FA1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E2DE96-3184-E826-D0E4-E0003B8C1B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F3C42B-9B0D-7896-E072-339B9379A0B5}"/>
              </a:ext>
            </a:extLst>
          </p:cNvPr>
          <p:cNvSpPr>
            <a:spLocks noGrp="1"/>
          </p:cNvSpPr>
          <p:nvPr>
            <p:ph type="dt" sz="half" idx="10"/>
          </p:nvPr>
        </p:nvSpPr>
        <p:spPr/>
        <p:txBody>
          <a:bodyPr/>
          <a:lstStyle/>
          <a:p>
            <a:fld id="{4E34C7E3-1E61-4F92-BB0E-0B5F9CF8410B}" type="datetimeFigureOut">
              <a:rPr lang="en-US" smtClean="0"/>
              <a:t>4/24/2023</a:t>
            </a:fld>
            <a:endParaRPr lang="en-US"/>
          </a:p>
        </p:txBody>
      </p:sp>
      <p:sp>
        <p:nvSpPr>
          <p:cNvPr id="5" name="Footer Placeholder 4">
            <a:extLst>
              <a:ext uri="{FF2B5EF4-FFF2-40B4-BE49-F238E27FC236}">
                <a16:creationId xmlns:a16="http://schemas.microsoft.com/office/drawing/2014/main" id="{6273CC54-7D5B-D224-A125-B380BE0B5F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273A28-55FE-4E57-E808-1D9455C1AE07}"/>
              </a:ext>
            </a:extLst>
          </p:cNvPr>
          <p:cNvSpPr>
            <a:spLocks noGrp="1"/>
          </p:cNvSpPr>
          <p:nvPr>
            <p:ph type="sldNum" sz="quarter" idx="12"/>
          </p:nvPr>
        </p:nvSpPr>
        <p:spPr/>
        <p:txBody>
          <a:bodyPr/>
          <a:lstStyle/>
          <a:p>
            <a:fld id="{091AB006-B66E-42FD-8B19-2F499775EA55}" type="slidenum">
              <a:rPr lang="en-US" smtClean="0"/>
              <a:t>‹#›</a:t>
            </a:fld>
            <a:endParaRPr lang="en-US"/>
          </a:p>
        </p:txBody>
      </p:sp>
    </p:spTree>
    <p:extLst>
      <p:ext uri="{BB962C8B-B14F-4D97-AF65-F5344CB8AC3E}">
        <p14:creationId xmlns:p14="http://schemas.microsoft.com/office/powerpoint/2010/main" val="1279235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38588-BE39-527E-10E7-FCD83568EF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D4B288-612F-7A9B-0DD5-80553937A1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F73A4B-0859-A825-2EB0-B4B5C106CF09}"/>
              </a:ext>
            </a:extLst>
          </p:cNvPr>
          <p:cNvSpPr>
            <a:spLocks noGrp="1"/>
          </p:cNvSpPr>
          <p:nvPr>
            <p:ph type="dt" sz="half" idx="10"/>
          </p:nvPr>
        </p:nvSpPr>
        <p:spPr/>
        <p:txBody>
          <a:bodyPr/>
          <a:lstStyle/>
          <a:p>
            <a:fld id="{4E34C7E3-1E61-4F92-BB0E-0B5F9CF8410B}" type="datetimeFigureOut">
              <a:rPr lang="en-US" smtClean="0"/>
              <a:t>4/24/2023</a:t>
            </a:fld>
            <a:endParaRPr lang="en-US"/>
          </a:p>
        </p:txBody>
      </p:sp>
      <p:sp>
        <p:nvSpPr>
          <p:cNvPr id="5" name="Footer Placeholder 4">
            <a:extLst>
              <a:ext uri="{FF2B5EF4-FFF2-40B4-BE49-F238E27FC236}">
                <a16:creationId xmlns:a16="http://schemas.microsoft.com/office/drawing/2014/main" id="{54221B21-111E-C01A-E9B6-2AC352FDEF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4536DD-4289-B06D-2748-D1ABFEFBF8CB}"/>
              </a:ext>
            </a:extLst>
          </p:cNvPr>
          <p:cNvSpPr>
            <a:spLocks noGrp="1"/>
          </p:cNvSpPr>
          <p:nvPr>
            <p:ph type="sldNum" sz="quarter" idx="12"/>
          </p:nvPr>
        </p:nvSpPr>
        <p:spPr/>
        <p:txBody>
          <a:bodyPr/>
          <a:lstStyle/>
          <a:p>
            <a:fld id="{091AB006-B66E-42FD-8B19-2F499775EA55}" type="slidenum">
              <a:rPr lang="en-US" smtClean="0"/>
              <a:t>‹#›</a:t>
            </a:fld>
            <a:endParaRPr lang="en-US"/>
          </a:p>
        </p:txBody>
      </p:sp>
    </p:spTree>
    <p:extLst>
      <p:ext uri="{BB962C8B-B14F-4D97-AF65-F5344CB8AC3E}">
        <p14:creationId xmlns:p14="http://schemas.microsoft.com/office/powerpoint/2010/main" val="248507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346E1B-3A3B-FDF4-3EC6-572566F4D8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B26A9B-3E47-44CD-7549-719867C085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FB3741-1AFE-0434-86A2-8DC470ADCCFD}"/>
              </a:ext>
            </a:extLst>
          </p:cNvPr>
          <p:cNvSpPr>
            <a:spLocks noGrp="1"/>
          </p:cNvSpPr>
          <p:nvPr>
            <p:ph type="dt" sz="half" idx="10"/>
          </p:nvPr>
        </p:nvSpPr>
        <p:spPr/>
        <p:txBody>
          <a:bodyPr/>
          <a:lstStyle/>
          <a:p>
            <a:fld id="{4E34C7E3-1E61-4F92-BB0E-0B5F9CF8410B}" type="datetimeFigureOut">
              <a:rPr lang="en-US" smtClean="0"/>
              <a:t>4/24/2023</a:t>
            </a:fld>
            <a:endParaRPr lang="en-US"/>
          </a:p>
        </p:txBody>
      </p:sp>
      <p:sp>
        <p:nvSpPr>
          <p:cNvPr id="5" name="Footer Placeholder 4">
            <a:extLst>
              <a:ext uri="{FF2B5EF4-FFF2-40B4-BE49-F238E27FC236}">
                <a16:creationId xmlns:a16="http://schemas.microsoft.com/office/drawing/2014/main" id="{F17205F7-8575-6277-E3DA-89EA2F3C1D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6D0CE4-6B6B-B8BB-15C4-36D4F771EC56}"/>
              </a:ext>
            </a:extLst>
          </p:cNvPr>
          <p:cNvSpPr>
            <a:spLocks noGrp="1"/>
          </p:cNvSpPr>
          <p:nvPr>
            <p:ph type="sldNum" sz="quarter" idx="12"/>
          </p:nvPr>
        </p:nvSpPr>
        <p:spPr/>
        <p:txBody>
          <a:bodyPr/>
          <a:lstStyle/>
          <a:p>
            <a:fld id="{091AB006-B66E-42FD-8B19-2F499775EA55}" type="slidenum">
              <a:rPr lang="en-US" smtClean="0"/>
              <a:t>‹#›</a:t>
            </a:fld>
            <a:endParaRPr lang="en-US"/>
          </a:p>
        </p:txBody>
      </p:sp>
    </p:spTree>
    <p:extLst>
      <p:ext uri="{BB962C8B-B14F-4D97-AF65-F5344CB8AC3E}">
        <p14:creationId xmlns:p14="http://schemas.microsoft.com/office/powerpoint/2010/main" val="3614913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19B46-3011-ADB9-94AA-2D09ECBFD8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5907B0-E5A1-44F2-5D95-2CA2993675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D91C95-B4FD-398A-BF3F-C462902A6B99}"/>
              </a:ext>
            </a:extLst>
          </p:cNvPr>
          <p:cNvSpPr>
            <a:spLocks noGrp="1"/>
          </p:cNvSpPr>
          <p:nvPr>
            <p:ph type="dt" sz="half" idx="10"/>
          </p:nvPr>
        </p:nvSpPr>
        <p:spPr/>
        <p:txBody>
          <a:bodyPr/>
          <a:lstStyle/>
          <a:p>
            <a:fld id="{4E34C7E3-1E61-4F92-BB0E-0B5F9CF8410B}" type="datetimeFigureOut">
              <a:rPr lang="en-US" smtClean="0"/>
              <a:t>4/24/2023</a:t>
            </a:fld>
            <a:endParaRPr lang="en-US"/>
          </a:p>
        </p:txBody>
      </p:sp>
      <p:sp>
        <p:nvSpPr>
          <p:cNvPr id="5" name="Footer Placeholder 4">
            <a:extLst>
              <a:ext uri="{FF2B5EF4-FFF2-40B4-BE49-F238E27FC236}">
                <a16:creationId xmlns:a16="http://schemas.microsoft.com/office/drawing/2014/main" id="{F495818B-0BC5-FF3B-A512-E3119B649F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E3B530-466C-E3B8-D32F-B99132562139}"/>
              </a:ext>
            </a:extLst>
          </p:cNvPr>
          <p:cNvSpPr>
            <a:spLocks noGrp="1"/>
          </p:cNvSpPr>
          <p:nvPr>
            <p:ph type="sldNum" sz="quarter" idx="12"/>
          </p:nvPr>
        </p:nvSpPr>
        <p:spPr/>
        <p:txBody>
          <a:bodyPr/>
          <a:lstStyle/>
          <a:p>
            <a:fld id="{091AB006-B66E-42FD-8B19-2F499775EA55}" type="slidenum">
              <a:rPr lang="en-US" smtClean="0"/>
              <a:t>‹#›</a:t>
            </a:fld>
            <a:endParaRPr lang="en-US"/>
          </a:p>
        </p:txBody>
      </p:sp>
    </p:spTree>
    <p:extLst>
      <p:ext uri="{BB962C8B-B14F-4D97-AF65-F5344CB8AC3E}">
        <p14:creationId xmlns:p14="http://schemas.microsoft.com/office/powerpoint/2010/main" val="3759692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E0E7F-8F2A-BD3E-952A-7FABF8043E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539F4A-472F-7281-4C13-233DA46C3D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A0393A-14CE-B391-BA12-B2030C317753}"/>
              </a:ext>
            </a:extLst>
          </p:cNvPr>
          <p:cNvSpPr>
            <a:spLocks noGrp="1"/>
          </p:cNvSpPr>
          <p:nvPr>
            <p:ph type="dt" sz="half" idx="10"/>
          </p:nvPr>
        </p:nvSpPr>
        <p:spPr/>
        <p:txBody>
          <a:bodyPr/>
          <a:lstStyle/>
          <a:p>
            <a:fld id="{4E34C7E3-1E61-4F92-BB0E-0B5F9CF8410B}" type="datetimeFigureOut">
              <a:rPr lang="en-US" smtClean="0"/>
              <a:t>4/24/2023</a:t>
            </a:fld>
            <a:endParaRPr lang="en-US"/>
          </a:p>
        </p:txBody>
      </p:sp>
      <p:sp>
        <p:nvSpPr>
          <p:cNvPr id="5" name="Footer Placeholder 4">
            <a:extLst>
              <a:ext uri="{FF2B5EF4-FFF2-40B4-BE49-F238E27FC236}">
                <a16:creationId xmlns:a16="http://schemas.microsoft.com/office/drawing/2014/main" id="{C0092D6E-B74C-F5D2-E2EF-3F1A82B95D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468CBF-885A-69BA-2EF1-4C07664BFCCD}"/>
              </a:ext>
            </a:extLst>
          </p:cNvPr>
          <p:cNvSpPr>
            <a:spLocks noGrp="1"/>
          </p:cNvSpPr>
          <p:nvPr>
            <p:ph type="sldNum" sz="quarter" idx="12"/>
          </p:nvPr>
        </p:nvSpPr>
        <p:spPr/>
        <p:txBody>
          <a:bodyPr/>
          <a:lstStyle/>
          <a:p>
            <a:fld id="{091AB006-B66E-42FD-8B19-2F499775EA55}" type="slidenum">
              <a:rPr lang="en-US" smtClean="0"/>
              <a:t>‹#›</a:t>
            </a:fld>
            <a:endParaRPr lang="en-US"/>
          </a:p>
        </p:txBody>
      </p:sp>
    </p:spTree>
    <p:extLst>
      <p:ext uri="{BB962C8B-B14F-4D97-AF65-F5344CB8AC3E}">
        <p14:creationId xmlns:p14="http://schemas.microsoft.com/office/powerpoint/2010/main" val="1544503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0DC7F-6260-EB3D-659A-FDBBBE8212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F7A5B9-88F3-20A7-03CB-695FC85FD4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D889E3-436B-936A-6106-021334061D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F10A42-D188-4574-B9F2-6C27BE98C96E}"/>
              </a:ext>
            </a:extLst>
          </p:cNvPr>
          <p:cNvSpPr>
            <a:spLocks noGrp="1"/>
          </p:cNvSpPr>
          <p:nvPr>
            <p:ph type="dt" sz="half" idx="10"/>
          </p:nvPr>
        </p:nvSpPr>
        <p:spPr/>
        <p:txBody>
          <a:bodyPr/>
          <a:lstStyle/>
          <a:p>
            <a:fld id="{4E34C7E3-1E61-4F92-BB0E-0B5F9CF8410B}" type="datetimeFigureOut">
              <a:rPr lang="en-US" smtClean="0"/>
              <a:t>4/24/2023</a:t>
            </a:fld>
            <a:endParaRPr lang="en-US"/>
          </a:p>
        </p:txBody>
      </p:sp>
      <p:sp>
        <p:nvSpPr>
          <p:cNvPr id="6" name="Footer Placeholder 5">
            <a:extLst>
              <a:ext uri="{FF2B5EF4-FFF2-40B4-BE49-F238E27FC236}">
                <a16:creationId xmlns:a16="http://schemas.microsoft.com/office/drawing/2014/main" id="{55814E91-6B4D-DC9A-F9A4-F1F93B5C8F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124602-3C84-5C1F-322A-BAF87F873F4C}"/>
              </a:ext>
            </a:extLst>
          </p:cNvPr>
          <p:cNvSpPr>
            <a:spLocks noGrp="1"/>
          </p:cNvSpPr>
          <p:nvPr>
            <p:ph type="sldNum" sz="quarter" idx="12"/>
          </p:nvPr>
        </p:nvSpPr>
        <p:spPr/>
        <p:txBody>
          <a:bodyPr/>
          <a:lstStyle/>
          <a:p>
            <a:fld id="{091AB006-B66E-42FD-8B19-2F499775EA55}" type="slidenum">
              <a:rPr lang="en-US" smtClean="0"/>
              <a:t>‹#›</a:t>
            </a:fld>
            <a:endParaRPr lang="en-US"/>
          </a:p>
        </p:txBody>
      </p:sp>
    </p:spTree>
    <p:extLst>
      <p:ext uri="{BB962C8B-B14F-4D97-AF65-F5344CB8AC3E}">
        <p14:creationId xmlns:p14="http://schemas.microsoft.com/office/powerpoint/2010/main" val="516684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8209C-5E14-3551-BCEA-BFAC4CE15B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F1EB3C-AD5C-218B-3A56-2CA1A83674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F3DC0F-17CF-C096-F3BD-80C086597E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4BAC98-19F4-276C-0661-577B82D72C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F6B564-0B2A-0C5B-2ECE-47484B2AB8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6A4570-2738-96E8-20D6-EA3DDF60C6C8}"/>
              </a:ext>
            </a:extLst>
          </p:cNvPr>
          <p:cNvSpPr>
            <a:spLocks noGrp="1"/>
          </p:cNvSpPr>
          <p:nvPr>
            <p:ph type="dt" sz="half" idx="10"/>
          </p:nvPr>
        </p:nvSpPr>
        <p:spPr/>
        <p:txBody>
          <a:bodyPr/>
          <a:lstStyle/>
          <a:p>
            <a:fld id="{4E34C7E3-1E61-4F92-BB0E-0B5F9CF8410B}" type="datetimeFigureOut">
              <a:rPr lang="en-US" smtClean="0"/>
              <a:t>4/24/2023</a:t>
            </a:fld>
            <a:endParaRPr lang="en-US"/>
          </a:p>
        </p:txBody>
      </p:sp>
      <p:sp>
        <p:nvSpPr>
          <p:cNvPr id="8" name="Footer Placeholder 7">
            <a:extLst>
              <a:ext uri="{FF2B5EF4-FFF2-40B4-BE49-F238E27FC236}">
                <a16:creationId xmlns:a16="http://schemas.microsoft.com/office/drawing/2014/main" id="{8A9E007C-F5D9-ECCB-CABF-66B57249FF1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E998AB-EE6D-FF23-0170-A9C977B742D7}"/>
              </a:ext>
            </a:extLst>
          </p:cNvPr>
          <p:cNvSpPr>
            <a:spLocks noGrp="1"/>
          </p:cNvSpPr>
          <p:nvPr>
            <p:ph type="sldNum" sz="quarter" idx="12"/>
          </p:nvPr>
        </p:nvSpPr>
        <p:spPr/>
        <p:txBody>
          <a:bodyPr/>
          <a:lstStyle/>
          <a:p>
            <a:fld id="{091AB006-B66E-42FD-8B19-2F499775EA55}" type="slidenum">
              <a:rPr lang="en-US" smtClean="0"/>
              <a:t>‹#›</a:t>
            </a:fld>
            <a:endParaRPr lang="en-US"/>
          </a:p>
        </p:txBody>
      </p:sp>
    </p:spTree>
    <p:extLst>
      <p:ext uri="{BB962C8B-B14F-4D97-AF65-F5344CB8AC3E}">
        <p14:creationId xmlns:p14="http://schemas.microsoft.com/office/powerpoint/2010/main" val="3741665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DE87D-CCC8-1488-4C73-F7D62DBC87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76C1C5-CA38-52B5-028E-298B63721513}"/>
              </a:ext>
            </a:extLst>
          </p:cNvPr>
          <p:cNvSpPr>
            <a:spLocks noGrp="1"/>
          </p:cNvSpPr>
          <p:nvPr>
            <p:ph type="dt" sz="half" idx="10"/>
          </p:nvPr>
        </p:nvSpPr>
        <p:spPr/>
        <p:txBody>
          <a:bodyPr/>
          <a:lstStyle/>
          <a:p>
            <a:fld id="{4E34C7E3-1E61-4F92-BB0E-0B5F9CF8410B}" type="datetimeFigureOut">
              <a:rPr lang="en-US" smtClean="0"/>
              <a:t>4/24/2023</a:t>
            </a:fld>
            <a:endParaRPr lang="en-US"/>
          </a:p>
        </p:txBody>
      </p:sp>
      <p:sp>
        <p:nvSpPr>
          <p:cNvPr id="4" name="Footer Placeholder 3">
            <a:extLst>
              <a:ext uri="{FF2B5EF4-FFF2-40B4-BE49-F238E27FC236}">
                <a16:creationId xmlns:a16="http://schemas.microsoft.com/office/drawing/2014/main" id="{DFBC9782-3B1F-BCF4-E385-DA97B663C0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879118-2A87-DF79-6BBD-84AE99FD50B5}"/>
              </a:ext>
            </a:extLst>
          </p:cNvPr>
          <p:cNvSpPr>
            <a:spLocks noGrp="1"/>
          </p:cNvSpPr>
          <p:nvPr>
            <p:ph type="sldNum" sz="quarter" idx="12"/>
          </p:nvPr>
        </p:nvSpPr>
        <p:spPr/>
        <p:txBody>
          <a:bodyPr/>
          <a:lstStyle/>
          <a:p>
            <a:fld id="{091AB006-B66E-42FD-8B19-2F499775EA55}" type="slidenum">
              <a:rPr lang="en-US" smtClean="0"/>
              <a:t>‹#›</a:t>
            </a:fld>
            <a:endParaRPr lang="en-US"/>
          </a:p>
        </p:txBody>
      </p:sp>
    </p:spTree>
    <p:extLst>
      <p:ext uri="{BB962C8B-B14F-4D97-AF65-F5344CB8AC3E}">
        <p14:creationId xmlns:p14="http://schemas.microsoft.com/office/powerpoint/2010/main" val="2240249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642042-12EE-14A6-D099-49E74D92422F}"/>
              </a:ext>
            </a:extLst>
          </p:cNvPr>
          <p:cNvSpPr>
            <a:spLocks noGrp="1"/>
          </p:cNvSpPr>
          <p:nvPr>
            <p:ph type="dt" sz="half" idx="10"/>
          </p:nvPr>
        </p:nvSpPr>
        <p:spPr/>
        <p:txBody>
          <a:bodyPr/>
          <a:lstStyle/>
          <a:p>
            <a:fld id="{4E34C7E3-1E61-4F92-BB0E-0B5F9CF8410B}" type="datetimeFigureOut">
              <a:rPr lang="en-US" smtClean="0"/>
              <a:t>4/24/2023</a:t>
            </a:fld>
            <a:endParaRPr lang="en-US"/>
          </a:p>
        </p:txBody>
      </p:sp>
      <p:sp>
        <p:nvSpPr>
          <p:cNvPr id="3" name="Footer Placeholder 2">
            <a:extLst>
              <a:ext uri="{FF2B5EF4-FFF2-40B4-BE49-F238E27FC236}">
                <a16:creationId xmlns:a16="http://schemas.microsoft.com/office/drawing/2014/main" id="{1E7F229C-3213-4FF4-A968-8A6616EFFD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EF75D5-A756-7E98-8B91-15019B7150AB}"/>
              </a:ext>
            </a:extLst>
          </p:cNvPr>
          <p:cNvSpPr>
            <a:spLocks noGrp="1"/>
          </p:cNvSpPr>
          <p:nvPr>
            <p:ph type="sldNum" sz="quarter" idx="12"/>
          </p:nvPr>
        </p:nvSpPr>
        <p:spPr/>
        <p:txBody>
          <a:bodyPr/>
          <a:lstStyle/>
          <a:p>
            <a:fld id="{091AB006-B66E-42FD-8B19-2F499775EA55}" type="slidenum">
              <a:rPr lang="en-US" smtClean="0"/>
              <a:t>‹#›</a:t>
            </a:fld>
            <a:endParaRPr lang="en-US"/>
          </a:p>
        </p:txBody>
      </p:sp>
    </p:spTree>
    <p:extLst>
      <p:ext uri="{BB962C8B-B14F-4D97-AF65-F5344CB8AC3E}">
        <p14:creationId xmlns:p14="http://schemas.microsoft.com/office/powerpoint/2010/main" val="1131336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5687E-E2E9-08A2-7838-86C40C68CC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47B6FDA-399D-E770-C032-6D1C1748EC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4CDB97-5522-F571-D6A2-9D753ED4D3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14A3AA-F0DB-1851-BC90-8B30BCCD7A41}"/>
              </a:ext>
            </a:extLst>
          </p:cNvPr>
          <p:cNvSpPr>
            <a:spLocks noGrp="1"/>
          </p:cNvSpPr>
          <p:nvPr>
            <p:ph type="dt" sz="half" idx="10"/>
          </p:nvPr>
        </p:nvSpPr>
        <p:spPr/>
        <p:txBody>
          <a:bodyPr/>
          <a:lstStyle/>
          <a:p>
            <a:fld id="{4E34C7E3-1E61-4F92-BB0E-0B5F9CF8410B}" type="datetimeFigureOut">
              <a:rPr lang="en-US" smtClean="0"/>
              <a:t>4/24/2023</a:t>
            </a:fld>
            <a:endParaRPr lang="en-US"/>
          </a:p>
        </p:txBody>
      </p:sp>
      <p:sp>
        <p:nvSpPr>
          <p:cNvPr id="6" name="Footer Placeholder 5">
            <a:extLst>
              <a:ext uri="{FF2B5EF4-FFF2-40B4-BE49-F238E27FC236}">
                <a16:creationId xmlns:a16="http://schemas.microsoft.com/office/drawing/2014/main" id="{4CF51EF1-F71B-91C9-643D-46145D7773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90364D-507E-F546-5724-210A9E8F2A0C}"/>
              </a:ext>
            </a:extLst>
          </p:cNvPr>
          <p:cNvSpPr>
            <a:spLocks noGrp="1"/>
          </p:cNvSpPr>
          <p:nvPr>
            <p:ph type="sldNum" sz="quarter" idx="12"/>
          </p:nvPr>
        </p:nvSpPr>
        <p:spPr/>
        <p:txBody>
          <a:bodyPr/>
          <a:lstStyle/>
          <a:p>
            <a:fld id="{091AB006-B66E-42FD-8B19-2F499775EA55}" type="slidenum">
              <a:rPr lang="en-US" smtClean="0"/>
              <a:t>‹#›</a:t>
            </a:fld>
            <a:endParaRPr lang="en-US"/>
          </a:p>
        </p:txBody>
      </p:sp>
    </p:spTree>
    <p:extLst>
      <p:ext uri="{BB962C8B-B14F-4D97-AF65-F5344CB8AC3E}">
        <p14:creationId xmlns:p14="http://schemas.microsoft.com/office/powerpoint/2010/main" val="2843757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9F50D-3039-7AAC-B974-2628E18D8E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942855-349F-2783-8451-1B1C349309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B4EA82-F503-67AE-AEDD-3CA147D37B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5CAF53-884D-D710-BF45-8974B2CBC83A}"/>
              </a:ext>
            </a:extLst>
          </p:cNvPr>
          <p:cNvSpPr>
            <a:spLocks noGrp="1"/>
          </p:cNvSpPr>
          <p:nvPr>
            <p:ph type="dt" sz="half" idx="10"/>
          </p:nvPr>
        </p:nvSpPr>
        <p:spPr/>
        <p:txBody>
          <a:bodyPr/>
          <a:lstStyle/>
          <a:p>
            <a:fld id="{4E34C7E3-1E61-4F92-BB0E-0B5F9CF8410B}" type="datetimeFigureOut">
              <a:rPr lang="en-US" smtClean="0"/>
              <a:t>4/24/2023</a:t>
            </a:fld>
            <a:endParaRPr lang="en-US"/>
          </a:p>
        </p:txBody>
      </p:sp>
      <p:sp>
        <p:nvSpPr>
          <p:cNvPr id="6" name="Footer Placeholder 5">
            <a:extLst>
              <a:ext uri="{FF2B5EF4-FFF2-40B4-BE49-F238E27FC236}">
                <a16:creationId xmlns:a16="http://schemas.microsoft.com/office/drawing/2014/main" id="{24E3C03C-D288-796C-1F65-A8C0E3FB4F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53CE96-6B63-AFF5-C0ED-54A5DC48E708}"/>
              </a:ext>
            </a:extLst>
          </p:cNvPr>
          <p:cNvSpPr>
            <a:spLocks noGrp="1"/>
          </p:cNvSpPr>
          <p:nvPr>
            <p:ph type="sldNum" sz="quarter" idx="12"/>
          </p:nvPr>
        </p:nvSpPr>
        <p:spPr/>
        <p:txBody>
          <a:bodyPr/>
          <a:lstStyle/>
          <a:p>
            <a:fld id="{091AB006-B66E-42FD-8B19-2F499775EA55}" type="slidenum">
              <a:rPr lang="en-US" smtClean="0"/>
              <a:t>‹#›</a:t>
            </a:fld>
            <a:endParaRPr lang="en-US"/>
          </a:p>
        </p:txBody>
      </p:sp>
    </p:spTree>
    <p:extLst>
      <p:ext uri="{BB962C8B-B14F-4D97-AF65-F5344CB8AC3E}">
        <p14:creationId xmlns:p14="http://schemas.microsoft.com/office/powerpoint/2010/main" val="1210148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C343EF-3ADD-94DF-1D54-98CBC094FA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6E3535-C522-ECEA-C2D4-73038089AD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02326B-4BBF-00CB-1696-87243F6BC4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34C7E3-1E61-4F92-BB0E-0B5F9CF8410B}" type="datetimeFigureOut">
              <a:rPr lang="en-US" smtClean="0"/>
              <a:t>4/24/2023</a:t>
            </a:fld>
            <a:endParaRPr lang="en-US"/>
          </a:p>
        </p:txBody>
      </p:sp>
      <p:sp>
        <p:nvSpPr>
          <p:cNvPr id="5" name="Footer Placeholder 4">
            <a:extLst>
              <a:ext uri="{FF2B5EF4-FFF2-40B4-BE49-F238E27FC236}">
                <a16:creationId xmlns:a16="http://schemas.microsoft.com/office/drawing/2014/main" id="{4298A428-C1FA-EA0B-93B4-760E535F2A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047C89-0E7E-EA9D-30D1-E85A8EB71C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1AB006-B66E-42FD-8B19-2F499775EA55}" type="slidenum">
              <a:rPr lang="en-US" smtClean="0"/>
              <a:t>‹#›</a:t>
            </a:fld>
            <a:endParaRPr lang="en-US"/>
          </a:p>
        </p:txBody>
      </p:sp>
    </p:spTree>
    <p:extLst>
      <p:ext uri="{BB962C8B-B14F-4D97-AF65-F5344CB8AC3E}">
        <p14:creationId xmlns:p14="http://schemas.microsoft.com/office/powerpoint/2010/main" val="2068299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Slide Background Fill">
            <a:extLst>
              <a:ext uri="{FF2B5EF4-FFF2-40B4-BE49-F238E27FC236}">
                <a16:creationId xmlns:a16="http://schemas.microsoft.com/office/drawing/2014/main" id="{C7D023E4-8DE1-436E-9847-ED6A4B4B04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olor Cover">
            <a:extLst>
              <a:ext uri="{FF2B5EF4-FFF2-40B4-BE49-F238E27FC236}">
                <a16:creationId xmlns:a16="http://schemas.microsoft.com/office/drawing/2014/main" id="{6BE11944-ED05-4FE9-9927-06C110BB3A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A2812508-238C-4BCD-BDD3-25C99C5CA23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7167"/>
            <a:ext cx="12188952" cy="3490956"/>
            <a:chOff x="651279" y="598259"/>
            <a:chExt cx="10889442" cy="5680742"/>
          </a:xfrm>
        </p:grpSpPr>
        <p:sp>
          <p:nvSpPr>
            <p:cNvPr id="13" name="Color">
              <a:extLst>
                <a:ext uri="{FF2B5EF4-FFF2-40B4-BE49-F238E27FC236}">
                  <a16:creationId xmlns:a16="http://schemas.microsoft.com/office/drawing/2014/main" id="{EA98B5EE-6906-45B1-8691-D06F06B6C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lor">
              <a:extLst>
                <a:ext uri="{FF2B5EF4-FFF2-40B4-BE49-F238E27FC236}">
                  <a16:creationId xmlns:a16="http://schemas.microsoft.com/office/drawing/2014/main" id="{3CB4D77E-DA74-4797-88E4-C7D817D315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8B1697C1-B2EC-C215-5E95-5B27DE38AEAB}"/>
              </a:ext>
            </a:extLst>
          </p:cNvPr>
          <p:cNvSpPr>
            <a:spLocks noGrp="1"/>
          </p:cNvSpPr>
          <p:nvPr>
            <p:ph type="ctrTitle"/>
          </p:nvPr>
        </p:nvSpPr>
        <p:spPr>
          <a:xfrm>
            <a:off x="789708" y="1014574"/>
            <a:ext cx="9725730" cy="2226769"/>
          </a:xfrm>
        </p:spPr>
        <p:txBody>
          <a:bodyPr anchor="ctr">
            <a:normAutofit/>
          </a:bodyPr>
          <a:lstStyle/>
          <a:p>
            <a:pPr algn="l"/>
            <a:r>
              <a:rPr lang="en-US" sz="4800">
                <a:solidFill>
                  <a:schemeClr val="bg1"/>
                </a:solidFill>
              </a:rPr>
              <a:t>Coordinating Care Across Clinical Settings</a:t>
            </a:r>
          </a:p>
        </p:txBody>
      </p:sp>
      <p:sp>
        <p:nvSpPr>
          <p:cNvPr id="3" name="Subtitle 2">
            <a:extLst>
              <a:ext uri="{FF2B5EF4-FFF2-40B4-BE49-F238E27FC236}">
                <a16:creationId xmlns:a16="http://schemas.microsoft.com/office/drawing/2014/main" id="{6B23D65C-E90B-C3BF-EEE8-8EC3D8A1352C}"/>
              </a:ext>
            </a:extLst>
          </p:cNvPr>
          <p:cNvSpPr>
            <a:spLocks noGrp="1"/>
          </p:cNvSpPr>
          <p:nvPr>
            <p:ph type="subTitle" idx="1"/>
          </p:nvPr>
        </p:nvSpPr>
        <p:spPr>
          <a:xfrm>
            <a:off x="789708" y="3640633"/>
            <a:ext cx="9725730" cy="2487212"/>
          </a:xfrm>
        </p:spPr>
        <p:txBody>
          <a:bodyPr anchor="ctr">
            <a:normAutofit/>
          </a:bodyPr>
          <a:lstStyle/>
          <a:p>
            <a:pPr algn="l"/>
            <a:r>
              <a:rPr lang="en-US">
                <a:solidFill>
                  <a:schemeClr val="tx2"/>
                </a:solidFill>
              </a:rPr>
              <a:t>ICWB Shared Learning Call</a:t>
            </a:r>
          </a:p>
          <a:p>
            <a:pPr algn="l"/>
            <a:r>
              <a:rPr lang="en-US">
                <a:solidFill>
                  <a:schemeClr val="tx2"/>
                </a:solidFill>
              </a:rPr>
              <a:t>April 24</a:t>
            </a:r>
            <a:r>
              <a:rPr lang="en-US" baseline="30000">
                <a:solidFill>
                  <a:schemeClr val="tx2"/>
                </a:solidFill>
              </a:rPr>
              <a:t>th</a:t>
            </a:r>
            <a:r>
              <a:rPr lang="en-US">
                <a:solidFill>
                  <a:schemeClr val="tx2"/>
                </a:solidFill>
              </a:rPr>
              <a:t>, 2023</a:t>
            </a:r>
          </a:p>
          <a:p>
            <a:pPr algn="l"/>
            <a:endParaRPr lang="en-US">
              <a:solidFill>
                <a:schemeClr val="tx2"/>
              </a:solidFill>
            </a:endParaRPr>
          </a:p>
        </p:txBody>
      </p:sp>
    </p:spTree>
    <p:extLst>
      <p:ext uri="{BB962C8B-B14F-4D97-AF65-F5344CB8AC3E}">
        <p14:creationId xmlns:p14="http://schemas.microsoft.com/office/powerpoint/2010/main" val="2017801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9" name="Group 11">
            <a:extLst>
              <a:ext uri="{FF2B5EF4-FFF2-40B4-BE49-F238E27FC236}">
                <a16:creationId xmlns:a16="http://schemas.microsoft.com/office/drawing/2014/main" id="{5E6B47BC-43FD-4C91-8BFF-B41B99A8A3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13"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2"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3"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4"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5"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6"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7"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5B26C2C9-8625-1A3C-B2B7-FDD7E8049BE0}"/>
              </a:ext>
            </a:extLst>
          </p:cNvPr>
          <p:cNvSpPr>
            <a:spLocks noGrp="1"/>
          </p:cNvSpPr>
          <p:nvPr>
            <p:ph type="title"/>
          </p:nvPr>
        </p:nvSpPr>
        <p:spPr>
          <a:xfrm>
            <a:off x="786385" y="841248"/>
            <a:ext cx="5129600" cy="5340097"/>
          </a:xfrm>
        </p:spPr>
        <p:txBody>
          <a:bodyPr anchor="ctr">
            <a:normAutofit/>
          </a:bodyPr>
          <a:lstStyle/>
          <a:p>
            <a:r>
              <a:rPr lang="en-US" sz="4800">
                <a:solidFill>
                  <a:schemeClr val="bg1"/>
                </a:solidFill>
              </a:rPr>
              <a:t>PeAR Collaborative Committee </a:t>
            </a:r>
          </a:p>
        </p:txBody>
      </p:sp>
      <p:sp>
        <p:nvSpPr>
          <p:cNvPr id="3" name="Content Placeholder 2">
            <a:extLst>
              <a:ext uri="{FF2B5EF4-FFF2-40B4-BE49-F238E27FC236}">
                <a16:creationId xmlns:a16="http://schemas.microsoft.com/office/drawing/2014/main" id="{847D8324-FF46-DAF9-879E-2F9DD362E73B}"/>
              </a:ext>
            </a:extLst>
          </p:cNvPr>
          <p:cNvSpPr>
            <a:spLocks noGrp="1"/>
          </p:cNvSpPr>
          <p:nvPr>
            <p:ph idx="1"/>
          </p:nvPr>
        </p:nvSpPr>
        <p:spPr>
          <a:xfrm>
            <a:off x="6045662" y="841247"/>
            <a:ext cx="6118692" cy="5340097"/>
          </a:xfrm>
        </p:spPr>
        <p:txBody>
          <a:bodyPr anchor="ctr">
            <a:normAutofit fontScale="92500" lnSpcReduction="10000"/>
          </a:bodyPr>
          <a:lstStyle/>
          <a:p>
            <a:r>
              <a:rPr lang="en-US" sz="2400" dirty="0">
                <a:solidFill>
                  <a:schemeClr val="tx2"/>
                </a:solidFill>
              </a:rPr>
              <a:t>Includes:</a:t>
            </a:r>
          </a:p>
          <a:p>
            <a:pPr lvl="1"/>
            <a:r>
              <a:rPr lang="en-US" sz="2000" dirty="0">
                <a:solidFill>
                  <a:schemeClr val="tx2"/>
                </a:solidFill>
              </a:rPr>
              <a:t>Outpatient prenatal care providers (MD, PA, CNM)</a:t>
            </a:r>
          </a:p>
          <a:p>
            <a:pPr lvl="1"/>
            <a:r>
              <a:rPr lang="en-US" sz="2000" dirty="0">
                <a:solidFill>
                  <a:schemeClr val="tx2"/>
                </a:solidFill>
              </a:rPr>
              <a:t>Outpatient RN Care Management </a:t>
            </a:r>
          </a:p>
          <a:p>
            <a:pPr lvl="1"/>
            <a:r>
              <a:rPr lang="en-US" sz="2000" dirty="0">
                <a:solidFill>
                  <a:schemeClr val="tx2"/>
                </a:solidFill>
              </a:rPr>
              <a:t>Outpatient OB SW</a:t>
            </a:r>
          </a:p>
          <a:p>
            <a:pPr lvl="1"/>
            <a:r>
              <a:rPr lang="en-US" sz="2000" dirty="0">
                <a:solidFill>
                  <a:schemeClr val="tx2"/>
                </a:solidFill>
              </a:rPr>
              <a:t>Outpatient Integrated Behavioral Health/Psychology/Psychiatry</a:t>
            </a:r>
          </a:p>
          <a:p>
            <a:pPr lvl="1"/>
            <a:r>
              <a:rPr lang="en-US" sz="2000" dirty="0">
                <a:solidFill>
                  <a:schemeClr val="tx2"/>
                </a:solidFill>
              </a:rPr>
              <a:t>Inpatient Mom-Baby RN Manager</a:t>
            </a:r>
          </a:p>
          <a:p>
            <a:pPr lvl="1"/>
            <a:r>
              <a:rPr lang="en-US" sz="2000" dirty="0">
                <a:solidFill>
                  <a:schemeClr val="tx2"/>
                </a:solidFill>
              </a:rPr>
              <a:t>Inpatient SW</a:t>
            </a:r>
          </a:p>
          <a:p>
            <a:pPr lvl="1"/>
            <a:r>
              <a:rPr lang="en-US" sz="2000" dirty="0">
                <a:solidFill>
                  <a:schemeClr val="tx2"/>
                </a:solidFill>
              </a:rPr>
              <a:t>Inpatient Peds/NICU MD, NP</a:t>
            </a:r>
          </a:p>
          <a:p>
            <a:pPr lvl="1"/>
            <a:r>
              <a:rPr lang="en-US" sz="2000" dirty="0">
                <a:solidFill>
                  <a:schemeClr val="tx2"/>
                </a:solidFill>
              </a:rPr>
              <a:t>Inpatient Integrated Psychology/Psychiatry </a:t>
            </a:r>
          </a:p>
          <a:p>
            <a:pPr lvl="1"/>
            <a:r>
              <a:rPr lang="en-US" sz="2000" dirty="0">
                <a:solidFill>
                  <a:schemeClr val="tx2"/>
                </a:solidFill>
              </a:rPr>
              <a:t>Inpatient Addiction Medicine Consult Team</a:t>
            </a:r>
          </a:p>
          <a:p>
            <a:pPr lvl="1"/>
            <a:r>
              <a:rPr lang="en-US" sz="2000" dirty="0">
                <a:solidFill>
                  <a:schemeClr val="tx2"/>
                </a:solidFill>
              </a:rPr>
              <a:t>Lactation</a:t>
            </a:r>
          </a:p>
          <a:p>
            <a:r>
              <a:rPr lang="en-US" sz="2400" dirty="0">
                <a:solidFill>
                  <a:schemeClr val="tx2"/>
                </a:solidFill>
              </a:rPr>
              <a:t>Format: </a:t>
            </a:r>
          </a:p>
          <a:p>
            <a:pPr lvl="1"/>
            <a:r>
              <a:rPr lang="en-US" sz="2000" dirty="0">
                <a:solidFill>
                  <a:schemeClr val="tx2"/>
                </a:solidFill>
              </a:rPr>
              <a:t>Monthly recurring meeting</a:t>
            </a:r>
          </a:p>
          <a:p>
            <a:pPr lvl="1"/>
            <a:r>
              <a:rPr lang="en-US" sz="2000" dirty="0">
                <a:solidFill>
                  <a:schemeClr val="tx2"/>
                </a:solidFill>
              </a:rPr>
              <a:t>policy, workflow, implementation updates</a:t>
            </a:r>
          </a:p>
          <a:p>
            <a:pPr lvl="1"/>
            <a:r>
              <a:rPr lang="en-US" sz="2000" dirty="0">
                <a:solidFill>
                  <a:schemeClr val="tx2"/>
                </a:solidFill>
              </a:rPr>
              <a:t>Patient case discussion and care planning </a:t>
            </a:r>
          </a:p>
          <a:p>
            <a:r>
              <a:rPr lang="en-US" sz="2400" dirty="0">
                <a:solidFill>
                  <a:schemeClr val="tx2"/>
                </a:solidFill>
              </a:rPr>
              <a:t>To Come: Shared Epic Patient List</a:t>
            </a:r>
          </a:p>
          <a:p>
            <a:endParaRPr lang="en-US" sz="1500" dirty="0">
              <a:solidFill>
                <a:schemeClr val="tx2"/>
              </a:solidFill>
            </a:endParaRPr>
          </a:p>
        </p:txBody>
      </p:sp>
    </p:spTree>
    <p:extLst>
      <p:ext uri="{BB962C8B-B14F-4D97-AF65-F5344CB8AC3E}">
        <p14:creationId xmlns:p14="http://schemas.microsoft.com/office/powerpoint/2010/main" val="398742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EE4E7AE-2A5E-4F23-F609-93F67502F065}"/>
              </a:ext>
            </a:extLst>
          </p:cNvPr>
          <p:cNvSpPr>
            <a:spLocks noGrp="1"/>
          </p:cNvSpPr>
          <p:nvPr>
            <p:ph idx="1"/>
          </p:nvPr>
        </p:nvSpPr>
        <p:spPr>
          <a:xfrm>
            <a:off x="696312" y="1436740"/>
            <a:ext cx="4977578" cy="3639289"/>
          </a:xfrm>
        </p:spPr>
        <p:txBody>
          <a:bodyPr anchor="ctr">
            <a:normAutofit fontScale="70000" lnSpcReduction="20000"/>
          </a:bodyPr>
          <a:lstStyle/>
          <a:p>
            <a:pPr marL="0" indent="0">
              <a:buNone/>
            </a:pPr>
            <a:r>
              <a:rPr lang="en-US" sz="6600" dirty="0">
                <a:solidFill>
                  <a:schemeClr val="tx2"/>
                </a:solidFill>
              </a:rPr>
              <a:t>Discussion</a:t>
            </a:r>
          </a:p>
          <a:p>
            <a:pPr marL="0" indent="0">
              <a:buNone/>
            </a:pPr>
            <a:endParaRPr lang="en-US" sz="6600" dirty="0">
              <a:solidFill>
                <a:schemeClr val="tx2"/>
              </a:solidFill>
            </a:endParaRPr>
          </a:p>
          <a:p>
            <a:pPr marL="0" indent="0">
              <a:buNone/>
            </a:pPr>
            <a:r>
              <a:rPr lang="en-US" sz="6600" dirty="0">
                <a:solidFill>
                  <a:schemeClr val="tx2"/>
                </a:solidFill>
              </a:rPr>
              <a:t>Questions</a:t>
            </a:r>
          </a:p>
          <a:p>
            <a:pPr marL="0" indent="0">
              <a:buNone/>
            </a:pPr>
            <a:endParaRPr lang="en-US" sz="1800" dirty="0">
              <a:solidFill>
                <a:schemeClr val="tx2"/>
              </a:solidFill>
            </a:endParaRPr>
          </a:p>
          <a:p>
            <a:pPr marL="0" indent="0">
              <a:buNone/>
            </a:pPr>
            <a:endParaRPr lang="en-US" sz="7200" dirty="0">
              <a:solidFill>
                <a:schemeClr val="tx2"/>
              </a:solidFill>
            </a:endParaRPr>
          </a:p>
          <a:p>
            <a:pPr marL="0" indent="0">
              <a:buNone/>
            </a:pPr>
            <a:r>
              <a:rPr lang="en-US" sz="7200" dirty="0">
                <a:solidFill>
                  <a:schemeClr val="tx2"/>
                </a:solidFill>
              </a:rPr>
              <a:t>Thank you!</a:t>
            </a:r>
          </a:p>
          <a:p>
            <a:pPr marL="0" indent="0">
              <a:buNone/>
            </a:pPr>
            <a:endParaRPr lang="en-US" sz="1800" dirty="0">
              <a:solidFill>
                <a:schemeClr val="tx2"/>
              </a:solidFill>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Help">
            <a:extLst>
              <a:ext uri="{FF2B5EF4-FFF2-40B4-BE49-F238E27FC236}">
                <a16:creationId xmlns:a16="http://schemas.microsoft.com/office/drawing/2014/main" id="{39E833D3-50C1-FC53-90D6-1BF66B8B7A4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252684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Slide Background Fill">
            <a:extLst>
              <a:ext uri="{FF2B5EF4-FFF2-40B4-BE49-F238E27FC236}">
                <a16:creationId xmlns:a16="http://schemas.microsoft.com/office/drawing/2014/main" id="{907E470A-25F4-47D0-8FEC-EE9FD606B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6220E63-99E1-482A-A0A6-B47EB4BF879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848" y="0"/>
            <a:ext cx="12188949" cy="6858000"/>
            <a:chOff x="-2848" y="0"/>
            <a:chExt cx="12188949" cy="6858000"/>
          </a:xfrm>
        </p:grpSpPr>
        <p:sp>
          <p:nvSpPr>
            <p:cNvPr id="11" name="Color Cover">
              <a:extLst>
                <a:ext uri="{FF2B5EF4-FFF2-40B4-BE49-F238E27FC236}">
                  <a16:creationId xmlns:a16="http://schemas.microsoft.com/office/drawing/2014/main" id="{F8610896-EA5E-4BE8-8398-C1AFC0490A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48" y="0"/>
              <a:ext cx="12188949" cy="6858000"/>
            </a:xfrm>
            <a:prstGeom prst="rect">
              <a:avLst/>
            </a:prstGeom>
            <a:solidFill>
              <a:schemeClr val="accent5">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olor Cover">
              <a:extLst>
                <a:ext uri="{FF2B5EF4-FFF2-40B4-BE49-F238E27FC236}">
                  <a16:creationId xmlns:a16="http://schemas.microsoft.com/office/drawing/2014/main" id="{F44E9794-9C4B-427F-BB50-89D893347D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48" y="0"/>
              <a:ext cx="12188949" cy="6858000"/>
            </a:xfrm>
            <a:prstGeom prst="rect">
              <a:avLst/>
            </a:prstGeom>
            <a:solidFill>
              <a:schemeClr val="accent6">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8618EE54-271A-4FE8-B6B3-D0FCF55A7A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51279" y="598259"/>
            <a:ext cx="10889442" cy="5680742"/>
            <a:chOff x="651279" y="598259"/>
            <a:chExt cx="10889442" cy="5680742"/>
          </a:xfrm>
        </p:grpSpPr>
        <p:sp>
          <p:nvSpPr>
            <p:cNvPr id="15" name="Color">
              <a:extLst>
                <a:ext uri="{FF2B5EF4-FFF2-40B4-BE49-F238E27FC236}">
                  <a16:creationId xmlns:a16="http://schemas.microsoft.com/office/drawing/2014/main" id="{ECA6F781-4382-4525-9DA8-9D66605F87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lor">
              <a:extLst>
                <a:ext uri="{FF2B5EF4-FFF2-40B4-BE49-F238E27FC236}">
                  <a16:creationId xmlns:a16="http://schemas.microsoft.com/office/drawing/2014/main" id="{209C186B-2883-498E-A176-6B60F8B51B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9" name="Freeform: Shape 18">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5" name="Freeform: Shape 24">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D9F334DF-0980-6939-3ECB-649062B23EEC}"/>
              </a:ext>
            </a:extLst>
          </p:cNvPr>
          <p:cNvSpPr>
            <a:spLocks noGrp="1"/>
          </p:cNvSpPr>
          <p:nvPr>
            <p:ph type="title"/>
          </p:nvPr>
        </p:nvSpPr>
        <p:spPr>
          <a:xfrm>
            <a:off x="1014984" y="891712"/>
            <a:ext cx="5309616" cy="5160789"/>
          </a:xfrm>
        </p:spPr>
        <p:txBody>
          <a:bodyPr anchor="ctr">
            <a:normAutofit/>
          </a:bodyPr>
          <a:lstStyle/>
          <a:p>
            <a:r>
              <a:rPr lang="en-US" sz="4800">
                <a:solidFill>
                  <a:schemeClr val="bg1"/>
                </a:solidFill>
              </a:rPr>
              <a:t>Objectives</a:t>
            </a:r>
          </a:p>
        </p:txBody>
      </p:sp>
      <p:sp>
        <p:nvSpPr>
          <p:cNvPr id="3" name="Content Placeholder 2">
            <a:extLst>
              <a:ext uri="{FF2B5EF4-FFF2-40B4-BE49-F238E27FC236}">
                <a16:creationId xmlns:a16="http://schemas.microsoft.com/office/drawing/2014/main" id="{82F70858-943B-AAAE-6AE1-DD8BC4AAD51F}"/>
              </a:ext>
            </a:extLst>
          </p:cNvPr>
          <p:cNvSpPr>
            <a:spLocks noGrp="1"/>
          </p:cNvSpPr>
          <p:nvPr>
            <p:ph idx="1"/>
          </p:nvPr>
        </p:nvSpPr>
        <p:spPr>
          <a:xfrm>
            <a:off x="3987350" y="1453785"/>
            <a:ext cx="7068928" cy="5160790"/>
          </a:xfrm>
        </p:spPr>
        <p:txBody>
          <a:bodyPr anchor="ctr">
            <a:normAutofit/>
          </a:bodyPr>
          <a:lstStyle/>
          <a:p>
            <a:r>
              <a:rPr lang="en-US" sz="2400" dirty="0">
                <a:solidFill>
                  <a:schemeClr val="bg1"/>
                </a:solidFill>
              </a:rPr>
              <a:t>Review Plan of Safe Care components</a:t>
            </a:r>
          </a:p>
          <a:p>
            <a:r>
              <a:rPr lang="en-US" sz="2400" dirty="0">
                <a:solidFill>
                  <a:schemeClr val="bg1"/>
                </a:solidFill>
              </a:rPr>
              <a:t>Discuss implementation of POSC during prenatal period</a:t>
            </a:r>
          </a:p>
          <a:p>
            <a:r>
              <a:rPr lang="en-US" sz="2400" dirty="0">
                <a:solidFill>
                  <a:schemeClr val="bg1"/>
                </a:solidFill>
              </a:rPr>
              <a:t>Explain how prenatal POSC creation is patient-centered and improves coordination between inpatient and outpatient care settings</a:t>
            </a:r>
          </a:p>
          <a:p>
            <a:r>
              <a:rPr lang="en-US" sz="2400" dirty="0">
                <a:solidFill>
                  <a:schemeClr val="bg1"/>
                </a:solidFill>
              </a:rPr>
              <a:t>Brainstorm ways of connecting OP and IP care settings on an ongoing basis, and discuss one new strategy implemented at UCH</a:t>
            </a:r>
          </a:p>
          <a:p>
            <a:endParaRPr lang="en-US" sz="1800" dirty="0">
              <a:solidFill>
                <a:schemeClr val="bg1"/>
              </a:solidFill>
            </a:endParaRPr>
          </a:p>
          <a:p>
            <a:pPr marL="0" indent="0">
              <a:buNone/>
            </a:pPr>
            <a:endParaRPr lang="en-US" sz="1800" dirty="0">
              <a:solidFill>
                <a:schemeClr val="bg1"/>
              </a:solidFill>
            </a:endParaRPr>
          </a:p>
        </p:txBody>
      </p:sp>
    </p:spTree>
    <p:extLst>
      <p:ext uri="{BB962C8B-B14F-4D97-AF65-F5344CB8AC3E}">
        <p14:creationId xmlns:p14="http://schemas.microsoft.com/office/powerpoint/2010/main" val="790135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265CB9-E81E-B13E-B2C6-E5A378A831A7}"/>
              </a:ext>
            </a:extLst>
          </p:cNvPr>
          <p:cNvSpPr>
            <a:spLocks noGrp="1"/>
          </p:cNvSpPr>
          <p:nvPr>
            <p:ph type="title"/>
          </p:nvPr>
        </p:nvSpPr>
        <p:spPr>
          <a:xfrm>
            <a:off x="5297762" y="329184"/>
            <a:ext cx="6251110" cy="1783080"/>
          </a:xfrm>
        </p:spPr>
        <p:txBody>
          <a:bodyPr anchor="b">
            <a:normAutofit/>
          </a:bodyPr>
          <a:lstStyle/>
          <a:p>
            <a:r>
              <a:rPr lang="en-US" sz="5400"/>
              <a:t>Plan of Safe Care</a:t>
            </a:r>
          </a:p>
        </p:txBody>
      </p:sp>
      <p:pic>
        <p:nvPicPr>
          <p:cNvPr id="5" name="Picture 4" descr="Large skydiving group mid-air">
            <a:extLst>
              <a:ext uri="{FF2B5EF4-FFF2-40B4-BE49-F238E27FC236}">
                <a16:creationId xmlns:a16="http://schemas.microsoft.com/office/drawing/2014/main" id="{3D3E156C-2367-AB04-5598-E23D6A3E2CAD}"/>
              </a:ext>
            </a:extLst>
          </p:cNvPr>
          <p:cNvPicPr>
            <a:picLocks noChangeAspect="1"/>
          </p:cNvPicPr>
          <p:nvPr/>
        </p:nvPicPr>
        <p:blipFill rotWithShape="1">
          <a:blip r:embed="rId2"/>
          <a:srcRect l="28003" r="26836"/>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CB792DC-1CE2-651D-0F7C-D0568D221787}"/>
              </a:ext>
            </a:extLst>
          </p:cNvPr>
          <p:cNvSpPr>
            <a:spLocks noGrp="1"/>
          </p:cNvSpPr>
          <p:nvPr>
            <p:ph idx="1"/>
          </p:nvPr>
        </p:nvSpPr>
        <p:spPr>
          <a:xfrm>
            <a:off x="5297762" y="2706624"/>
            <a:ext cx="6251110" cy="3483864"/>
          </a:xfrm>
        </p:spPr>
        <p:txBody>
          <a:bodyPr>
            <a:normAutofit/>
          </a:bodyPr>
          <a:lstStyle/>
          <a:p>
            <a:r>
              <a:rPr lang="en-US" sz="1500" b="0" i="0">
                <a:effectLst/>
                <a:latin typeface="Trebuchet MS" panose="020B0603020202020204" pitchFamily="34" charset="0"/>
              </a:rPr>
              <a:t>A Plan of Safe Care is meant to be a community safety net for families affected by substance use. Ideally, the plan is established during pregnancy, prior to child welfare involvement and the plan is developed by a multidisciplinary team. Plans of Safe Care include the following elements:</a:t>
            </a:r>
          </a:p>
          <a:p>
            <a:pPr lvl="1"/>
            <a:r>
              <a:rPr lang="en-US" sz="1500" b="0" i="0">
                <a:effectLst/>
                <a:latin typeface="Trebuchet MS" panose="020B0603020202020204" pitchFamily="34" charset="0"/>
              </a:rPr>
              <a:t>Physical health (postpartum care, support with breastfeeding, medication and pain management)</a:t>
            </a:r>
          </a:p>
          <a:p>
            <a:pPr lvl="1"/>
            <a:r>
              <a:rPr lang="en-US" sz="1500" b="0" i="0">
                <a:effectLst/>
                <a:latin typeface="Trebuchet MS" panose="020B0603020202020204" pitchFamily="34" charset="0"/>
              </a:rPr>
              <a:t>Behavioral health (engagement, treatment, recovery supports and retention; treatment for partner/other family members)</a:t>
            </a:r>
          </a:p>
          <a:p>
            <a:pPr lvl="1"/>
            <a:r>
              <a:rPr lang="en-US" sz="1500" b="0" i="0">
                <a:effectLst/>
                <a:latin typeface="Trebuchet MS" panose="020B0603020202020204" pitchFamily="34" charset="0"/>
              </a:rPr>
              <a:t>Infant health and development (high-risk follow-up care, with referral to specialty care; developmental screening and early intervention services; early care and education programs)</a:t>
            </a:r>
          </a:p>
          <a:p>
            <a:pPr lvl="1"/>
            <a:r>
              <a:rPr lang="en-US" sz="1500" b="0" i="0">
                <a:effectLst/>
                <a:latin typeface="Trebuchet MS" panose="020B0603020202020204" pitchFamily="34" charset="0"/>
              </a:rPr>
              <a:t>Parenting/family support (coordinated case management; home visiting/Head Start; Housing, employment support, child care and transportation)</a:t>
            </a:r>
          </a:p>
          <a:p>
            <a:endParaRPr lang="en-US" sz="1500"/>
          </a:p>
        </p:txBody>
      </p:sp>
    </p:spTree>
    <p:extLst>
      <p:ext uri="{BB962C8B-B14F-4D97-AF65-F5344CB8AC3E}">
        <p14:creationId xmlns:p14="http://schemas.microsoft.com/office/powerpoint/2010/main" val="1399612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CDA04-56C6-A6B4-A4AA-6E27E4939AD4}"/>
              </a:ext>
            </a:extLst>
          </p:cNvPr>
          <p:cNvSpPr>
            <a:spLocks noGrp="1"/>
          </p:cNvSpPr>
          <p:nvPr>
            <p:ph type="title"/>
          </p:nvPr>
        </p:nvSpPr>
        <p:spPr/>
        <p:txBody>
          <a:bodyPr>
            <a:normAutofit fontScale="90000"/>
          </a:bodyPr>
          <a:lstStyle/>
          <a:p>
            <a:r>
              <a:rPr lang="en-US" b="1" i="0" dirty="0">
                <a:solidFill>
                  <a:srgbClr val="000000"/>
                </a:solidFill>
                <a:effectLst/>
                <a:latin typeface="Trebuchet MS" panose="020B0603020202020204" pitchFamily="34" charset="0"/>
              </a:rPr>
              <a:t>What is the Colorado Plans of Safe Care?</a:t>
            </a:r>
            <a:br>
              <a:rPr lang="en-US" b="0" i="0" dirty="0">
                <a:solidFill>
                  <a:srgbClr val="000000"/>
                </a:solidFill>
                <a:effectLst/>
                <a:latin typeface="Trebuchet MS" panose="020B0603020202020204" pitchFamily="34" charset="0"/>
              </a:rPr>
            </a:br>
            <a:endParaRPr lang="en-US" dirty="0"/>
          </a:p>
        </p:txBody>
      </p:sp>
      <p:sp>
        <p:nvSpPr>
          <p:cNvPr id="3" name="Content Placeholder 2">
            <a:extLst>
              <a:ext uri="{FF2B5EF4-FFF2-40B4-BE49-F238E27FC236}">
                <a16:creationId xmlns:a16="http://schemas.microsoft.com/office/drawing/2014/main" id="{ADBD69D6-8C2E-EBD0-22E7-1AFED12CE9A6}"/>
              </a:ext>
            </a:extLst>
          </p:cNvPr>
          <p:cNvSpPr>
            <a:spLocks noGrp="1"/>
          </p:cNvSpPr>
          <p:nvPr>
            <p:ph idx="1"/>
          </p:nvPr>
        </p:nvSpPr>
        <p:spPr>
          <a:xfrm>
            <a:off x="637563" y="1434517"/>
            <a:ext cx="10716237" cy="4742446"/>
          </a:xfrm>
        </p:spPr>
        <p:txBody>
          <a:bodyPr>
            <a:normAutofit fontScale="62500" lnSpcReduction="20000"/>
          </a:bodyPr>
          <a:lstStyle/>
          <a:p>
            <a:pPr marL="0" indent="0" algn="l">
              <a:buNone/>
            </a:pPr>
            <a:r>
              <a:rPr lang="en-US" b="0" i="0" dirty="0">
                <a:solidFill>
                  <a:srgbClr val="000000"/>
                </a:solidFill>
                <a:effectLst/>
                <a:latin typeface="Trebuchet MS" panose="020B0603020202020204" pitchFamily="34" charset="0"/>
              </a:rPr>
              <a:t>The Comprehensive Addiction and Recovery Act (CARA) of 2016 requires state child welfare systems develop a Plans of Safe Care to address the needs of infants who are identified as affected by substance abuse, experience withdrawal symptoms, or have fetal alcohol spectrum disorders (FASD).  It also stipulates the development of a services plan for the infant and their family/caregiver to ensure the safety and well-being of infants following the release from the health care provider.</a:t>
            </a:r>
          </a:p>
          <a:p>
            <a:pPr algn="l"/>
            <a:r>
              <a:rPr lang="en-US" b="1" i="0" dirty="0">
                <a:solidFill>
                  <a:srgbClr val="000000"/>
                </a:solidFill>
                <a:effectLst/>
                <a:latin typeface="Trebuchet MS" panose="020B0603020202020204" pitchFamily="34" charset="0"/>
              </a:rPr>
              <a:t>What is included in the Colorado Plans of Safe Care?</a:t>
            </a:r>
            <a:endParaRPr lang="en-US" b="0" i="0" dirty="0">
              <a:solidFill>
                <a:srgbClr val="000000"/>
              </a:solidFill>
              <a:effectLst/>
              <a:latin typeface="Trebuchet MS" panose="020B0603020202020204" pitchFamily="34" charset="0"/>
            </a:endParaRPr>
          </a:p>
          <a:p>
            <a:pPr algn="l">
              <a:buFont typeface="Arial" panose="020B0604020202020204" pitchFamily="34" charset="0"/>
              <a:buChar char="•"/>
            </a:pPr>
            <a:r>
              <a:rPr lang="en-US" b="0" i="0" dirty="0">
                <a:solidFill>
                  <a:srgbClr val="000000"/>
                </a:solidFill>
                <a:effectLst/>
                <a:latin typeface="Trebuchet MS" panose="020B0603020202020204" pitchFamily="34" charset="0"/>
              </a:rPr>
              <a:t>Physiological Readiness of the Infant</a:t>
            </a:r>
          </a:p>
          <a:p>
            <a:pPr marL="742950" lvl="1" indent="-285750" algn="l">
              <a:buFont typeface="Arial" panose="020B0604020202020204" pitchFamily="34" charset="0"/>
              <a:buChar char="•"/>
            </a:pPr>
            <a:r>
              <a:rPr lang="en-US" b="0" i="0" dirty="0">
                <a:solidFill>
                  <a:srgbClr val="000000"/>
                </a:solidFill>
                <a:effectLst/>
                <a:latin typeface="Trebuchet MS" panose="020B0603020202020204" pitchFamily="34" charset="0"/>
              </a:rPr>
              <a:t>The impact of substance exposure on the infant and identifies the need for special care, medical treatment or pharmacological care.</a:t>
            </a:r>
          </a:p>
          <a:p>
            <a:pPr algn="l">
              <a:buFont typeface="Arial" panose="020B0604020202020204" pitchFamily="34" charset="0"/>
              <a:buChar char="•"/>
            </a:pPr>
            <a:r>
              <a:rPr lang="en-US" b="0" i="0" dirty="0">
                <a:solidFill>
                  <a:srgbClr val="000000"/>
                </a:solidFill>
                <a:effectLst/>
                <a:latin typeface="Trebuchet MS" panose="020B0603020202020204" pitchFamily="34" charset="0"/>
              </a:rPr>
              <a:t> Discharge Planning/Consultation</a:t>
            </a:r>
          </a:p>
          <a:p>
            <a:pPr marL="742950" lvl="1" indent="-285750" algn="l">
              <a:buFont typeface="Arial" panose="020B0604020202020204" pitchFamily="34" charset="0"/>
              <a:buChar char="•"/>
            </a:pPr>
            <a:r>
              <a:rPr lang="en-US" b="0" i="0" dirty="0">
                <a:solidFill>
                  <a:srgbClr val="000000"/>
                </a:solidFill>
                <a:effectLst/>
                <a:latin typeface="Trebuchet MS" panose="020B0603020202020204" pitchFamily="34" charset="0"/>
              </a:rPr>
              <a:t>Nutritional and medical care needs and supplies, in-home caregivers, community resources, emergency care and transportation and assesses for safety of the home and financial resources.</a:t>
            </a:r>
          </a:p>
          <a:p>
            <a:pPr algn="l">
              <a:buFont typeface="Arial" panose="020B0604020202020204" pitchFamily="34" charset="0"/>
              <a:buChar char="•"/>
            </a:pPr>
            <a:r>
              <a:rPr lang="en-US" b="0" i="0" dirty="0">
                <a:solidFill>
                  <a:srgbClr val="000000"/>
                </a:solidFill>
                <a:effectLst/>
                <a:latin typeface="Trebuchet MS" panose="020B0603020202020204" pitchFamily="34" charset="0"/>
              </a:rPr>
              <a:t>Follow-up Care</a:t>
            </a:r>
          </a:p>
          <a:p>
            <a:pPr marL="742950" lvl="1" indent="-285750" algn="l">
              <a:buFont typeface="Arial" panose="020B0604020202020204" pitchFamily="34" charset="0"/>
              <a:buChar char="•"/>
            </a:pPr>
            <a:r>
              <a:rPr lang="en-US" b="0" i="0" dirty="0">
                <a:solidFill>
                  <a:srgbClr val="000000"/>
                </a:solidFill>
                <a:effectLst/>
                <a:latin typeface="Trebuchet MS" panose="020B0603020202020204" pitchFamily="34" charset="0"/>
              </a:rPr>
              <a:t>Coordination and follow-up with PCP, pediatrician, treatment provider, counselor, home nursing care, housing, food and parenting resources.</a:t>
            </a:r>
          </a:p>
          <a:p>
            <a:pPr algn="l">
              <a:buFont typeface="Arial" panose="020B0604020202020204" pitchFamily="34" charset="0"/>
              <a:buChar char="•"/>
            </a:pPr>
            <a:r>
              <a:rPr lang="en-US" b="0" i="0" dirty="0">
                <a:solidFill>
                  <a:srgbClr val="000000"/>
                </a:solidFill>
                <a:effectLst/>
                <a:latin typeface="Trebuchet MS" panose="020B0603020202020204" pitchFamily="34" charset="0"/>
              </a:rPr>
              <a:t>Parent/Caregiver Education</a:t>
            </a:r>
          </a:p>
          <a:p>
            <a:pPr marL="742950" lvl="1" indent="-285750" algn="l">
              <a:buFont typeface="Arial" panose="020B0604020202020204" pitchFamily="34" charset="0"/>
              <a:buChar char="•"/>
            </a:pPr>
            <a:r>
              <a:rPr lang="en-US" b="0" i="0" dirty="0">
                <a:solidFill>
                  <a:srgbClr val="000000"/>
                </a:solidFill>
                <a:effectLst/>
                <a:latin typeface="Trebuchet MS" panose="020B0603020202020204" pitchFamily="34" charset="0"/>
              </a:rPr>
              <a:t>Readiness of parent/caregiver to care for infant, education and skills needed to care for the infant and identifies support system.</a:t>
            </a:r>
          </a:p>
          <a:p>
            <a:endParaRPr lang="en-US" dirty="0"/>
          </a:p>
        </p:txBody>
      </p:sp>
    </p:spTree>
    <p:extLst>
      <p:ext uri="{BB962C8B-B14F-4D97-AF65-F5344CB8AC3E}">
        <p14:creationId xmlns:p14="http://schemas.microsoft.com/office/powerpoint/2010/main" val="3525253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C63CF-C619-1944-27AB-D1A55AFB045C}"/>
              </a:ext>
            </a:extLst>
          </p:cNvPr>
          <p:cNvSpPr>
            <a:spLocks noGrp="1"/>
          </p:cNvSpPr>
          <p:nvPr>
            <p:ph type="title"/>
          </p:nvPr>
        </p:nvSpPr>
        <p:spPr/>
        <p:txBody>
          <a:bodyPr>
            <a:normAutofit fontScale="90000"/>
          </a:bodyPr>
          <a:lstStyle/>
          <a:p>
            <a:r>
              <a:rPr lang="en-US" b="1" i="0" dirty="0">
                <a:solidFill>
                  <a:srgbClr val="000000"/>
                </a:solidFill>
                <a:effectLst/>
                <a:latin typeface="Trebuchet MS" panose="020B0603020202020204" pitchFamily="34" charset="0"/>
              </a:rPr>
              <a:t>Who is Involved in Developing the Colorado Plans of Safe Care (</a:t>
            </a:r>
            <a:r>
              <a:rPr lang="en-US" b="1" i="0" dirty="0" err="1">
                <a:solidFill>
                  <a:srgbClr val="000000"/>
                </a:solidFill>
                <a:effectLst/>
                <a:latin typeface="Trebuchet MS" panose="020B0603020202020204" pitchFamily="34" charset="0"/>
              </a:rPr>
              <a:t>PoSC</a:t>
            </a:r>
            <a:r>
              <a:rPr lang="en-US" b="1" i="0" dirty="0">
                <a:solidFill>
                  <a:srgbClr val="000000"/>
                </a:solidFill>
                <a:effectLst/>
                <a:latin typeface="Trebuchet MS" panose="020B0603020202020204" pitchFamily="34" charset="0"/>
              </a:rPr>
              <a:t>)?</a:t>
            </a:r>
            <a:br>
              <a:rPr lang="en-US" b="0" i="0" dirty="0">
                <a:solidFill>
                  <a:srgbClr val="000000"/>
                </a:solidFill>
                <a:effectLst/>
                <a:latin typeface="Trebuchet MS" panose="020B0603020202020204" pitchFamily="34" charset="0"/>
              </a:rPr>
            </a:br>
            <a:endParaRPr lang="en-US" dirty="0"/>
          </a:p>
        </p:txBody>
      </p:sp>
      <p:sp>
        <p:nvSpPr>
          <p:cNvPr id="3" name="Content Placeholder 2">
            <a:extLst>
              <a:ext uri="{FF2B5EF4-FFF2-40B4-BE49-F238E27FC236}">
                <a16:creationId xmlns:a16="http://schemas.microsoft.com/office/drawing/2014/main" id="{D657B3AC-82D2-2FE5-4443-8FC0E660E383}"/>
              </a:ext>
            </a:extLst>
          </p:cNvPr>
          <p:cNvSpPr>
            <a:spLocks noGrp="1"/>
          </p:cNvSpPr>
          <p:nvPr>
            <p:ph idx="1"/>
          </p:nvPr>
        </p:nvSpPr>
        <p:spPr/>
        <p:txBody>
          <a:bodyPr>
            <a:normAutofit fontScale="70000" lnSpcReduction="20000"/>
          </a:bodyPr>
          <a:lstStyle/>
          <a:p>
            <a:pPr algn="l"/>
            <a:r>
              <a:rPr lang="en-US" b="0" i="0" dirty="0">
                <a:solidFill>
                  <a:srgbClr val="000000"/>
                </a:solidFill>
                <a:effectLst/>
                <a:latin typeface="Trebuchet MS" panose="020B0603020202020204" pitchFamily="34" charset="0"/>
              </a:rPr>
              <a:t>The </a:t>
            </a:r>
            <a:r>
              <a:rPr lang="en-US" b="0" i="0" dirty="0" err="1">
                <a:solidFill>
                  <a:srgbClr val="000000"/>
                </a:solidFill>
                <a:effectLst/>
                <a:latin typeface="Trebuchet MS" panose="020B0603020202020204" pitchFamily="34" charset="0"/>
              </a:rPr>
              <a:t>PoSC</a:t>
            </a:r>
            <a:r>
              <a:rPr lang="en-US" b="0" i="0" dirty="0">
                <a:solidFill>
                  <a:srgbClr val="000000"/>
                </a:solidFill>
                <a:effectLst/>
                <a:latin typeface="Trebuchet MS" panose="020B0603020202020204" pitchFamily="34" charset="0"/>
              </a:rPr>
              <a:t> is developed with the input of a multidisciplinary-team before the mother’s discharge from the hospital. According to best practices, the </a:t>
            </a:r>
            <a:r>
              <a:rPr lang="en-US" b="0" i="0" dirty="0" err="1">
                <a:solidFill>
                  <a:srgbClr val="000000"/>
                </a:solidFill>
                <a:effectLst/>
                <a:latin typeface="Trebuchet MS" panose="020B0603020202020204" pitchFamily="34" charset="0"/>
              </a:rPr>
              <a:t>PoSC</a:t>
            </a:r>
            <a:r>
              <a:rPr lang="en-US" b="0" i="0" dirty="0">
                <a:solidFill>
                  <a:srgbClr val="000000"/>
                </a:solidFill>
                <a:effectLst/>
                <a:latin typeface="Trebuchet MS" panose="020B0603020202020204" pitchFamily="34" charset="0"/>
              </a:rPr>
              <a:t> should be started prenatally and serve as a living document throughout the pregnancy and after birth. If that is not possible, the </a:t>
            </a:r>
            <a:r>
              <a:rPr lang="en-US" b="0" i="0" dirty="0" err="1">
                <a:solidFill>
                  <a:srgbClr val="000000"/>
                </a:solidFill>
                <a:effectLst/>
                <a:latin typeface="Trebuchet MS" panose="020B0603020202020204" pitchFamily="34" charset="0"/>
              </a:rPr>
              <a:t>PoSC</a:t>
            </a:r>
            <a:r>
              <a:rPr lang="en-US" b="0" i="0" dirty="0">
                <a:solidFill>
                  <a:srgbClr val="000000"/>
                </a:solidFill>
                <a:effectLst/>
                <a:latin typeface="Trebuchet MS" panose="020B0603020202020204" pitchFamily="34" charset="0"/>
              </a:rPr>
              <a:t> must be developed after birth and completed before the mother’s discharge. This team may include:</a:t>
            </a:r>
          </a:p>
          <a:p>
            <a:pPr lvl="1"/>
            <a:r>
              <a:rPr lang="en-US" b="0" i="0" dirty="0">
                <a:solidFill>
                  <a:srgbClr val="000000"/>
                </a:solidFill>
                <a:effectLst/>
                <a:latin typeface="Trebuchet MS" panose="020B0603020202020204" pitchFamily="34" charset="0"/>
              </a:rPr>
              <a:t>Medical staff</a:t>
            </a:r>
          </a:p>
          <a:p>
            <a:pPr lvl="1"/>
            <a:r>
              <a:rPr lang="en-US" b="0" i="0" dirty="0">
                <a:solidFill>
                  <a:srgbClr val="000000"/>
                </a:solidFill>
                <a:effectLst/>
                <a:latin typeface="Trebuchet MS" panose="020B0603020202020204" pitchFamily="34" charset="0"/>
              </a:rPr>
              <a:t>Treatment providers</a:t>
            </a:r>
          </a:p>
          <a:p>
            <a:pPr lvl="1"/>
            <a:r>
              <a:rPr lang="en-US" b="0" i="0" dirty="0">
                <a:solidFill>
                  <a:srgbClr val="000000"/>
                </a:solidFill>
                <a:effectLst/>
                <a:latin typeface="Trebuchet MS" panose="020B0603020202020204" pitchFamily="34" charset="0"/>
              </a:rPr>
              <a:t>Mental health experts</a:t>
            </a:r>
          </a:p>
          <a:p>
            <a:pPr lvl="1"/>
            <a:r>
              <a:rPr lang="en-US" b="0" i="0" dirty="0">
                <a:solidFill>
                  <a:srgbClr val="000000"/>
                </a:solidFill>
                <a:effectLst/>
                <a:latin typeface="Trebuchet MS" panose="020B0603020202020204" pitchFamily="34" charset="0"/>
              </a:rPr>
              <a:t>Early childhood staff</a:t>
            </a:r>
          </a:p>
          <a:p>
            <a:pPr lvl="1"/>
            <a:r>
              <a:rPr lang="en-US" b="0" i="0" dirty="0">
                <a:solidFill>
                  <a:srgbClr val="000000"/>
                </a:solidFill>
                <a:effectLst/>
                <a:latin typeface="Trebuchet MS" panose="020B0603020202020204" pitchFamily="34" charset="0"/>
              </a:rPr>
              <a:t>Child welfare</a:t>
            </a:r>
          </a:p>
          <a:p>
            <a:r>
              <a:rPr lang="en-US" b="0" i="0" dirty="0">
                <a:solidFill>
                  <a:srgbClr val="000000"/>
                </a:solidFill>
                <a:effectLst/>
                <a:latin typeface="Trebuchet MS" panose="020B0603020202020204" pitchFamily="34" charset="0"/>
              </a:rPr>
              <a:t>Others: Probation or Parole Officers, community health case managers, religious or spiritual supports, </a:t>
            </a:r>
            <a:r>
              <a:rPr lang="en-US" b="0" i="0" dirty="0" err="1">
                <a:solidFill>
                  <a:srgbClr val="000000"/>
                </a:solidFill>
                <a:effectLst/>
                <a:latin typeface="Trebuchet MS" panose="020B0603020202020204" pitchFamily="34" charset="0"/>
              </a:rPr>
              <a:t>etc</a:t>
            </a:r>
            <a:endParaRPr lang="en-US" b="0" i="0" dirty="0">
              <a:solidFill>
                <a:srgbClr val="000000"/>
              </a:solidFill>
              <a:effectLst/>
              <a:latin typeface="Trebuchet MS" panose="020B0603020202020204" pitchFamily="34" charset="0"/>
            </a:endParaRPr>
          </a:p>
          <a:p>
            <a:r>
              <a:rPr lang="en-US" dirty="0">
                <a:solidFill>
                  <a:srgbClr val="000000"/>
                </a:solidFill>
                <a:latin typeface="Trebuchet MS" panose="020B0603020202020204" pitchFamily="34" charset="0"/>
              </a:rPr>
              <a:t>Get Releases of Information and Save names and contact info in Plan of Safe Care Document! </a:t>
            </a:r>
          </a:p>
          <a:p>
            <a:r>
              <a:rPr lang="en-US" b="0" i="0" dirty="0">
                <a:solidFill>
                  <a:srgbClr val="000000"/>
                </a:solidFill>
                <a:effectLst/>
                <a:latin typeface="Trebuchet MS" panose="020B0603020202020204" pitchFamily="34" charset="0"/>
              </a:rPr>
              <a:t>Patients have the right to revoke Releases of Informatio</a:t>
            </a:r>
            <a:r>
              <a:rPr lang="en-US" dirty="0">
                <a:solidFill>
                  <a:srgbClr val="000000"/>
                </a:solidFill>
                <a:latin typeface="Trebuchet MS" panose="020B0603020202020204" pitchFamily="34" charset="0"/>
              </a:rPr>
              <a:t>n at any time, as well as specify what information is ok to share with whom</a:t>
            </a:r>
            <a:endParaRPr lang="en-US" b="0" i="0" dirty="0">
              <a:solidFill>
                <a:srgbClr val="000000"/>
              </a:solidFill>
              <a:effectLst/>
              <a:latin typeface="Trebuchet MS" panose="020B0603020202020204" pitchFamily="34" charset="0"/>
            </a:endParaRPr>
          </a:p>
          <a:p>
            <a:endParaRPr lang="en-US" dirty="0"/>
          </a:p>
        </p:txBody>
      </p:sp>
    </p:spTree>
    <p:extLst>
      <p:ext uri="{BB962C8B-B14F-4D97-AF65-F5344CB8AC3E}">
        <p14:creationId xmlns:p14="http://schemas.microsoft.com/office/powerpoint/2010/main" val="3378950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fill">
            <a:extLst>
              <a:ext uri="{FF2B5EF4-FFF2-40B4-BE49-F238E27FC236}">
                <a16:creationId xmlns:a16="http://schemas.microsoft.com/office/drawing/2014/main" id="{CB49665F-0298-4449-8D2D-209989CB9E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lor 2">
            <a:extLst>
              <a:ext uri="{FF2B5EF4-FFF2-40B4-BE49-F238E27FC236}">
                <a16:creationId xmlns:a16="http://schemas.microsoft.com/office/drawing/2014/main" id="{A71EEC14-174A-46FA-B046-474750457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EEB6CB95-E653-4C6C-AE51-62FD848E8D5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89" y="-2"/>
            <a:ext cx="3468234" cy="6858000"/>
            <a:chOff x="651279" y="598259"/>
            <a:chExt cx="10889442" cy="5680742"/>
          </a:xfrm>
        </p:grpSpPr>
        <p:sp>
          <p:nvSpPr>
            <p:cNvPr id="14" name="Color">
              <a:extLst>
                <a:ext uri="{FF2B5EF4-FFF2-40B4-BE49-F238E27FC236}">
                  <a16:creationId xmlns:a16="http://schemas.microsoft.com/office/drawing/2014/main" id="{BDD3CB8E-ABA7-4F37-BB2C-64FFD19813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lor">
              <a:extLst>
                <a:ext uri="{FF2B5EF4-FFF2-40B4-BE49-F238E27FC236}">
                  <a16:creationId xmlns:a16="http://schemas.microsoft.com/office/drawing/2014/main" id="{C2CA788A-B2FD-494C-BED0-83E31F6DF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8" name="Freeform: Shape 17">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6B8051B5-9A8C-2965-B573-7E8CB9F7BA91}"/>
              </a:ext>
            </a:extLst>
          </p:cNvPr>
          <p:cNvSpPr>
            <a:spLocks noGrp="1"/>
          </p:cNvSpPr>
          <p:nvPr>
            <p:ph type="title"/>
          </p:nvPr>
        </p:nvSpPr>
        <p:spPr>
          <a:xfrm rot="16200000">
            <a:off x="-1325880" y="1947672"/>
            <a:ext cx="5961888" cy="2788920"/>
          </a:xfrm>
        </p:spPr>
        <p:txBody>
          <a:bodyPr anchor="ctr">
            <a:normAutofit/>
          </a:bodyPr>
          <a:lstStyle/>
          <a:p>
            <a:r>
              <a:rPr lang="en-US" sz="4800">
                <a:solidFill>
                  <a:schemeClr val="bg1"/>
                </a:solidFill>
              </a:rPr>
              <a:t>Prenatal POSC Development</a:t>
            </a:r>
          </a:p>
        </p:txBody>
      </p:sp>
      <p:graphicFrame>
        <p:nvGraphicFramePr>
          <p:cNvPr id="5" name="Content Placeholder 2">
            <a:extLst>
              <a:ext uri="{FF2B5EF4-FFF2-40B4-BE49-F238E27FC236}">
                <a16:creationId xmlns:a16="http://schemas.microsoft.com/office/drawing/2014/main" id="{D5169697-79BF-53A5-B230-7D9B0D9C5BE3}"/>
              </a:ext>
            </a:extLst>
          </p:cNvPr>
          <p:cNvGraphicFramePr>
            <a:graphicFrameLocks noGrp="1"/>
          </p:cNvGraphicFramePr>
          <p:nvPr>
            <p:ph idx="1"/>
            <p:extLst>
              <p:ext uri="{D42A27DB-BD31-4B8C-83A1-F6EECF244321}">
                <p14:modId xmlns:p14="http://schemas.microsoft.com/office/powerpoint/2010/main" val="3360034401"/>
              </p:ext>
            </p:extLst>
          </p:nvPr>
        </p:nvGraphicFramePr>
        <p:xfrm>
          <a:off x="3794296" y="288758"/>
          <a:ext cx="7559504" cy="6285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3980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Flowchart: Document 1030">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rgbClr val="5F7A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21F414-87CF-6DB2-0025-EE0BAC402587}"/>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a:solidFill>
                  <a:srgbClr val="FFFFFF"/>
                </a:solidFill>
                <a:latin typeface="+mj-lt"/>
                <a:ea typeface="+mj-ea"/>
                <a:cs typeface="+mj-cs"/>
              </a:rPr>
              <a:t>Maslow’s Hierarchy of Needs</a:t>
            </a:r>
          </a:p>
        </p:txBody>
      </p:sp>
      <p:pic>
        <p:nvPicPr>
          <p:cNvPr id="1026" name="Picture 2" descr="Maslow's Hierarchy of Needs">
            <a:extLst>
              <a:ext uri="{FF2B5EF4-FFF2-40B4-BE49-F238E27FC236}">
                <a16:creationId xmlns:a16="http://schemas.microsoft.com/office/drawing/2014/main" id="{BBC4A6E4-A2CB-0949-C96D-BCE1B1AB579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874377" y="756821"/>
            <a:ext cx="7681093" cy="5587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9514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4B0B0-6265-AA8B-ACD5-C8E42C78FEA4}"/>
              </a:ext>
            </a:extLst>
          </p:cNvPr>
          <p:cNvSpPr>
            <a:spLocks noGrp="1"/>
          </p:cNvSpPr>
          <p:nvPr>
            <p:ph type="title"/>
          </p:nvPr>
        </p:nvSpPr>
        <p:spPr>
          <a:xfrm>
            <a:off x="362339" y="-9737"/>
            <a:ext cx="10515600" cy="1325563"/>
          </a:xfrm>
        </p:spPr>
        <p:txBody>
          <a:bodyPr/>
          <a:lstStyle/>
          <a:p>
            <a:r>
              <a:rPr lang="en-US" dirty="0"/>
              <a:t>DH POSC Example</a:t>
            </a:r>
          </a:p>
        </p:txBody>
      </p:sp>
      <p:pic>
        <p:nvPicPr>
          <p:cNvPr id="5" name="Content Placeholder 4" descr="Table&#10;&#10;Description automatically generated">
            <a:extLst>
              <a:ext uri="{FF2B5EF4-FFF2-40B4-BE49-F238E27FC236}">
                <a16:creationId xmlns:a16="http://schemas.microsoft.com/office/drawing/2014/main" id="{936871F3-6EA8-BA99-1B82-1A9D39E0CB6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8609" y="1114188"/>
            <a:ext cx="5387173" cy="5090767"/>
          </a:xfrm>
        </p:spPr>
      </p:pic>
      <p:pic>
        <p:nvPicPr>
          <p:cNvPr id="7" name="Picture 6" descr="Table&#10;&#10;Description automatically generated">
            <a:extLst>
              <a:ext uri="{FF2B5EF4-FFF2-40B4-BE49-F238E27FC236}">
                <a16:creationId xmlns:a16="http://schemas.microsoft.com/office/drawing/2014/main" id="{483CE24B-56C0-4016-37BB-8B8FCA9784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8416" y="1286778"/>
            <a:ext cx="4944165" cy="5172797"/>
          </a:xfrm>
          <a:prstGeom prst="rect">
            <a:avLst/>
          </a:prstGeom>
        </p:spPr>
      </p:pic>
    </p:spTree>
    <p:extLst>
      <p:ext uri="{BB962C8B-B14F-4D97-AF65-F5344CB8AC3E}">
        <p14:creationId xmlns:p14="http://schemas.microsoft.com/office/powerpoint/2010/main" val="3648164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25DEAE-04B3-0C23-36B8-86DDBA7C776C}"/>
              </a:ext>
            </a:extLst>
          </p:cNvPr>
          <p:cNvSpPr>
            <a:spLocks noGrp="1"/>
          </p:cNvSpPr>
          <p:nvPr>
            <p:ph type="title"/>
          </p:nvPr>
        </p:nvSpPr>
        <p:spPr>
          <a:xfrm>
            <a:off x="1245072" y="1289765"/>
            <a:ext cx="3651101" cy="4270963"/>
          </a:xfrm>
        </p:spPr>
        <p:txBody>
          <a:bodyPr anchor="ctr">
            <a:normAutofit/>
          </a:bodyPr>
          <a:lstStyle/>
          <a:p>
            <a:pPr algn="ctr"/>
            <a:r>
              <a:rPr lang="en-US" sz="4800">
                <a:solidFill>
                  <a:srgbClr val="FFFFFF"/>
                </a:solidFill>
              </a:rPr>
              <a:t>UCH PeAR Collaborative Committee </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821659C6-81BB-E9F0-CDFA-917F0FB1F3EC}"/>
              </a:ext>
            </a:extLst>
          </p:cNvPr>
          <p:cNvSpPr>
            <a:spLocks noGrp="1"/>
          </p:cNvSpPr>
          <p:nvPr>
            <p:ph idx="1"/>
          </p:nvPr>
        </p:nvSpPr>
        <p:spPr>
          <a:xfrm>
            <a:off x="6297233" y="518400"/>
            <a:ext cx="5170086" cy="5837949"/>
          </a:xfrm>
        </p:spPr>
        <p:txBody>
          <a:bodyPr anchor="ctr">
            <a:normAutofit/>
          </a:bodyPr>
          <a:lstStyle/>
          <a:p>
            <a:pPr marL="457200" lvl="1">
              <a:spcBef>
                <a:spcPts val="0"/>
              </a:spcBef>
            </a:pPr>
            <a:r>
              <a:rPr lang="en-US" sz="2800" b="1" dirty="0">
                <a:solidFill>
                  <a:schemeClr val="tx1">
                    <a:alpha val="80000"/>
                  </a:schemeClr>
                </a:solidFill>
                <a:effectLst/>
                <a:latin typeface="Calibri" panose="020F0502020204030204" pitchFamily="34" charset="0"/>
                <a:ea typeface="Calibri" panose="020F0502020204030204" pitchFamily="34" charset="0"/>
              </a:rPr>
              <a:t>Mission</a:t>
            </a:r>
            <a:r>
              <a:rPr lang="en-US" sz="2000" dirty="0">
                <a:solidFill>
                  <a:schemeClr val="tx1">
                    <a:alpha val="80000"/>
                  </a:schemeClr>
                </a:solidFill>
                <a:effectLst/>
                <a:latin typeface="Calibri" panose="020F0502020204030204" pitchFamily="34" charset="0"/>
                <a:ea typeface="Calibri" panose="020F0502020204030204" pitchFamily="34" charset="0"/>
              </a:rPr>
              <a:t> (a statement focused on today’s goal and what we as a group are doing to achieve it): The PCC exists to strengthen collaboration and coordination of care between the interdisciplinary teams who provide care for pregnant and parenting people, and their families, impacted by substance use across the outpatient and inpatient clinical care settings. </a:t>
            </a:r>
          </a:p>
          <a:p>
            <a:pPr marL="0" marR="0" indent="0">
              <a:spcBef>
                <a:spcPts val="0"/>
              </a:spcBef>
              <a:spcAft>
                <a:spcPts val="0"/>
              </a:spcAft>
              <a:buNone/>
            </a:pPr>
            <a:endParaRPr lang="en-US" sz="2000" dirty="0">
              <a:solidFill>
                <a:schemeClr val="tx1">
                  <a:alpha val="80000"/>
                </a:schemeClr>
              </a:solidFill>
              <a:effectLst/>
              <a:latin typeface="Calibri" panose="020F0502020204030204" pitchFamily="34" charset="0"/>
              <a:ea typeface="Calibri" panose="020F0502020204030204" pitchFamily="34" charset="0"/>
            </a:endParaRPr>
          </a:p>
          <a:p>
            <a:pPr marL="457200" lvl="1">
              <a:spcBef>
                <a:spcPts val="0"/>
              </a:spcBef>
            </a:pPr>
            <a:r>
              <a:rPr lang="en-US" sz="2800" b="1" dirty="0">
                <a:solidFill>
                  <a:schemeClr val="tx1">
                    <a:alpha val="80000"/>
                  </a:schemeClr>
                </a:solidFill>
                <a:effectLst/>
                <a:latin typeface="Calibri" panose="020F0502020204030204" pitchFamily="34" charset="0"/>
                <a:ea typeface="Calibri" panose="020F0502020204030204" pitchFamily="34" charset="0"/>
              </a:rPr>
              <a:t>Vision </a:t>
            </a:r>
            <a:r>
              <a:rPr lang="en-US" sz="2000" dirty="0">
                <a:solidFill>
                  <a:schemeClr val="tx1">
                    <a:alpha val="80000"/>
                  </a:schemeClr>
                </a:solidFill>
                <a:effectLst/>
                <a:latin typeface="Calibri" panose="020F0502020204030204" pitchFamily="34" charset="0"/>
                <a:ea typeface="Calibri" panose="020F0502020204030204" pitchFamily="34" charset="0"/>
              </a:rPr>
              <a:t>(where we aspire to see this work go): By successfully fulfilling our mission, the PCC will provide care for patients and families impacted by perinatal substance use that is compassionate, trauma-informed, and equitable—creating the space to receive healthcare that is safe, respectful, and healing. </a:t>
            </a:r>
          </a:p>
          <a:p>
            <a:pPr lvl="1"/>
            <a:endParaRPr lang="en-US" sz="2000"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31672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902</Words>
  <Application>Microsoft Office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Trebuchet MS</vt:lpstr>
      <vt:lpstr>Wingdings</vt:lpstr>
      <vt:lpstr>Office Theme</vt:lpstr>
      <vt:lpstr>Coordinating Care Across Clinical Settings</vt:lpstr>
      <vt:lpstr>Objectives</vt:lpstr>
      <vt:lpstr>Plan of Safe Care</vt:lpstr>
      <vt:lpstr>What is the Colorado Plans of Safe Care? </vt:lpstr>
      <vt:lpstr>Who is Involved in Developing the Colorado Plans of Safe Care (PoSC)? </vt:lpstr>
      <vt:lpstr>Prenatal POSC Development</vt:lpstr>
      <vt:lpstr>Maslow’s Hierarchy of Needs</vt:lpstr>
      <vt:lpstr>DH POSC Example</vt:lpstr>
      <vt:lpstr>UCH PeAR Collaborative Committee </vt:lpstr>
      <vt:lpstr>PeAR Collaborative Committee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Coordinating Care Across Clinical Settings</dc:title>
  <dc:creator>Klie, Kaylin</dc:creator>
  <cp:lastModifiedBy>Klie, Kaylin</cp:lastModifiedBy>
  <cp:revision>3</cp:revision>
  <dcterms:created xsi:type="dcterms:W3CDTF">2023-04-24T17:23:08Z</dcterms:created>
  <dcterms:modified xsi:type="dcterms:W3CDTF">2023-04-25T00:23:10Z</dcterms:modified>
</cp:coreProperties>
</file>