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84" r:id="rId4"/>
    <p:sldId id="364" r:id="rId5"/>
    <p:sldId id="258" r:id="rId6"/>
    <p:sldId id="385" r:id="rId7"/>
    <p:sldId id="386" r:id="rId8"/>
    <p:sldId id="884" r:id="rId9"/>
    <p:sldId id="882" r:id="rId10"/>
    <p:sldId id="883" r:id="rId11"/>
    <p:sldId id="885" r:id="rId12"/>
    <p:sldId id="387" r:id="rId13"/>
    <p:sldId id="901" r:id="rId14"/>
    <p:sldId id="902" r:id="rId15"/>
    <p:sldId id="903" r:id="rId16"/>
    <p:sldId id="904" r:id="rId17"/>
    <p:sldId id="905" r:id="rId18"/>
    <p:sldId id="906" r:id="rId19"/>
    <p:sldId id="9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34184-9023-421B-9F56-4EA0AA5E056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051B8-CC5E-4227-9B44-3FCA63399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3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8A22-7D9B-4847-A847-7A4510BAC5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8A22-7D9B-4847-A847-7A4510BAC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1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1E61-65A5-064C-B8B3-41B22C42D8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88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1E61-65A5-064C-B8B3-41B22C42D8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8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C7E4-8651-41BB-A26D-DCDD48511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7B9AF-31BF-4884-BFDF-3B8CFCB88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41F57-61FB-4DA2-AC98-10AABD2A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243-76A6-489A-85DA-B1F09633BCE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FFB09-5550-403E-A234-859A8DFF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7D97-3A63-4AF3-936A-E6268545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B234-1C59-4009-82C7-82865D68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0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F1AE-FC58-4826-873D-6CA1BF10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C0E90-9036-4AEA-913B-D5F7959E8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72B71-0ABA-495C-AF8D-FE0CF89D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243-76A6-489A-85DA-B1F09633BCE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8FF57-0F8F-4594-ABA5-B5BE320A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5C274-5FE7-4AEA-B259-F158DA1D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B234-1C59-4009-82C7-82865D68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0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43A189-BCF3-47F9-9ECE-64300D127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65BC1-A779-42B1-BCFE-831C4CC09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3C6AD-C09C-427E-8AFE-820A9714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243-76A6-489A-85DA-B1F09633BCE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B3877-B415-4106-AE11-5A573F82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BFFB4-D17C-43D3-9D6D-260919BF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B234-1C59-4009-82C7-82865D68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3505-4CAB-4196-BA03-1004167A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2AC4-F958-47BE-A261-F87CC6C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993C0-78DA-48FD-BB8D-E85930BE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243-76A6-489A-85DA-B1F09633BCE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443BD-C0D5-41A0-A4D9-56BD75F2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7277D-B8D5-45F5-A592-8F99E1F8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B234-1C59-4009-82C7-82865D68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50A7-A91A-4758-819E-3F3818B1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E2837-3773-475A-8B52-C75CA4D0D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ECCEA-4AA0-499A-82B0-983F3D66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243-76A6-489A-85DA-B1F09633BCE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F9462-518C-4F8A-8BCE-45B724D0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218FD-85BF-4870-90D5-73D9F4FE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B234-1C59-4009-82C7-82865D68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2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6A68-B6B4-479F-BA9C-5E7E9C4B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39C5-A376-4EAB-9032-16964CCA5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57C74-E859-4FBB-B509-0A1798C14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0A7E6-D394-4417-A5FB-94803D22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243-76A6-489A-85DA-B1F09633BCE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3104C-1871-43A0-B4E1-52FD4A10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7F08D-3868-4292-BB99-5F48F786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B234-1C59-4009-82C7-82865D68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0FA5-E70B-434C-B20E-9446FDDF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5C0A7-82A1-4AF4-8C1A-7482723B1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62120-B9CF-49D0-88B3-7C5290A2D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D9D28-021A-45FA-9DEF-69F3F041D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097EB-90BA-4C94-806D-D232D4B89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CC129D-701C-46A8-A0D3-3409EC9A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243-76A6-489A-85DA-B1F09633BCE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9BD47B-B62D-413E-BA41-7193EABC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5EA6C-4390-4151-860E-31A86448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B234-1C59-4009-82C7-82865D68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1DE22-D26F-49B4-9D6B-30670E0F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A1B84-44B3-46A4-9D34-46095F7C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243-76A6-489A-85DA-B1F09633BCE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38773-CFFB-4645-AD53-65187E36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CBFE1-032E-4AAE-AA98-9DB0AD62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B234-1C59-4009-82C7-82865D68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3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18223-0D1F-42E9-BA99-EFAAE05A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243-76A6-489A-85DA-B1F09633BCE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EF60E-5D13-4D83-A628-64274787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DBB85-1D62-48DA-9208-FEC07ECC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B234-1C59-4009-82C7-82865D68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5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AF7C-ACF9-48AA-8F29-E3289193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A556D-D9C3-41C4-BA51-DF3729D92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163C3-1EEB-48E6-AB7C-3878005BB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217AD-4B4D-4412-94BF-CB10002A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243-76A6-489A-85DA-B1F09633BCE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FD040-F35E-49FD-9A3E-395281DD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D0B32-CD71-4519-9A9E-88C5C1DF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B234-1C59-4009-82C7-82865D68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6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D800-E565-4B41-8883-92C5BFE2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906264-033E-4EC9-A684-72A7C54A5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17E88-FFBC-44DC-A707-D4EA0BCF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26EA4-C05C-4397-BFBF-0CD98B66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243-76A6-489A-85DA-B1F09633BCE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E6FFC-F91B-4BAD-A8D2-F619D9D3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3F36C-2FF7-4FBC-80CA-03DB8ED7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B234-1C59-4009-82C7-82865D68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5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F71A9-8A3E-4CE2-8850-63BCFAB5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9EF4A-17EB-461F-8FBA-14BD69CAA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700F5-8859-4598-A9FF-98ECCD1B7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0243-76A6-489A-85DA-B1F09633BCE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30F93-D860-4A54-ADB1-6B44F38CD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8F63C-9388-4F97-8823-8AC48460A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B234-1C59-4009-82C7-82865D68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7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F247-C423-4460-B217-0CD3066651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Challenge of</a:t>
            </a:r>
            <a:br>
              <a:rPr lang="en-US" dirty="0"/>
            </a:br>
            <a:r>
              <a:rPr lang="en-US" dirty="0"/>
              <a:t>Fentanyl in Buprenorphine Treatment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238F2-7B7C-456A-AFC6-4EE53B7681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Kaylin A </a:t>
            </a:r>
            <a:r>
              <a:rPr lang="en-US" dirty="0" err="1"/>
              <a:t>Klie</a:t>
            </a:r>
            <a:r>
              <a:rPr lang="en-US" dirty="0"/>
              <a:t>, MD, MA, FASAM</a:t>
            </a:r>
          </a:p>
          <a:p>
            <a:r>
              <a:rPr lang="en-US" dirty="0"/>
              <a:t>Addiction Medicine</a:t>
            </a:r>
          </a:p>
          <a:p>
            <a:r>
              <a:rPr lang="en-US" dirty="0"/>
              <a:t>University of Colorado and Denver Health</a:t>
            </a:r>
          </a:p>
          <a:p>
            <a:r>
              <a:rPr lang="en-US" dirty="0"/>
              <a:t>ICWB Shared Learning</a:t>
            </a:r>
          </a:p>
          <a:p>
            <a:r>
              <a:rPr lang="en-US" dirty="0"/>
              <a:t>March 28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5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Buprenorphine Dosing Plan - IV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535628"/>
          <a:ext cx="901413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451">
                  <a:extLst>
                    <a:ext uri="{9D8B030D-6E8A-4147-A177-3AD203B41FA5}">
                      <a16:colId xmlns:a16="http://schemas.microsoft.com/office/drawing/2014/main" val="579399383"/>
                    </a:ext>
                  </a:extLst>
                </a:gridCol>
                <a:gridCol w="5203064">
                  <a:extLst>
                    <a:ext uri="{9D8B030D-6E8A-4147-A177-3AD203B41FA5}">
                      <a16:colId xmlns:a16="http://schemas.microsoft.com/office/drawing/2014/main" val="3391187052"/>
                    </a:ext>
                  </a:extLst>
                </a:gridCol>
                <a:gridCol w="2485624">
                  <a:extLst>
                    <a:ext uri="{9D8B030D-6E8A-4147-A177-3AD203B41FA5}">
                      <a16:colId xmlns:a16="http://schemas.microsoft.com/office/drawing/2014/main" val="2519622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Buprenorphine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Full</a:t>
                      </a:r>
                      <a:r>
                        <a:rPr lang="en-US" sz="2400" baseline="0" dirty="0"/>
                        <a:t> Opioid Agonist </a:t>
                      </a:r>
                      <a:r>
                        <a:rPr lang="en-US" sz="2400" dirty="0"/>
                        <a:t>Dose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8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0.15 mg IV q6h x2 doses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41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 mg IV q6h x2 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Same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25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 mg IV q6h x2 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854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mg SL q6h x2 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Same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 mg SL  q6h x2 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2475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1" y="4740304"/>
            <a:ext cx="9014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Supportive Medications (ondansetron, loperamide, hydroxyzine, tizanidine, clonidine, dicyclomine) </a:t>
            </a:r>
          </a:p>
        </p:txBody>
      </p:sp>
    </p:spTree>
    <p:extLst>
      <p:ext uri="{BB962C8B-B14F-4D97-AF65-F5344CB8AC3E}">
        <p14:creationId xmlns:p14="http://schemas.microsoft.com/office/powerpoint/2010/main" val="129097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504825"/>
            <a:ext cx="10515600" cy="919163"/>
          </a:xfrm>
        </p:spPr>
        <p:txBody>
          <a:bodyPr/>
          <a:lstStyle/>
          <a:p>
            <a:r>
              <a:rPr lang="en-US" dirty="0"/>
              <a:t>Buprenorphine Dosing Plan – Buccal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86193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2">
                  <a:extLst>
                    <a:ext uri="{9D8B030D-6E8A-4147-A177-3AD203B41FA5}">
                      <a16:colId xmlns:a16="http://schemas.microsoft.com/office/drawing/2014/main" val="3391187052"/>
                    </a:ext>
                  </a:extLst>
                </a:gridCol>
                <a:gridCol w="2257289">
                  <a:extLst>
                    <a:ext uri="{9D8B030D-6E8A-4147-A177-3AD203B41FA5}">
                      <a16:colId xmlns:a16="http://schemas.microsoft.com/office/drawing/2014/main" val="649418477"/>
                    </a:ext>
                  </a:extLst>
                </a:gridCol>
                <a:gridCol w="2833352">
                  <a:extLst>
                    <a:ext uri="{9D8B030D-6E8A-4147-A177-3AD203B41FA5}">
                      <a16:colId xmlns:a16="http://schemas.microsoft.com/office/drawing/2014/main" val="4149957946"/>
                    </a:ext>
                  </a:extLst>
                </a:gridCol>
                <a:gridCol w="4643907">
                  <a:extLst>
                    <a:ext uri="{9D8B030D-6E8A-4147-A177-3AD203B41FA5}">
                      <a16:colId xmlns:a16="http://schemas.microsoft.com/office/drawing/2014/main" val="2519622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Buprenorphine</a:t>
                      </a:r>
                      <a:r>
                        <a:rPr lang="en-US" sz="2400" baseline="0" dirty="0"/>
                        <a:t> Dose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Buccal Buprenorphine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Full</a:t>
                      </a:r>
                      <a:r>
                        <a:rPr lang="en-US" sz="2400" baseline="0" dirty="0"/>
                        <a:t> Opioid Agonist </a:t>
                      </a:r>
                      <a:r>
                        <a:rPr lang="en-US" sz="2400" dirty="0"/>
                        <a:t>Dose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8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225mcg once 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41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225mcg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259992"/>
                  </a:ext>
                </a:extLst>
              </a:tr>
              <a:tr h="330517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450mcg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854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 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2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mg 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44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 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473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64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76AE-90BA-4C4B-8FF8-5BEC6397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#3: Low-Dose Buprenorphine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C7923-038F-4010-8281-81A5CD65B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Continued home methadone 100mg (restarted on admission)</a:t>
            </a:r>
          </a:p>
          <a:p>
            <a:r>
              <a:rPr lang="en-US" dirty="0"/>
              <a:t>Noted within first 12 hours to be inadequate to control withdrawal</a:t>
            </a:r>
          </a:p>
          <a:p>
            <a:r>
              <a:rPr lang="en-US" dirty="0"/>
              <a:t>Added MS Contin 30mg TID</a:t>
            </a:r>
          </a:p>
          <a:p>
            <a:r>
              <a:rPr lang="en-US" dirty="0"/>
              <a:t>Monday am: Addiction Consult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5C7F0-3850-48AA-9A46-E3B193FD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55" y="3965637"/>
            <a:ext cx="6452286" cy="25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5934-0F23-42DD-BF7A-EEA25732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 #2: Outpatient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E1316-A6D9-42D0-B3C9-DFF22FAD3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 is 24 </a:t>
            </a:r>
            <a:r>
              <a:rPr lang="en-US" dirty="0" err="1"/>
              <a:t>yo</a:t>
            </a:r>
            <a:r>
              <a:rPr lang="en-US" dirty="0"/>
              <a:t> G1P0 at 22w by unsure LMP</a:t>
            </a:r>
          </a:p>
          <a:p>
            <a:r>
              <a:rPr lang="en-US" dirty="0"/>
              <a:t>Presents to prenatal care appointment, reports daily use of fentanyl 5-10 tabs daily</a:t>
            </a:r>
          </a:p>
          <a:p>
            <a:r>
              <a:rPr lang="en-US" dirty="0"/>
              <a:t>Does not want to try methadone</a:t>
            </a:r>
          </a:p>
          <a:p>
            <a:r>
              <a:rPr lang="en-US" dirty="0"/>
              <a:t>Has been on buprenorphine within the past year, and worked well, “I just slipped up, then found out I was pregnant last week”. </a:t>
            </a:r>
          </a:p>
          <a:p>
            <a:r>
              <a:rPr lang="en-US" dirty="0"/>
              <a:t>Desires to restart buprenorphine, declines hospital admission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6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761F-71AF-468A-898A-643B2C09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Outpatient Low Dose </a:t>
            </a:r>
            <a:r>
              <a:rPr lang="en-US" dirty="0" err="1"/>
              <a:t>Bupe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516B8-08C2-4CED-895B-0AD9506BF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so different from inpatient, except that the full agonist continued is the patient’s own fentanyl (or other opioid), not an additional prescription</a:t>
            </a:r>
          </a:p>
          <a:p>
            <a:r>
              <a:rPr lang="en-US" dirty="0"/>
              <a:t>It is NOT legal to prescribe any opioid except for buprenorphine in the outpatient office setting for the treatment of opioid withdrawal/use disorder</a:t>
            </a:r>
          </a:p>
          <a:p>
            <a:r>
              <a:rPr lang="en-US" dirty="0"/>
              <a:t>Thus, need for patient to continue with non-prescribed opioid </a:t>
            </a:r>
          </a:p>
          <a:p>
            <a:r>
              <a:rPr lang="en-US" dirty="0"/>
              <a:t>Adjuvants!</a:t>
            </a:r>
          </a:p>
          <a:p>
            <a:r>
              <a:rPr lang="en-US" dirty="0"/>
              <a:t>Narcan!</a:t>
            </a:r>
          </a:p>
          <a:p>
            <a:r>
              <a:rPr lang="en-US" dirty="0"/>
              <a:t>Family or other loved one support, if possible</a:t>
            </a:r>
          </a:p>
        </p:txBody>
      </p:sp>
    </p:spTree>
    <p:extLst>
      <p:ext uri="{BB962C8B-B14F-4D97-AF65-F5344CB8AC3E}">
        <p14:creationId xmlns:p14="http://schemas.microsoft.com/office/powerpoint/2010/main" val="157623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2051-F30B-4D8F-8D13-ACF0FD6F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Low Dose Protocol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6A6C94-A29D-4455-B702-E2FBA7527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7"/>
            <a:ext cx="9599140" cy="4605811"/>
          </a:xfrm>
        </p:spPr>
      </p:pic>
    </p:spTree>
    <p:extLst>
      <p:ext uri="{BB962C8B-B14F-4D97-AF65-F5344CB8AC3E}">
        <p14:creationId xmlns:p14="http://schemas.microsoft.com/office/powerpoint/2010/main" val="36634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4659-3221-451D-A6CB-0526390A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Protocol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F27B0-F3AC-4848-831A-824826EBE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" y="2315133"/>
            <a:ext cx="9664361" cy="3372321"/>
          </a:xfrm>
        </p:spPr>
      </p:pic>
    </p:spTree>
    <p:extLst>
      <p:ext uri="{BB962C8B-B14F-4D97-AF65-F5344CB8AC3E}">
        <p14:creationId xmlns:p14="http://schemas.microsoft.com/office/powerpoint/2010/main" val="105850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E204-6648-4206-9EAA-075F5D80D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92B26A-A54A-4F59-BE9A-295AADAB4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7" y="1375719"/>
            <a:ext cx="9247115" cy="4793007"/>
          </a:xfrm>
        </p:spPr>
      </p:pic>
    </p:spTree>
    <p:extLst>
      <p:ext uri="{BB962C8B-B14F-4D97-AF65-F5344CB8AC3E}">
        <p14:creationId xmlns:p14="http://schemas.microsoft.com/office/powerpoint/2010/main" val="2728952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EFE6-1C62-48DD-9B8A-B389E2D4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6A7B5-2B30-4A33-861F-9999DE002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Overall, pregnant people tend to tolerate low dose buprenorphine protocols about as well as non-pregnant people (my clinical observation)</a:t>
            </a:r>
          </a:p>
          <a:p>
            <a:r>
              <a:rPr lang="en-US" dirty="0"/>
              <a:t>However, it may be preferable to admit patient to the hospital for low dose buprenorphine initiation so that you can give other opioid medications, catch up on prenatal care needs, monitor fetus,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As all other treatment decisions, will be highly dependent on that individual’s unique desires, treatment availability in geographic area,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0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E2D1-F4DC-4837-AC16-61A1BD47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7573-6E3F-4FAD-8AEE-164091B04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en-US"/>
              <a:t>/Discussion?</a:t>
            </a:r>
            <a:endParaRPr lang="en-US" dirty="0"/>
          </a:p>
          <a:p>
            <a:r>
              <a:rPr lang="en-US" dirty="0"/>
              <a:t>Cases?</a:t>
            </a:r>
          </a:p>
        </p:txBody>
      </p:sp>
    </p:spTree>
    <p:extLst>
      <p:ext uri="{BB962C8B-B14F-4D97-AF65-F5344CB8AC3E}">
        <p14:creationId xmlns:p14="http://schemas.microsoft.com/office/powerpoint/2010/main" val="324172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3E5C0-FA1B-4D13-97B3-B97ED63D4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D694F-B0B9-477A-99F3-073EE530D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Dose Buprenorphine Initiation Strategies</a:t>
            </a:r>
          </a:p>
          <a:p>
            <a:pPr lvl="1"/>
            <a:r>
              <a:rPr lang="en-US" dirty="0"/>
              <a:t>Inpatient</a:t>
            </a:r>
          </a:p>
          <a:p>
            <a:pPr lvl="1"/>
            <a:r>
              <a:rPr lang="en-US" dirty="0"/>
              <a:t>Outpatient</a:t>
            </a:r>
          </a:p>
          <a:p>
            <a:pPr lvl="1"/>
            <a:endParaRPr lang="en-US" dirty="0"/>
          </a:p>
          <a:p>
            <a:r>
              <a:rPr lang="en-US" dirty="0"/>
              <a:t>Pregnancy Considerations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9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35BB-63A6-4E84-A411-9DCBD656E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Low Dose (“</a:t>
            </a:r>
            <a:r>
              <a:rPr lang="en-US" dirty="0" err="1"/>
              <a:t>microdosing</a:t>
            </a:r>
            <a:r>
              <a:rPr lang="en-US" dirty="0"/>
              <a:t>”)buprenorphine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D04D6-FA58-4126-8A6B-FC6D7D40F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19" y="2215978"/>
            <a:ext cx="9945130" cy="2741177"/>
          </a:xfrm>
        </p:spPr>
        <p:txBody>
          <a:bodyPr anchor="ctr">
            <a:noAutofit/>
          </a:bodyPr>
          <a:lstStyle/>
          <a:p>
            <a:r>
              <a:rPr lang="en-US" sz="2400" dirty="0"/>
              <a:t>Current guidelines recommend leaving a sufficient time period since the last full agonist use to monitor for withdrawal</a:t>
            </a:r>
          </a:p>
          <a:p>
            <a:r>
              <a:rPr lang="en-US" sz="2400" dirty="0"/>
              <a:t>This time period limits the risk of </a:t>
            </a:r>
            <a:r>
              <a:rPr lang="en-US" sz="2400" u="sng" dirty="0"/>
              <a:t>precipitated withdrawal</a:t>
            </a:r>
          </a:p>
          <a:p>
            <a:r>
              <a:rPr lang="en-US" sz="2400" dirty="0"/>
              <a:t>Patients struggle with withdrawal symptoms to begin a buprenorphine induction in general</a:t>
            </a:r>
          </a:p>
          <a:p>
            <a:r>
              <a:rPr lang="en-US" sz="2400" dirty="0"/>
              <a:t>This is especially the case with longer acting opioids, including methadone</a:t>
            </a:r>
          </a:p>
          <a:p>
            <a:r>
              <a:rPr lang="en-US" sz="2400" dirty="0"/>
              <a:t>Tapering full agonist opioids in anticipation of beginning a buprenorphine induction can lead to relapse</a:t>
            </a:r>
          </a:p>
          <a:p>
            <a:r>
              <a:rPr lang="en-US" sz="2400" dirty="0"/>
              <a:t>May be most difficult with fentanyl: both short and long-acting properties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9AECD-2027-486B-94E3-94F909B412A0}"/>
              </a:ext>
            </a:extLst>
          </p:cNvPr>
          <p:cNvSpPr txBox="1"/>
          <p:nvPr/>
        </p:nvSpPr>
        <p:spPr>
          <a:xfrm>
            <a:off x="3358263" y="6311900"/>
            <a:ext cx="5475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Hammig</a:t>
            </a:r>
            <a:r>
              <a:rPr lang="en-US" dirty="0"/>
              <a:t> et al, Substance Abuse and Rehabilitation, 2016</a:t>
            </a:r>
          </a:p>
        </p:txBody>
      </p:sp>
    </p:spTree>
    <p:extLst>
      <p:ext uri="{BB962C8B-B14F-4D97-AF65-F5344CB8AC3E}">
        <p14:creationId xmlns:p14="http://schemas.microsoft.com/office/powerpoint/2010/main" val="205667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0903-1535-438C-A38D-1DD54ABC0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1A8EF-719E-4DD1-9399-74CE44F55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2" y="0"/>
            <a:ext cx="1212181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E94D8C-13A4-4A19-9E4F-126676F2D6D5}"/>
              </a:ext>
            </a:extLst>
          </p:cNvPr>
          <p:cNvSpPr txBox="1"/>
          <p:nvPr/>
        </p:nvSpPr>
        <p:spPr>
          <a:xfrm>
            <a:off x="4510013" y="6354245"/>
            <a:ext cx="449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Ghosh SM et al, Canadian J of Addiction, 2019</a:t>
            </a:r>
          </a:p>
        </p:txBody>
      </p:sp>
    </p:spTree>
    <p:extLst>
      <p:ext uri="{BB962C8B-B14F-4D97-AF65-F5344CB8AC3E}">
        <p14:creationId xmlns:p14="http://schemas.microsoft.com/office/powerpoint/2010/main" val="315634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FF79-66A4-47C9-A739-5E39E0EB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314"/>
            <a:ext cx="10515600" cy="1325563"/>
          </a:xfrm>
        </p:spPr>
        <p:txBody>
          <a:bodyPr/>
          <a:lstStyle/>
          <a:p>
            <a:r>
              <a:rPr lang="en-US" dirty="0"/>
              <a:t>Patient Case: Inpatient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48FDD-809E-4C45-9A9A-C8DEED639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1413"/>
            <a:ext cx="6532605" cy="44522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Pt is 32 </a:t>
            </a:r>
            <a:r>
              <a:rPr lang="en-US" dirty="0" err="1"/>
              <a:t>yo</a:t>
            </a:r>
            <a:r>
              <a:rPr lang="en-US" dirty="0"/>
              <a:t> F G3P1011 at 28 w4d, presents to OB triage with vaginal discharge and cramping. </a:t>
            </a:r>
          </a:p>
          <a:p>
            <a:pPr lvl="1"/>
            <a:r>
              <a:rPr lang="en-US" dirty="0"/>
              <a:t>Reports 10-20 “blues” per day, smoked</a:t>
            </a:r>
          </a:p>
          <a:p>
            <a:pPr lvl="1"/>
            <a:r>
              <a:rPr lang="en-US" dirty="0"/>
              <a:t>Taking 100mg methadone “every few days, when I can make it to the clinic, I don’t have a car”</a:t>
            </a:r>
          </a:p>
          <a:p>
            <a:pPr lvl="1"/>
            <a:r>
              <a:rPr lang="en-US" dirty="0"/>
              <a:t>Strongly desires treatment, inquires about buprenorphine so does not have to come to methadone clinic daily</a:t>
            </a:r>
          </a:p>
          <a:p>
            <a:pPr lvl="1"/>
            <a:r>
              <a:rPr lang="en-US" dirty="0"/>
              <a:t>Admitted to antepartum service</a:t>
            </a:r>
          </a:p>
          <a:p>
            <a:pPr lvl="1"/>
            <a:r>
              <a:rPr lang="en-US" dirty="0"/>
              <a:t>Last use 4 hours prior to admission, COWS on admit 14</a:t>
            </a:r>
          </a:p>
          <a:p>
            <a:pPr lvl="1"/>
            <a:r>
              <a:rPr lang="en-US" dirty="0"/>
              <a:t>It is now 12am on a Saturday night, naturally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7D772-3375-45E8-8A13-5D82BDA10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35" y="2621692"/>
            <a:ext cx="5140411" cy="310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2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4D89-A3AC-4F60-8F90-94A89EE7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#1: Manage Withdrawal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1A71E-39AB-4035-9003-83AB8F104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While in the hospital or ER setting, it is completely legal to give ANY opioid for the treatment of opioid withdrawal</a:t>
            </a:r>
          </a:p>
          <a:p>
            <a:pPr lvl="1"/>
            <a:r>
              <a:rPr lang="en-US" dirty="0"/>
              <a:t>Not all opioids are created equally: may need to give both IR and ER formulations to prevent having to rescore and dose every 2 hours</a:t>
            </a:r>
          </a:p>
          <a:p>
            <a:pPr lvl="1"/>
            <a:r>
              <a:rPr lang="en-US" dirty="0"/>
              <a:t>Want to ensure providing enough coverage with whatever opioid you choose to reduce COWS to &lt;4, hopefully to 0 without over-medicating/sedating</a:t>
            </a:r>
          </a:p>
          <a:p>
            <a:pPr lvl="1"/>
            <a:r>
              <a:rPr lang="en-US" dirty="0"/>
              <a:t>Use all the adjuvants</a:t>
            </a:r>
          </a:p>
          <a:p>
            <a:pPr lvl="2"/>
            <a:r>
              <a:rPr lang="en-US" dirty="0"/>
              <a:t>Ondansetron</a:t>
            </a:r>
          </a:p>
          <a:p>
            <a:pPr lvl="2"/>
            <a:r>
              <a:rPr lang="en-US" dirty="0"/>
              <a:t>Hydroxyzine</a:t>
            </a:r>
          </a:p>
          <a:p>
            <a:pPr lvl="2"/>
            <a:r>
              <a:rPr lang="en-US" dirty="0"/>
              <a:t>Tizanidine</a:t>
            </a:r>
          </a:p>
          <a:p>
            <a:pPr lvl="2"/>
            <a:r>
              <a:rPr lang="en-US" dirty="0"/>
              <a:t>Clonidine</a:t>
            </a:r>
          </a:p>
          <a:p>
            <a:pPr lvl="2"/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9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D77B-1334-4724-BBD7-6CE23041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#2: Shared Decision Treatment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A6F8E-A7B1-4451-9815-0599AC21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#1: Continue methadone, and titrate to effective dose while in the hospital</a:t>
            </a:r>
          </a:p>
          <a:p>
            <a:r>
              <a:rPr lang="en-US" dirty="0"/>
              <a:t>Option #2: Continue full agonist opioids for 72 hours from last fentanyl use, then start buprenorphine via traditional route</a:t>
            </a:r>
          </a:p>
          <a:p>
            <a:r>
              <a:rPr lang="en-US" dirty="0"/>
              <a:t>Option #3: Continue full agonist opioids and start low-dose buprenorphine treatment plan</a:t>
            </a:r>
          </a:p>
          <a:p>
            <a:endParaRPr lang="en-US" dirty="0"/>
          </a:p>
          <a:p>
            <a:r>
              <a:rPr lang="en-US" dirty="0"/>
              <a:t>Plot twist: </a:t>
            </a:r>
            <a:r>
              <a:rPr lang="en-US" dirty="0" err="1"/>
              <a:t>pt’s</a:t>
            </a:r>
            <a:r>
              <a:rPr lang="en-US" dirty="0"/>
              <a:t> </a:t>
            </a:r>
            <a:r>
              <a:rPr lang="en-US" dirty="0" err="1"/>
              <a:t>Qtc</a:t>
            </a:r>
            <a:r>
              <a:rPr lang="en-US" dirty="0"/>
              <a:t> on admission EKG is 505</a:t>
            </a:r>
          </a:p>
        </p:txBody>
      </p:sp>
    </p:spTree>
    <p:extLst>
      <p:ext uri="{BB962C8B-B14F-4D97-AF65-F5344CB8AC3E}">
        <p14:creationId xmlns:p14="http://schemas.microsoft.com/office/powerpoint/2010/main" val="255963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504825"/>
            <a:ext cx="10515600" cy="919163"/>
          </a:xfrm>
        </p:spPr>
        <p:txBody>
          <a:bodyPr/>
          <a:lstStyle/>
          <a:p>
            <a:r>
              <a:rPr lang="en-US" dirty="0"/>
              <a:t>Buprenorphine Dosing Plan - SL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72308" y="1618943"/>
          <a:ext cx="10515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2">
                  <a:extLst>
                    <a:ext uri="{9D8B030D-6E8A-4147-A177-3AD203B41FA5}">
                      <a16:colId xmlns:a16="http://schemas.microsoft.com/office/drawing/2014/main" val="339118705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649418477"/>
                    </a:ext>
                  </a:extLst>
                </a:gridCol>
                <a:gridCol w="3767502">
                  <a:extLst>
                    <a:ext uri="{9D8B030D-6E8A-4147-A177-3AD203B41FA5}">
                      <a16:colId xmlns:a16="http://schemas.microsoft.com/office/drawing/2014/main" val="4149957946"/>
                    </a:ext>
                  </a:extLst>
                </a:gridCol>
                <a:gridCol w="3452446">
                  <a:extLst>
                    <a:ext uri="{9D8B030D-6E8A-4147-A177-3AD203B41FA5}">
                      <a16:colId xmlns:a16="http://schemas.microsoft.com/office/drawing/2014/main" val="2519622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Buprenorphine</a:t>
                      </a:r>
                      <a:r>
                        <a:rPr lang="en-US" sz="2000" baseline="0" dirty="0"/>
                        <a:t> Dose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Full</a:t>
                      </a:r>
                      <a:r>
                        <a:rPr lang="en-US" sz="2000" baseline="0" dirty="0"/>
                        <a:t> Opioid Agonist </a:t>
                      </a:r>
                      <a:r>
                        <a:rPr lang="en-US" sz="2000" dirty="0"/>
                        <a:t>Dose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8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 mg </a:t>
                      </a:r>
                      <a:r>
                        <a:rPr lang="en-US" sz="2400" dirty="0" err="1"/>
                        <a:t>qd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Quarter of 2 mg 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41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 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Half of 2 mg 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259992"/>
                  </a:ext>
                </a:extLst>
              </a:tr>
              <a:tr h="330517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Full 2 mg 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854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 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Two 2 mg tabs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5/6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mg bid*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Half of 8 mg 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2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 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Full 8 mg 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47302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72308" y="5258138"/>
            <a:ext cx="10247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*Can repeat days if patient develops withdrawal, achiness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078B1-228A-4182-AA0B-C61D2E14144B}"/>
              </a:ext>
            </a:extLst>
          </p:cNvPr>
          <p:cNvSpPr/>
          <p:nvPr/>
        </p:nvSpPr>
        <p:spPr>
          <a:xfrm>
            <a:off x="1172358" y="6211669"/>
            <a:ext cx="10787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Chou et al,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 Pain</a:t>
            </a:r>
            <a:r>
              <a:rPr kumimoji="0" lang="en-US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2014</a:t>
            </a:r>
          </a:p>
          <a:p>
            <a:pPr algn="r"/>
            <a:r>
              <a:rPr lang="en-US" dirty="0" err="1"/>
              <a:t>Terasaki</a:t>
            </a:r>
            <a:r>
              <a:rPr lang="en-US" dirty="0"/>
              <a:t> et al </a:t>
            </a:r>
            <a:r>
              <a:rPr lang="en-US" i="1" dirty="0"/>
              <a:t>Pharmacotherapy </a:t>
            </a:r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22805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Buprenorphine Dosing Plan - Patch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535628"/>
          <a:ext cx="10515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082">
                  <a:extLst>
                    <a:ext uri="{9D8B030D-6E8A-4147-A177-3AD203B41FA5}">
                      <a16:colId xmlns:a16="http://schemas.microsoft.com/office/drawing/2014/main" val="3391187052"/>
                    </a:ext>
                  </a:extLst>
                </a:gridCol>
                <a:gridCol w="3587318">
                  <a:extLst>
                    <a:ext uri="{9D8B030D-6E8A-4147-A177-3AD203B41FA5}">
                      <a16:colId xmlns:a16="http://schemas.microsoft.com/office/drawing/2014/main" val="414995794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19622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Buprenorphine</a:t>
                      </a:r>
                      <a:r>
                        <a:rPr lang="en-US" sz="2400" baseline="0" dirty="0"/>
                        <a:t> Dose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Full</a:t>
                      </a:r>
                      <a:r>
                        <a:rPr lang="en-US" sz="2400" baseline="0" dirty="0"/>
                        <a:t> Opioid Agonist </a:t>
                      </a:r>
                      <a:r>
                        <a:rPr lang="en-US" sz="2400" dirty="0"/>
                        <a:t>Dose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8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 mcg patch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41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mg SL BID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25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 mg SL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854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mg SL BID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 mg SL BID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24750"/>
                  </a:ext>
                </a:extLst>
              </a:tr>
              <a:tr h="334904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 mg SL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OFF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44902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5122317"/>
            <a:ext cx="10894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Supportive Medications (ondansetron, loperamide, hydroxyzine, tizanidine, clonidine, dicyclomine)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9A39C-1C66-4F88-AECD-54CCF504A744}"/>
              </a:ext>
            </a:extLst>
          </p:cNvPr>
          <p:cNvSpPr txBox="1"/>
          <p:nvPr/>
        </p:nvSpPr>
        <p:spPr>
          <a:xfrm>
            <a:off x="370871" y="6200487"/>
            <a:ext cx="11032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Button D, Hartley J, Robbins J, Levander XA, Smith NJ, Englander H. Low-dose Buprenorphine Initiation in Hospitalized Adults With Opioid Use Disorder: A Retrospective Cohort Analysis. </a:t>
            </a:r>
            <a:r>
              <a:rPr lang="en-US" sz="1400" i="1" dirty="0"/>
              <a:t>J Addict Med. </a:t>
            </a:r>
            <a:r>
              <a:rPr lang="en-US" sz="1400" dirty="0"/>
              <a:t>2021.</a:t>
            </a:r>
          </a:p>
        </p:txBody>
      </p:sp>
    </p:spTree>
    <p:extLst>
      <p:ext uri="{BB962C8B-B14F-4D97-AF65-F5344CB8AC3E}">
        <p14:creationId xmlns:p14="http://schemas.microsoft.com/office/powerpoint/2010/main" val="37286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1005</Words>
  <Application>Microsoft Office PowerPoint</Application>
  <PresentationFormat>Widescreen</PresentationFormat>
  <Paragraphs>179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The Challenge of Fentanyl in Buprenorphine Treatment </vt:lpstr>
      <vt:lpstr>Discussion Today:</vt:lpstr>
      <vt:lpstr>Low Dose (“microdosing”)buprenorphine</vt:lpstr>
      <vt:lpstr>PowerPoint Presentation</vt:lpstr>
      <vt:lpstr>Patient Case: Inpatient </vt:lpstr>
      <vt:lpstr>Goal #1: Manage Withdrawal</vt:lpstr>
      <vt:lpstr>Goal #2: Shared Decision Treatment Plan</vt:lpstr>
      <vt:lpstr>Buprenorphine Dosing Plan - SL</vt:lpstr>
      <vt:lpstr>Buprenorphine Dosing Plan - Patch</vt:lpstr>
      <vt:lpstr>Buprenorphine Dosing Plan - IV </vt:lpstr>
      <vt:lpstr>Buprenorphine Dosing Plan – Buccal</vt:lpstr>
      <vt:lpstr>Option #3: Low-Dose Buprenorphine</vt:lpstr>
      <vt:lpstr>Patient Case #2: Outpatient </vt:lpstr>
      <vt:lpstr>Outpatient Low Dose Bupe </vt:lpstr>
      <vt:lpstr>Traditional Low Dose Protocol</vt:lpstr>
      <vt:lpstr>Rapid Protocol</vt:lpstr>
      <vt:lpstr>PowerPoint Presentation</vt:lpstr>
      <vt:lpstr>Pregnancy Considerations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 of Fentanyl in Buprenorphine Treamtent</dc:title>
  <dc:creator>Klie, Kaylin</dc:creator>
  <cp:lastModifiedBy>Klie, Kaylin</cp:lastModifiedBy>
  <cp:revision>6</cp:revision>
  <dcterms:created xsi:type="dcterms:W3CDTF">2022-03-28T17:29:06Z</dcterms:created>
  <dcterms:modified xsi:type="dcterms:W3CDTF">2022-03-28T19:02:54Z</dcterms:modified>
</cp:coreProperties>
</file>