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0"/>
  </p:notesMasterIdLst>
  <p:sldIdLst>
    <p:sldId id="256" r:id="rId2"/>
    <p:sldId id="428" r:id="rId3"/>
    <p:sldId id="445" r:id="rId4"/>
    <p:sldId id="446" r:id="rId5"/>
    <p:sldId id="447" r:id="rId6"/>
    <p:sldId id="280" r:id="rId7"/>
    <p:sldId id="410" r:id="rId8"/>
    <p:sldId id="282" r:id="rId9"/>
    <p:sldId id="283" r:id="rId10"/>
    <p:sldId id="2217" r:id="rId11"/>
    <p:sldId id="2236" r:id="rId12"/>
    <p:sldId id="429" r:id="rId13"/>
    <p:sldId id="2237" r:id="rId14"/>
    <p:sldId id="2239" r:id="rId15"/>
    <p:sldId id="2240" r:id="rId16"/>
    <p:sldId id="257" r:id="rId17"/>
    <p:sldId id="2238" r:id="rId18"/>
    <p:sldId id="2241"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D1682F0-DBBA-5C92-4309-B0C522CCD116}" v="3088" dt="2024-11-25T15:18:11.77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6" d="100"/>
          <a:sy n="86" d="100"/>
        </p:scale>
        <p:origin x="96" y="8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_rels/data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ata2.xml.rels><?xml version="1.0" encoding="UTF-8" standalone="yes"?>
<Relationships xmlns="http://schemas.openxmlformats.org/package/2006/relationships"><Relationship Id="rId8" Type="http://schemas.openxmlformats.org/officeDocument/2006/relationships/image" Target="../media/image16.svg"/><Relationship Id="rId3" Type="http://schemas.openxmlformats.org/officeDocument/2006/relationships/image" Target="../media/image11.png"/><Relationship Id="rId7" Type="http://schemas.openxmlformats.org/officeDocument/2006/relationships/image" Target="../media/image15.png"/><Relationship Id="rId2" Type="http://schemas.openxmlformats.org/officeDocument/2006/relationships/image" Target="../media/image10.svg"/><Relationship Id="rId1" Type="http://schemas.openxmlformats.org/officeDocument/2006/relationships/image" Target="../media/image9.png"/><Relationship Id="rId6" Type="http://schemas.openxmlformats.org/officeDocument/2006/relationships/image" Target="../media/image14.svg"/><Relationship Id="rId5" Type="http://schemas.openxmlformats.org/officeDocument/2006/relationships/image" Target="../media/image13.png"/><Relationship Id="rId4" Type="http://schemas.openxmlformats.org/officeDocument/2006/relationships/image" Target="../media/image12.svg"/></Relationships>
</file>

<file path=ppt/diagrams/_rels/drawing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rawing2.xml.rels><?xml version="1.0" encoding="UTF-8" standalone="yes"?>
<Relationships xmlns="http://schemas.openxmlformats.org/package/2006/relationships"><Relationship Id="rId8" Type="http://schemas.openxmlformats.org/officeDocument/2006/relationships/image" Target="../media/image16.svg"/><Relationship Id="rId3" Type="http://schemas.openxmlformats.org/officeDocument/2006/relationships/image" Target="../media/image11.png"/><Relationship Id="rId7" Type="http://schemas.openxmlformats.org/officeDocument/2006/relationships/image" Target="../media/image15.png"/><Relationship Id="rId2" Type="http://schemas.openxmlformats.org/officeDocument/2006/relationships/image" Target="../media/image10.svg"/><Relationship Id="rId1" Type="http://schemas.openxmlformats.org/officeDocument/2006/relationships/image" Target="../media/image9.png"/><Relationship Id="rId6" Type="http://schemas.openxmlformats.org/officeDocument/2006/relationships/image" Target="../media/image14.svg"/><Relationship Id="rId5" Type="http://schemas.openxmlformats.org/officeDocument/2006/relationships/image" Target="../media/image13.png"/><Relationship Id="rId4" Type="http://schemas.openxmlformats.org/officeDocument/2006/relationships/image" Target="../media/image12.svg"/></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bg_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a:alpha val="0"/>
      </a:schemeClr>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18349A4-E872-4DEE-BC40-0B0E62B87942}" type="doc">
      <dgm:prSet loTypeId="urn:microsoft.com/office/officeart/2018/2/layout/IconVerticalSolidList" loCatId="icon" qsTypeId="urn:microsoft.com/office/officeart/2005/8/quickstyle/simple1" qsCatId="simple" csTypeId="urn:microsoft.com/office/officeart/2005/8/colors/colorful5" csCatId="colorful" phldr="1"/>
      <dgm:spPr/>
      <dgm:t>
        <a:bodyPr/>
        <a:lstStyle/>
        <a:p>
          <a:endParaRPr lang="en-US"/>
        </a:p>
      </dgm:t>
    </dgm:pt>
    <dgm:pt modelId="{83A1603A-1240-4A4B-A882-01ACB8D76DB0}">
      <dgm:prSet custT="1"/>
      <dgm:spPr/>
      <dgm:t>
        <a:bodyPr/>
        <a:lstStyle/>
        <a:p>
          <a:pPr>
            <a:lnSpc>
              <a:spcPct val="100000"/>
            </a:lnSpc>
          </a:pPr>
          <a:r>
            <a:rPr lang="en-US" sz="2600" b="1" u="sng" dirty="0"/>
            <a:t>S</a:t>
          </a:r>
          <a:r>
            <a:rPr lang="en-US" sz="2600" dirty="0"/>
            <a:t>creening: </a:t>
          </a:r>
          <a:r>
            <a:rPr lang="en-US" sz="2600" b="0" dirty="0"/>
            <a:t>Ask validated questions to identify alcohol or other substance use.</a:t>
          </a:r>
        </a:p>
      </dgm:t>
    </dgm:pt>
    <dgm:pt modelId="{4B72175F-C0AE-4528-91FB-63A0FC076C95}" type="parTrans" cxnId="{7412FA99-CF10-461D-A042-7378DC786D21}">
      <dgm:prSet/>
      <dgm:spPr/>
      <dgm:t>
        <a:bodyPr/>
        <a:lstStyle/>
        <a:p>
          <a:endParaRPr lang="en-US"/>
        </a:p>
      </dgm:t>
    </dgm:pt>
    <dgm:pt modelId="{A3955AEB-B0CD-4452-B483-235DB1BAFE99}" type="sibTrans" cxnId="{7412FA99-CF10-461D-A042-7378DC786D21}">
      <dgm:prSet/>
      <dgm:spPr/>
      <dgm:t>
        <a:bodyPr/>
        <a:lstStyle/>
        <a:p>
          <a:endParaRPr lang="en-US"/>
        </a:p>
      </dgm:t>
    </dgm:pt>
    <dgm:pt modelId="{02FD5D47-82D9-48A1-B7AB-411130AC6882}">
      <dgm:prSet custT="1"/>
      <dgm:spPr/>
      <dgm:t>
        <a:bodyPr/>
        <a:lstStyle/>
        <a:p>
          <a:pPr>
            <a:lnSpc>
              <a:spcPct val="100000"/>
            </a:lnSpc>
          </a:pPr>
          <a:r>
            <a:rPr lang="en-US" sz="2600" b="1" u="sng" dirty="0"/>
            <a:t>B</a:t>
          </a:r>
          <a:r>
            <a:rPr lang="en-US" sz="2600" dirty="0"/>
            <a:t>rief </a:t>
          </a:r>
          <a:r>
            <a:rPr lang="en-US" sz="2600" b="1" u="sng" dirty="0"/>
            <a:t>I</a:t>
          </a:r>
          <a:r>
            <a:rPr lang="en-US" sz="2600" dirty="0"/>
            <a:t>ntervention</a:t>
          </a:r>
          <a:r>
            <a:rPr lang="en-US" sz="2600" b="0" dirty="0"/>
            <a:t>:  A short conversation to provide feedback and enhance motivation to change.</a:t>
          </a:r>
        </a:p>
      </dgm:t>
    </dgm:pt>
    <dgm:pt modelId="{853B4874-9DD9-4DF0-B3C4-4CC000E0B2C8}" type="parTrans" cxnId="{6310FC93-80E1-4512-81A8-A05B4FB81A38}">
      <dgm:prSet/>
      <dgm:spPr/>
      <dgm:t>
        <a:bodyPr/>
        <a:lstStyle/>
        <a:p>
          <a:endParaRPr lang="en-US"/>
        </a:p>
      </dgm:t>
    </dgm:pt>
    <dgm:pt modelId="{28DAC2BE-90F7-427D-A84B-6A2BF2D0F7B0}" type="sibTrans" cxnId="{6310FC93-80E1-4512-81A8-A05B4FB81A38}">
      <dgm:prSet/>
      <dgm:spPr/>
      <dgm:t>
        <a:bodyPr/>
        <a:lstStyle/>
        <a:p>
          <a:endParaRPr lang="en-US"/>
        </a:p>
      </dgm:t>
    </dgm:pt>
    <dgm:pt modelId="{9FA8AF3D-BDFE-4F70-8C5A-011786A3CAF9}">
      <dgm:prSet custT="1"/>
      <dgm:spPr/>
      <dgm:t>
        <a:bodyPr/>
        <a:lstStyle/>
        <a:p>
          <a:pPr>
            <a:lnSpc>
              <a:spcPct val="100000"/>
            </a:lnSpc>
          </a:pPr>
          <a:r>
            <a:rPr lang="en-US" sz="2600" b="1" u="sng" dirty="0"/>
            <a:t>R</a:t>
          </a:r>
          <a:r>
            <a:rPr lang="en-US" sz="2600" dirty="0"/>
            <a:t>eferral to </a:t>
          </a:r>
          <a:r>
            <a:rPr lang="en-US" sz="2600" b="1" u="sng" dirty="0"/>
            <a:t>T</a:t>
          </a:r>
          <a:r>
            <a:rPr lang="en-US" sz="2600" dirty="0"/>
            <a:t>reatment:  Further a</a:t>
          </a:r>
          <a:r>
            <a:rPr lang="en-US" sz="2600" b="0" dirty="0"/>
            <a:t>ssessment and initiate services for substance use disorder and related needs.</a:t>
          </a:r>
        </a:p>
      </dgm:t>
    </dgm:pt>
    <dgm:pt modelId="{7D031ED4-9240-42BF-A67B-68F2CB6E58BD}" type="parTrans" cxnId="{95D99F0E-F3FC-440E-B90F-43E492B4EE54}">
      <dgm:prSet/>
      <dgm:spPr/>
      <dgm:t>
        <a:bodyPr/>
        <a:lstStyle/>
        <a:p>
          <a:endParaRPr lang="en-US"/>
        </a:p>
      </dgm:t>
    </dgm:pt>
    <dgm:pt modelId="{C42435AB-0C85-4277-97F2-1AE6EF4A2C59}" type="sibTrans" cxnId="{95D99F0E-F3FC-440E-B90F-43E492B4EE54}">
      <dgm:prSet/>
      <dgm:spPr/>
      <dgm:t>
        <a:bodyPr/>
        <a:lstStyle/>
        <a:p>
          <a:endParaRPr lang="en-US"/>
        </a:p>
      </dgm:t>
    </dgm:pt>
    <dgm:pt modelId="{435965F1-2BF1-4B5E-BB88-FD5E77B23CB9}" type="pres">
      <dgm:prSet presAssocID="{618349A4-E872-4DEE-BC40-0B0E62B87942}" presName="root" presStyleCnt="0">
        <dgm:presLayoutVars>
          <dgm:dir/>
          <dgm:resizeHandles val="exact"/>
        </dgm:presLayoutVars>
      </dgm:prSet>
      <dgm:spPr/>
    </dgm:pt>
    <dgm:pt modelId="{95FE7C17-F6DA-4A2C-BA5A-3F12875DA376}" type="pres">
      <dgm:prSet presAssocID="{83A1603A-1240-4A4B-A882-01ACB8D76DB0}" presName="compNode" presStyleCnt="0"/>
      <dgm:spPr/>
    </dgm:pt>
    <dgm:pt modelId="{6BCFBE99-B11F-48D9-B1F8-69DD78D75085}" type="pres">
      <dgm:prSet presAssocID="{83A1603A-1240-4A4B-A882-01ACB8D76DB0}" presName="bgRect" presStyleLbl="bgShp" presStyleIdx="0" presStyleCnt="3"/>
      <dgm:spPr>
        <a:solidFill>
          <a:schemeClr val="tx2">
            <a:lumMod val="20000"/>
            <a:lumOff val="80000"/>
          </a:schemeClr>
        </a:solidFill>
      </dgm:spPr>
    </dgm:pt>
    <dgm:pt modelId="{2DD7A702-52A4-4DDE-A791-FBB2D8DE904D}" type="pres">
      <dgm:prSet presAssocID="{83A1603A-1240-4A4B-A882-01ACB8D76DB0}" presName="iconRect" presStyleLbl="node1" presStyleIdx="0" presStyleCnt="3"/>
      <dgm:spPr>
        <a:blipFill>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solidFill>
            <a:schemeClr val="tx2">
              <a:lumMod val="75000"/>
            </a:schemeClr>
          </a:solidFill>
        </a:ln>
      </dgm:spPr>
      <dgm:extLst>
        <a:ext uri="{E40237B7-FDA0-4F09-8148-C483321AD2D9}">
          <dgm14:cNvPr xmlns:dgm14="http://schemas.microsoft.com/office/drawing/2010/diagram" id="0" name="" descr="Help"/>
        </a:ext>
      </dgm:extLst>
    </dgm:pt>
    <dgm:pt modelId="{1AB1B3DA-10FB-4B7B-BAB2-0935E92E9100}" type="pres">
      <dgm:prSet presAssocID="{83A1603A-1240-4A4B-A882-01ACB8D76DB0}" presName="spaceRect" presStyleCnt="0"/>
      <dgm:spPr/>
    </dgm:pt>
    <dgm:pt modelId="{62E55A63-7ED9-433C-9849-3182AA974382}" type="pres">
      <dgm:prSet presAssocID="{83A1603A-1240-4A4B-A882-01ACB8D76DB0}" presName="parTx" presStyleLbl="revTx" presStyleIdx="0" presStyleCnt="3">
        <dgm:presLayoutVars>
          <dgm:chMax val="0"/>
          <dgm:chPref val="0"/>
        </dgm:presLayoutVars>
      </dgm:prSet>
      <dgm:spPr/>
    </dgm:pt>
    <dgm:pt modelId="{BBA1FB4B-4993-4892-AD36-50B8603847AF}" type="pres">
      <dgm:prSet presAssocID="{A3955AEB-B0CD-4452-B483-235DB1BAFE99}" presName="sibTrans" presStyleCnt="0"/>
      <dgm:spPr/>
    </dgm:pt>
    <dgm:pt modelId="{D4974D55-CA15-457B-9EFF-633A4BCD3B3B}" type="pres">
      <dgm:prSet presAssocID="{02FD5D47-82D9-48A1-B7AB-411130AC6882}" presName="compNode" presStyleCnt="0"/>
      <dgm:spPr/>
    </dgm:pt>
    <dgm:pt modelId="{978E2879-266E-4DD8-8FDF-C04EEA9FBD82}" type="pres">
      <dgm:prSet presAssocID="{02FD5D47-82D9-48A1-B7AB-411130AC6882}" presName="bgRect" presStyleLbl="bgShp" presStyleIdx="1" presStyleCnt="3"/>
      <dgm:spPr>
        <a:solidFill>
          <a:schemeClr val="tx2">
            <a:lumMod val="40000"/>
            <a:lumOff val="60000"/>
          </a:schemeClr>
        </a:solidFill>
      </dgm:spPr>
    </dgm:pt>
    <dgm:pt modelId="{CB20DFF6-BEBF-4C41-AAA0-55A96E2E3885}" type="pres">
      <dgm:prSet presAssocID="{02FD5D47-82D9-48A1-B7AB-411130AC6882}" presName="iconRect" presStyleLbl="node1" presStyleIdx="1" presStyleCnt="3"/>
      <dgm:spPr>
        <a:blipFill>
          <a:blip xmlns:r="http://schemas.openxmlformats.org/officeDocument/2006/relationships"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solidFill>
            <a:schemeClr val="accent1"/>
          </a:solidFill>
        </a:ln>
      </dgm:spPr>
      <dgm:extLst>
        <a:ext uri="{E40237B7-FDA0-4F09-8148-C483321AD2D9}">
          <dgm14:cNvPr xmlns:dgm14="http://schemas.microsoft.com/office/drawing/2010/diagram" id="0" name="" descr="Chat Bubble"/>
        </a:ext>
      </dgm:extLst>
    </dgm:pt>
    <dgm:pt modelId="{192BCE09-A55F-4D1B-B4D6-1A564BF00572}" type="pres">
      <dgm:prSet presAssocID="{02FD5D47-82D9-48A1-B7AB-411130AC6882}" presName="spaceRect" presStyleCnt="0"/>
      <dgm:spPr/>
    </dgm:pt>
    <dgm:pt modelId="{8CB21D9E-2A2C-4536-8DDA-D5AB6144AB0E}" type="pres">
      <dgm:prSet presAssocID="{02FD5D47-82D9-48A1-B7AB-411130AC6882}" presName="parTx" presStyleLbl="revTx" presStyleIdx="1" presStyleCnt="3" custScaleY="92408">
        <dgm:presLayoutVars>
          <dgm:chMax val="0"/>
          <dgm:chPref val="0"/>
        </dgm:presLayoutVars>
      </dgm:prSet>
      <dgm:spPr/>
    </dgm:pt>
    <dgm:pt modelId="{4A4A8151-9CBF-4ADF-8B03-43618E861B36}" type="pres">
      <dgm:prSet presAssocID="{28DAC2BE-90F7-427D-A84B-6A2BF2D0F7B0}" presName="sibTrans" presStyleCnt="0"/>
      <dgm:spPr/>
    </dgm:pt>
    <dgm:pt modelId="{FBE801F9-6149-477C-A2AF-456966FDA972}" type="pres">
      <dgm:prSet presAssocID="{9FA8AF3D-BDFE-4F70-8C5A-011786A3CAF9}" presName="compNode" presStyleCnt="0"/>
      <dgm:spPr/>
    </dgm:pt>
    <dgm:pt modelId="{79CB2BAA-4E86-4D37-BA2E-2C9A2E8F8E1F}" type="pres">
      <dgm:prSet presAssocID="{9FA8AF3D-BDFE-4F70-8C5A-011786A3CAF9}" presName="bgRect" presStyleLbl="bgShp" presStyleIdx="2" presStyleCnt="3" custLinFactNeighborX="330" custLinFactNeighborY="-2001"/>
      <dgm:spPr>
        <a:solidFill>
          <a:schemeClr val="tx2">
            <a:lumMod val="60000"/>
            <a:lumOff val="40000"/>
          </a:schemeClr>
        </a:solidFill>
      </dgm:spPr>
    </dgm:pt>
    <dgm:pt modelId="{1573AFC7-F3BE-44FF-B8F2-96C856D7A3FC}" type="pres">
      <dgm:prSet presAssocID="{9FA8AF3D-BDFE-4F70-8C5A-011786A3CAF9}" presName="iconRect" presStyleLbl="node1" presStyleIdx="2" presStyleCnt="3" custLinFactNeighborX="-3099" custLinFactNeighborY="-1549"/>
      <dgm:spPr>
        <a:blipFill>
          <a:blip xmlns:r="http://schemas.openxmlformats.org/officeDocument/2006/relationships"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solidFill>
            <a:schemeClr val="accent1"/>
          </a:solidFill>
        </a:ln>
      </dgm:spPr>
      <dgm:extLst>
        <a:ext uri="{E40237B7-FDA0-4F09-8148-C483321AD2D9}">
          <dgm14:cNvPr xmlns:dgm14="http://schemas.microsoft.com/office/drawing/2010/diagram" id="0" name="" descr="Medicine"/>
        </a:ext>
      </dgm:extLst>
    </dgm:pt>
    <dgm:pt modelId="{FD619547-57D3-4055-8C2C-DFE4AD5A2300}" type="pres">
      <dgm:prSet presAssocID="{9FA8AF3D-BDFE-4F70-8C5A-011786A3CAF9}" presName="spaceRect" presStyleCnt="0"/>
      <dgm:spPr/>
    </dgm:pt>
    <dgm:pt modelId="{22237AB9-814B-4519-9951-60D224FFB24F}" type="pres">
      <dgm:prSet presAssocID="{9FA8AF3D-BDFE-4F70-8C5A-011786A3CAF9}" presName="parTx" presStyleLbl="revTx" presStyleIdx="2" presStyleCnt="3" custScaleX="102428" custLinFactNeighborX="-4525" custLinFactNeighborY="25477">
        <dgm:presLayoutVars>
          <dgm:chMax val="0"/>
          <dgm:chPref val="0"/>
        </dgm:presLayoutVars>
      </dgm:prSet>
      <dgm:spPr/>
    </dgm:pt>
  </dgm:ptLst>
  <dgm:cxnLst>
    <dgm:cxn modelId="{95D99F0E-F3FC-440E-B90F-43E492B4EE54}" srcId="{618349A4-E872-4DEE-BC40-0B0E62B87942}" destId="{9FA8AF3D-BDFE-4F70-8C5A-011786A3CAF9}" srcOrd="2" destOrd="0" parTransId="{7D031ED4-9240-42BF-A67B-68F2CB6E58BD}" sibTransId="{C42435AB-0C85-4277-97F2-1AE6EF4A2C59}"/>
    <dgm:cxn modelId="{2710D10E-0475-6E45-A950-71BB17FC6F20}" type="presOf" srcId="{9FA8AF3D-BDFE-4F70-8C5A-011786A3CAF9}" destId="{22237AB9-814B-4519-9951-60D224FFB24F}" srcOrd="0" destOrd="0" presId="urn:microsoft.com/office/officeart/2018/2/layout/IconVerticalSolidList"/>
    <dgm:cxn modelId="{4FD39F30-273A-FB4E-944F-4BE731DD3ABC}" type="presOf" srcId="{83A1603A-1240-4A4B-A882-01ACB8D76DB0}" destId="{62E55A63-7ED9-433C-9849-3182AA974382}" srcOrd="0" destOrd="0" presId="urn:microsoft.com/office/officeart/2018/2/layout/IconVerticalSolidList"/>
    <dgm:cxn modelId="{33BAC566-B63A-B243-A9EE-C66A74B34A67}" type="presOf" srcId="{618349A4-E872-4DEE-BC40-0B0E62B87942}" destId="{435965F1-2BF1-4B5E-BB88-FD5E77B23CB9}" srcOrd="0" destOrd="0" presId="urn:microsoft.com/office/officeart/2018/2/layout/IconVerticalSolidList"/>
    <dgm:cxn modelId="{6310FC93-80E1-4512-81A8-A05B4FB81A38}" srcId="{618349A4-E872-4DEE-BC40-0B0E62B87942}" destId="{02FD5D47-82D9-48A1-B7AB-411130AC6882}" srcOrd="1" destOrd="0" parTransId="{853B4874-9DD9-4DF0-B3C4-4CC000E0B2C8}" sibTransId="{28DAC2BE-90F7-427D-A84B-6A2BF2D0F7B0}"/>
    <dgm:cxn modelId="{7412FA99-CF10-461D-A042-7378DC786D21}" srcId="{618349A4-E872-4DEE-BC40-0B0E62B87942}" destId="{83A1603A-1240-4A4B-A882-01ACB8D76DB0}" srcOrd="0" destOrd="0" parTransId="{4B72175F-C0AE-4528-91FB-63A0FC076C95}" sibTransId="{A3955AEB-B0CD-4452-B483-235DB1BAFE99}"/>
    <dgm:cxn modelId="{1A5C4B9B-7943-A44C-A8C9-E3BD1AA0F580}" type="presOf" srcId="{02FD5D47-82D9-48A1-B7AB-411130AC6882}" destId="{8CB21D9E-2A2C-4536-8DDA-D5AB6144AB0E}" srcOrd="0" destOrd="0" presId="urn:microsoft.com/office/officeart/2018/2/layout/IconVerticalSolidList"/>
    <dgm:cxn modelId="{0E8088AF-4D39-204B-81F5-4289C57B3A3C}" type="presParOf" srcId="{435965F1-2BF1-4B5E-BB88-FD5E77B23CB9}" destId="{95FE7C17-F6DA-4A2C-BA5A-3F12875DA376}" srcOrd="0" destOrd="0" presId="urn:microsoft.com/office/officeart/2018/2/layout/IconVerticalSolidList"/>
    <dgm:cxn modelId="{33B51BF1-4084-E74E-BB32-A9DB72802D83}" type="presParOf" srcId="{95FE7C17-F6DA-4A2C-BA5A-3F12875DA376}" destId="{6BCFBE99-B11F-48D9-B1F8-69DD78D75085}" srcOrd="0" destOrd="0" presId="urn:microsoft.com/office/officeart/2018/2/layout/IconVerticalSolidList"/>
    <dgm:cxn modelId="{546B40A0-E38D-6B4D-B0E0-3F0A473B97AC}" type="presParOf" srcId="{95FE7C17-F6DA-4A2C-BA5A-3F12875DA376}" destId="{2DD7A702-52A4-4DDE-A791-FBB2D8DE904D}" srcOrd="1" destOrd="0" presId="urn:microsoft.com/office/officeart/2018/2/layout/IconVerticalSolidList"/>
    <dgm:cxn modelId="{E99C78A3-1B4E-EC4A-B3F2-BB124DBEE04C}" type="presParOf" srcId="{95FE7C17-F6DA-4A2C-BA5A-3F12875DA376}" destId="{1AB1B3DA-10FB-4B7B-BAB2-0935E92E9100}" srcOrd="2" destOrd="0" presId="urn:microsoft.com/office/officeart/2018/2/layout/IconVerticalSolidList"/>
    <dgm:cxn modelId="{CD5CCC37-1CD9-6E47-AFA1-F68396CB42D7}" type="presParOf" srcId="{95FE7C17-F6DA-4A2C-BA5A-3F12875DA376}" destId="{62E55A63-7ED9-433C-9849-3182AA974382}" srcOrd="3" destOrd="0" presId="urn:microsoft.com/office/officeart/2018/2/layout/IconVerticalSolidList"/>
    <dgm:cxn modelId="{A16125E2-322B-D14F-99DF-F122175A4952}" type="presParOf" srcId="{435965F1-2BF1-4B5E-BB88-FD5E77B23CB9}" destId="{BBA1FB4B-4993-4892-AD36-50B8603847AF}" srcOrd="1" destOrd="0" presId="urn:microsoft.com/office/officeart/2018/2/layout/IconVerticalSolidList"/>
    <dgm:cxn modelId="{DAB29C14-DE4A-C240-B8D9-812940511C9E}" type="presParOf" srcId="{435965F1-2BF1-4B5E-BB88-FD5E77B23CB9}" destId="{D4974D55-CA15-457B-9EFF-633A4BCD3B3B}" srcOrd="2" destOrd="0" presId="urn:microsoft.com/office/officeart/2018/2/layout/IconVerticalSolidList"/>
    <dgm:cxn modelId="{5D576D49-6AF7-C04E-835F-403C7EFE27A4}" type="presParOf" srcId="{D4974D55-CA15-457B-9EFF-633A4BCD3B3B}" destId="{978E2879-266E-4DD8-8FDF-C04EEA9FBD82}" srcOrd="0" destOrd="0" presId="urn:microsoft.com/office/officeart/2018/2/layout/IconVerticalSolidList"/>
    <dgm:cxn modelId="{29A73A50-FDCE-D744-AC55-14BD0F6E8E04}" type="presParOf" srcId="{D4974D55-CA15-457B-9EFF-633A4BCD3B3B}" destId="{CB20DFF6-BEBF-4C41-AAA0-55A96E2E3885}" srcOrd="1" destOrd="0" presId="urn:microsoft.com/office/officeart/2018/2/layout/IconVerticalSolidList"/>
    <dgm:cxn modelId="{94712AD0-AB8D-4E42-B610-25DE017246CB}" type="presParOf" srcId="{D4974D55-CA15-457B-9EFF-633A4BCD3B3B}" destId="{192BCE09-A55F-4D1B-B4D6-1A564BF00572}" srcOrd="2" destOrd="0" presId="urn:microsoft.com/office/officeart/2018/2/layout/IconVerticalSolidList"/>
    <dgm:cxn modelId="{7E6931DB-CB57-1E45-AC0C-75D85CB6EE9C}" type="presParOf" srcId="{D4974D55-CA15-457B-9EFF-633A4BCD3B3B}" destId="{8CB21D9E-2A2C-4536-8DDA-D5AB6144AB0E}" srcOrd="3" destOrd="0" presId="urn:microsoft.com/office/officeart/2018/2/layout/IconVerticalSolidList"/>
    <dgm:cxn modelId="{0BCA3AD4-7DA1-0A40-B504-06EE34689F5D}" type="presParOf" srcId="{435965F1-2BF1-4B5E-BB88-FD5E77B23CB9}" destId="{4A4A8151-9CBF-4ADF-8B03-43618E861B36}" srcOrd="3" destOrd="0" presId="urn:microsoft.com/office/officeart/2018/2/layout/IconVerticalSolidList"/>
    <dgm:cxn modelId="{71139244-5816-604C-8F17-85E06FB9A5DB}" type="presParOf" srcId="{435965F1-2BF1-4B5E-BB88-FD5E77B23CB9}" destId="{FBE801F9-6149-477C-A2AF-456966FDA972}" srcOrd="4" destOrd="0" presId="urn:microsoft.com/office/officeart/2018/2/layout/IconVerticalSolidList"/>
    <dgm:cxn modelId="{4357A40B-BB99-514B-8221-C0421F7BCDAC}" type="presParOf" srcId="{FBE801F9-6149-477C-A2AF-456966FDA972}" destId="{79CB2BAA-4E86-4D37-BA2E-2C9A2E8F8E1F}" srcOrd="0" destOrd="0" presId="urn:microsoft.com/office/officeart/2018/2/layout/IconVerticalSolidList"/>
    <dgm:cxn modelId="{7F8D8C45-9459-1B41-9010-0753ED2FDFA5}" type="presParOf" srcId="{FBE801F9-6149-477C-A2AF-456966FDA972}" destId="{1573AFC7-F3BE-44FF-B8F2-96C856D7A3FC}" srcOrd="1" destOrd="0" presId="urn:microsoft.com/office/officeart/2018/2/layout/IconVerticalSolidList"/>
    <dgm:cxn modelId="{FB602E37-D995-9E48-B11E-5D48B446027A}" type="presParOf" srcId="{FBE801F9-6149-477C-A2AF-456966FDA972}" destId="{FD619547-57D3-4055-8C2C-DFE4AD5A2300}" srcOrd="2" destOrd="0" presId="urn:microsoft.com/office/officeart/2018/2/layout/IconVerticalSolidList"/>
    <dgm:cxn modelId="{E4BAEC46-6C30-F642-BCF6-8F442E6D69FA}" type="presParOf" srcId="{FBE801F9-6149-477C-A2AF-456966FDA972}" destId="{22237AB9-814B-4519-9951-60D224FFB24F}"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C17C5F2-A535-407F-9ED7-5311B9353D3D}" type="doc">
      <dgm:prSet loTypeId="urn:microsoft.com/office/officeart/2018/2/layout/IconLabelList" loCatId="icon" qsTypeId="urn:microsoft.com/office/officeart/2005/8/quickstyle/simple1" qsCatId="simple" csTypeId="urn:microsoft.com/office/officeart/2018/5/colors/Iconchunking_neutralbg_colorful5" csCatId="colorful" phldr="1"/>
      <dgm:spPr/>
      <dgm:t>
        <a:bodyPr/>
        <a:lstStyle/>
        <a:p>
          <a:endParaRPr lang="en-US"/>
        </a:p>
      </dgm:t>
    </dgm:pt>
    <dgm:pt modelId="{50584EDC-5AC2-4BAB-8555-E8CCA324072A}">
      <dgm:prSet/>
      <dgm:spPr/>
      <dgm:t>
        <a:bodyPr/>
        <a:lstStyle/>
        <a:p>
          <a:r>
            <a:rPr lang="en-US" b="1"/>
            <a:t>Raise the subject</a:t>
          </a:r>
          <a:endParaRPr lang="en-US"/>
        </a:p>
      </dgm:t>
    </dgm:pt>
    <dgm:pt modelId="{071A0E98-9202-46B8-B681-49897F12BBF1}" type="parTrans" cxnId="{F1E94D98-6508-417B-A89C-9CBC6CB49710}">
      <dgm:prSet/>
      <dgm:spPr/>
      <dgm:t>
        <a:bodyPr/>
        <a:lstStyle/>
        <a:p>
          <a:endParaRPr lang="en-US"/>
        </a:p>
      </dgm:t>
    </dgm:pt>
    <dgm:pt modelId="{215C2044-9463-4BAF-93F6-5E45848487B4}" type="sibTrans" cxnId="{F1E94D98-6508-417B-A89C-9CBC6CB49710}">
      <dgm:prSet/>
      <dgm:spPr/>
      <dgm:t>
        <a:bodyPr/>
        <a:lstStyle/>
        <a:p>
          <a:endParaRPr lang="en-US"/>
        </a:p>
      </dgm:t>
    </dgm:pt>
    <dgm:pt modelId="{D290E8D6-EECB-4EF6-9CFA-49CEE3E34E5D}">
      <dgm:prSet/>
      <dgm:spPr/>
      <dgm:t>
        <a:bodyPr/>
        <a:lstStyle/>
        <a:p>
          <a:r>
            <a:rPr lang="en-US" b="1"/>
            <a:t>Provide feedback</a:t>
          </a:r>
          <a:endParaRPr lang="en-US"/>
        </a:p>
      </dgm:t>
    </dgm:pt>
    <dgm:pt modelId="{81B62497-59F8-4E1C-8EFA-62466E4857DC}" type="parTrans" cxnId="{A3144917-E1F6-48A8-80BB-2413650B8A0D}">
      <dgm:prSet/>
      <dgm:spPr/>
      <dgm:t>
        <a:bodyPr/>
        <a:lstStyle/>
        <a:p>
          <a:endParaRPr lang="en-US"/>
        </a:p>
      </dgm:t>
    </dgm:pt>
    <dgm:pt modelId="{662F47C9-A642-4187-8D1E-136CFEB0CD05}" type="sibTrans" cxnId="{A3144917-E1F6-48A8-80BB-2413650B8A0D}">
      <dgm:prSet/>
      <dgm:spPr/>
      <dgm:t>
        <a:bodyPr/>
        <a:lstStyle/>
        <a:p>
          <a:endParaRPr lang="en-US"/>
        </a:p>
      </dgm:t>
    </dgm:pt>
    <dgm:pt modelId="{EDA24401-B6BF-4D22-927A-E1E5C360EA5A}">
      <dgm:prSet/>
      <dgm:spPr/>
      <dgm:t>
        <a:bodyPr/>
        <a:lstStyle/>
        <a:p>
          <a:r>
            <a:rPr lang="en-US" b="1"/>
            <a:t>Enhance motivation</a:t>
          </a:r>
          <a:endParaRPr lang="en-US"/>
        </a:p>
      </dgm:t>
    </dgm:pt>
    <dgm:pt modelId="{AC80125F-0DAC-4556-92D0-048C165674C5}" type="parTrans" cxnId="{001CB35B-3552-469E-B85B-CBB9584BBD02}">
      <dgm:prSet/>
      <dgm:spPr/>
      <dgm:t>
        <a:bodyPr/>
        <a:lstStyle/>
        <a:p>
          <a:endParaRPr lang="en-US"/>
        </a:p>
      </dgm:t>
    </dgm:pt>
    <dgm:pt modelId="{5D698A83-C72A-4220-8964-D390D14B3701}" type="sibTrans" cxnId="{001CB35B-3552-469E-B85B-CBB9584BBD02}">
      <dgm:prSet/>
      <dgm:spPr/>
      <dgm:t>
        <a:bodyPr/>
        <a:lstStyle/>
        <a:p>
          <a:endParaRPr lang="en-US"/>
        </a:p>
      </dgm:t>
    </dgm:pt>
    <dgm:pt modelId="{D11500AE-1A87-4709-9E6E-C99B274064E0}">
      <dgm:prSet/>
      <dgm:spPr/>
      <dgm:t>
        <a:bodyPr/>
        <a:lstStyle/>
        <a:p>
          <a:r>
            <a:rPr lang="en-US" b="1" dirty="0"/>
            <a:t>Negotiate next steps</a:t>
          </a:r>
          <a:endParaRPr lang="en-US" dirty="0"/>
        </a:p>
      </dgm:t>
    </dgm:pt>
    <dgm:pt modelId="{68626C49-CBD5-48B7-924A-0B6EA0931EDE}" type="parTrans" cxnId="{9DD7EA26-A352-4522-8A41-6FAAE756DB68}">
      <dgm:prSet/>
      <dgm:spPr/>
      <dgm:t>
        <a:bodyPr/>
        <a:lstStyle/>
        <a:p>
          <a:endParaRPr lang="en-US"/>
        </a:p>
      </dgm:t>
    </dgm:pt>
    <dgm:pt modelId="{616AE234-58D3-4A29-A6D4-DFBB7C6655AA}" type="sibTrans" cxnId="{9DD7EA26-A352-4522-8A41-6FAAE756DB68}">
      <dgm:prSet/>
      <dgm:spPr/>
      <dgm:t>
        <a:bodyPr/>
        <a:lstStyle/>
        <a:p>
          <a:endParaRPr lang="en-US"/>
        </a:p>
      </dgm:t>
    </dgm:pt>
    <dgm:pt modelId="{674EF93C-5378-4142-8710-E9376F749341}" type="pres">
      <dgm:prSet presAssocID="{5C17C5F2-A535-407F-9ED7-5311B9353D3D}" presName="root" presStyleCnt="0">
        <dgm:presLayoutVars>
          <dgm:dir/>
          <dgm:resizeHandles val="exact"/>
        </dgm:presLayoutVars>
      </dgm:prSet>
      <dgm:spPr/>
    </dgm:pt>
    <dgm:pt modelId="{AA580F2E-9D93-4613-B785-8072F5EBEE36}" type="pres">
      <dgm:prSet presAssocID="{50584EDC-5AC2-4BAB-8555-E8CCA324072A}" presName="compNode" presStyleCnt="0"/>
      <dgm:spPr/>
    </dgm:pt>
    <dgm:pt modelId="{FD8D100A-4CA9-4F1F-9520-C2D63352B81E}" type="pres">
      <dgm:prSet presAssocID="{50584EDC-5AC2-4BAB-8555-E8CCA324072A}" presName="iconRect" presStyleLbl="node1" presStyleIdx="0" presStyleCnt="4"/>
      <dgm:spPr>
        <a:blipFill>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solidFill>
            <a:schemeClr val="accent1"/>
          </a:solidFill>
        </a:ln>
      </dgm:spPr>
      <dgm:extLst>
        <a:ext uri="{E40237B7-FDA0-4F09-8148-C483321AD2D9}">
          <dgm14:cNvPr xmlns:dgm14="http://schemas.microsoft.com/office/drawing/2010/diagram" id="0" name="" descr="Raised Hand"/>
        </a:ext>
      </dgm:extLst>
    </dgm:pt>
    <dgm:pt modelId="{13AC0997-F703-4007-AAD7-ADEC7B64E034}" type="pres">
      <dgm:prSet presAssocID="{50584EDC-5AC2-4BAB-8555-E8CCA324072A}" presName="spaceRect" presStyleCnt="0"/>
      <dgm:spPr/>
    </dgm:pt>
    <dgm:pt modelId="{7AE0A974-AA23-4F2A-A5D1-C83E80841CA5}" type="pres">
      <dgm:prSet presAssocID="{50584EDC-5AC2-4BAB-8555-E8CCA324072A}" presName="textRect" presStyleLbl="revTx" presStyleIdx="0" presStyleCnt="4">
        <dgm:presLayoutVars>
          <dgm:chMax val="1"/>
          <dgm:chPref val="1"/>
        </dgm:presLayoutVars>
      </dgm:prSet>
      <dgm:spPr/>
    </dgm:pt>
    <dgm:pt modelId="{7F09CE68-AFAF-441C-9E25-3032D628C483}" type="pres">
      <dgm:prSet presAssocID="{215C2044-9463-4BAF-93F6-5E45848487B4}" presName="sibTrans" presStyleCnt="0"/>
      <dgm:spPr/>
    </dgm:pt>
    <dgm:pt modelId="{8CE3B4B9-3452-4365-B8A7-E205431B6D3F}" type="pres">
      <dgm:prSet presAssocID="{D290E8D6-EECB-4EF6-9CFA-49CEE3E34E5D}" presName="compNode" presStyleCnt="0"/>
      <dgm:spPr/>
    </dgm:pt>
    <dgm:pt modelId="{D8505D31-325E-431F-AFFB-53861952A66A}" type="pres">
      <dgm:prSet presAssocID="{D290E8D6-EECB-4EF6-9CFA-49CEE3E34E5D}" presName="iconRect" presStyleLbl="node1" presStyleIdx="1" presStyleCnt="4"/>
      <dgm:spPr>
        <a:blipFill>
          <a:blip xmlns:r="http://schemas.openxmlformats.org/officeDocument/2006/relationships"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solidFill>
            <a:schemeClr val="accent1"/>
          </a:solidFill>
        </a:ln>
      </dgm:spPr>
      <dgm:extLst>
        <a:ext uri="{E40237B7-FDA0-4F09-8148-C483321AD2D9}">
          <dgm14:cNvPr xmlns:dgm14="http://schemas.microsoft.com/office/drawing/2010/diagram" id="0" name="" descr="Chat"/>
        </a:ext>
      </dgm:extLst>
    </dgm:pt>
    <dgm:pt modelId="{81C53280-4C67-4777-8F4E-BB36117A5674}" type="pres">
      <dgm:prSet presAssocID="{D290E8D6-EECB-4EF6-9CFA-49CEE3E34E5D}" presName="spaceRect" presStyleCnt="0"/>
      <dgm:spPr/>
    </dgm:pt>
    <dgm:pt modelId="{75DAE970-7517-43A0-B5D6-30FDF8DC9E15}" type="pres">
      <dgm:prSet presAssocID="{D290E8D6-EECB-4EF6-9CFA-49CEE3E34E5D}" presName="textRect" presStyleLbl="revTx" presStyleIdx="1" presStyleCnt="4">
        <dgm:presLayoutVars>
          <dgm:chMax val="1"/>
          <dgm:chPref val="1"/>
        </dgm:presLayoutVars>
      </dgm:prSet>
      <dgm:spPr/>
    </dgm:pt>
    <dgm:pt modelId="{A43F0E85-8FE8-4C08-B794-D0625D08CE56}" type="pres">
      <dgm:prSet presAssocID="{662F47C9-A642-4187-8D1E-136CFEB0CD05}" presName="sibTrans" presStyleCnt="0"/>
      <dgm:spPr/>
    </dgm:pt>
    <dgm:pt modelId="{B56F01FA-9F5D-43D8-B181-E173DEB187C6}" type="pres">
      <dgm:prSet presAssocID="{EDA24401-B6BF-4D22-927A-E1E5C360EA5A}" presName="compNode" presStyleCnt="0"/>
      <dgm:spPr/>
    </dgm:pt>
    <dgm:pt modelId="{8A9A68A5-D6FC-411F-B92B-532DF3F720ED}" type="pres">
      <dgm:prSet presAssocID="{EDA24401-B6BF-4D22-927A-E1E5C360EA5A}" presName="iconRect" presStyleLbl="node1" presStyleIdx="2" presStyleCnt="4"/>
      <dgm:spPr>
        <a:blipFill>
          <a:blip xmlns:r="http://schemas.openxmlformats.org/officeDocument/2006/relationships"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solidFill>
            <a:schemeClr val="accent1"/>
          </a:solidFill>
        </a:ln>
      </dgm:spPr>
      <dgm:extLst>
        <a:ext uri="{E40237B7-FDA0-4F09-8148-C483321AD2D9}">
          <dgm14:cNvPr xmlns:dgm14="http://schemas.microsoft.com/office/drawing/2010/diagram" id="0" name="" descr="Lightbulb"/>
        </a:ext>
      </dgm:extLst>
    </dgm:pt>
    <dgm:pt modelId="{86893E81-54E8-4D62-808D-ECBE240885FD}" type="pres">
      <dgm:prSet presAssocID="{EDA24401-B6BF-4D22-927A-E1E5C360EA5A}" presName="spaceRect" presStyleCnt="0"/>
      <dgm:spPr/>
    </dgm:pt>
    <dgm:pt modelId="{17BADD36-3C74-4BBF-BCD5-D83E209F2309}" type="pres">
      <dgm:prSet presAssocID="{EDA24401-B6BF-4D22-927A-E1E5C360EA5A}" presName="textRect" presStyleLbl="revTx" presStyleIdx="2" presStyleCnt="4">
        <dgm:presLayoutVars>
          <dgm:chMax val="1"/>
          <dgm:chPref val="1"/>
        </dgm:presLayoutVars>
      </dgm:prSet>
      <dgm:spPr/>
    </dgm:pt>
    <dgm:pt modelId="{44059387-225A-4FEA-AE86-E7E2FEEA333D}" type="pres">
      <dgm:prSet presAssocID="{5D698A83-C72A-4220-8964-D390D14B3701}" presName="sibTrans" presStyleCnt="0"/>
      <dgm:spPr/>
    </dgm:pt>
    <dgm:pt modelId="{ACA39B2F-7A8B-4011-91D4-CF8FAE6A360A}" type="pres">
      <dgm:prSet presAssocID="{D11500AE-1A87-4709-9E6E-C99B274064E0}" presName="compNode" presStyleCnt="0"/>
      <dgm:spPr/>
    </dgm:pt>
    <dgm:pt modelId="{E6EC8B15-C583-4681-9C2B-BD34FC17BA2D}" type="pres">
      <dgm:prSet presAssocID="{D11500AE-1A87-4709-9E6E-C99B274064E0}" presName="iconRect" presStyleLbl="node1" presStyleIdx="3" presStyleCnt="4"/>
      <dgm:spPr>
        <a:blipFill>
          <a:blip xmlns:r="http://schemas.openxmlformats.org/officeDocument/2006/relationships"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solidFill>
            <a:schemeClr val="accent1"/>
          </a:solidFill>
        </a:ln>
      </dgm:spPr>
      <dgm:extLst>
        <a:ext uri="{E40237B7-FDA0-4F09-8148-C483321AD2D9}">
          <dgm14:cNvPr xmlns:dgm14="http://schemas.microsoft.com/office/drawing/2010/diagram" id="0" name="" descr="Handshake"/>
        </a:ext>
      </dgm:extLst>
    </dgm:pt>
    <dgm:pt modelId="{3563A5E3-7914-4999-8227-2C922313D310}" type="pres">
      <dgm:prSet presAssocID="{D11500AE-1A87-4709-9E6E-C99B274064E0}" presName="spaceRect" presStyleCnt="0"/>
      <dgm:spPr/>
    </dgm:pt>
    <dgm:pt modelId="{5C730762-5CF8-4ED3-9090-1A24813D2926}" type="pres">
      <dgm:prSet presAssocID="{D11500AE-1A87-4709-9E6E-C99B274064E0}" presName="textRect" presStyleLbl="revTx" presStyleIdx="3" presStyleCnt="4">
        <dgm:presLayoutVars>
          <dgm:chMax val="1"/>
          <dgm:chPref val="1"/>
        </dgm:presLayoutVars>
      </dgm:prSet>
      <dgm:spPr/>
    </dgm:pt>
  </dgm:ptLst>
  <dgm:cxnLst>
    <dgm:cxn modelId="{61913611-5254-F74D-8B3D-BAEEC3EE8484}" type="presOf" srcId="{5C17C5F2-A535-407F-9ED7-5311B9353D3D}" destId="{674EF93C-5378-4142-8710-E9376F749341}" srcOrd="0" destOrd="0" presId="urn:microsoft.com/office/officeart/2018/2/layout/IconLabelList"/>
    <dgm:cxn modelId="{A3144917-E1F6-48A8-80BB-2413650B8A0D}" srcId="{5C17C5F2-A535-407F-9ED7-5311B9353D3D}" destId="{D290E8D6-EECB-4EF6-9CFA-49CEE3E34E5D}" srcOrd="1" destOrd="0" parTransId="{81B62497-59F8-4E1C-8EFA-62466E4857DC}" sibTransId="{662F47C9-A642-4187-8D1E-136CFEB0CD05}"/>
    <dgm:cxn modelId="{9DD7EA26-A352-4522-8A41-6FAAE756DB68}" srcId="{5C17C5F2-A535-407F-9ED7-5311B9353D3D}" destId="{D11500AE-1A87-4709-9E6E-C99B274064E0}" srcOrd="3" destOrd="0" parTransId="{68626C49-CBD5-48B7-924A-0B6EA0931EDE}" sibTransId="{616AE234-58D3-4A29-A6D4-DFBB7C6655AA}"/>
    <dgm:cxn modelId="{6D0F4B30-E4C6-5741-8589-6A8EF5B8E40C}" type="presOf" srcId="{50584EDC-5AC2-4BAB-8555-E8CCA324072A}" destId="{7AE0A974-AA23-4F2A-A5D1-C83E80841CA5}" srcOrd="0" destOrd="0" presId="urn:microsoft.com/office/officeart/2018/2/layout/IconLabelList"/>
    <dgm:cxn modelId="{FD1D4E38-6A65-AB46-B5B6-FEDC3749B263}" type="presOf" srcId="{D290E8D6-EECB-4EF6-9CFA-49CEE3E34E5D}" destId="{75DAE970-7517-43A0-B5D6-30FDF8DC9E15}" srcOrd="0" destOrd="0" presId="urn:microsoft.com/office/officeart/2018/2/layout/IconLabelList"/>
    <dgm:cxn modelId="{001CB35B-3552-469E-B85B-CBB9584BBD02}" srcId="{5C17C5F2-A535-407F-9ED7-5311B9353D3D}" destId="{EDA24401-B6BF-4D22-927A-E1E5C360EA5A}" srcOrd="2" destOrd="0" parTransId="{AC80125F-0DAC-4556-92D0-048C165674C5}" sibTransId="{5D698A83-C72A-4220-8964-D390D14B3701}"/>
    <dgm:cxn modelId="{EEECDC61-B70E-CD41-918E-D0D540E2C171}" type="presOf" srcId="{EDA24401-B6BF-4D22-927A-E1E5C360EA5A}" destId="{17BADD36-3C74-4BBF-BCD5-D83E209F2309}" srcOrd="0" destOrd="0" presId="urn:microsoft.com/office/officeart/2018/2/layout/IconLabelList"/>
    <dgm:cxn modelId="{D953C397-0CDA-9E42-A106-9DB9308CF25B}" type="presOf" srcId="{D11500AE-1A87-4709-9E6E-C99B274064E0}" destId="{5C730762-5CF8-4ED3-9090-1A24813D2926}" srcOrd="0" destOrd="0" presId="urn:microsoft.com/office/officeart/2018/2/layout/IconLabelList"/>
    <dgm:cxn modelId="{F1E94D98-6508-417B-A89C-9CBC6CB49710}" srcId="{5C17C5F2-A535-407F-9ED7-5311B9353D3D}" destId="{50584EDC-5AC2-4BAB-8555-E8CCA324072A}" srcOrd="0" destOrd="0" parTransId="{071A0E98-9202-46B8-B681-49897F12BBF1}" sibTransId="{215C2044-9463-4BAF-93F6-5E45848487B4}"/>
    <dgm:cxn modelId="{3CD8B35D-89DD-F245-B403-4C7992D25890}" type="presParOf" srcId="{674EF93C-5378-4142-8710-E9376F749341}" destId="{AA580F2E-9D93-4613-B785-8072F5EBEE36}" srcOrd="0" destOrd="0" presId="urn:microsoft.com/office/officeart/2018/2/layout/IconLabelList"/>
    <dgm:cxn modelId="{DEF83144-58B6-8840-950F-5215B4129E7E}" type="presParOf" srcId="{AA580F2E-9D93-4613-B785-8072F5EBEE36}" destId="{FD8D100A-4CA9-4F1F-9520-C2D63352B81E}" srcOrd="0" destOrd="0" presId="urn:microsoft.com/office/officeart/2018/2/layout/IconLabelList"/>
    <dgm:cxn modelId="{E473FAC6-E1D9-2243-B572-0B35C63FEF2C}" type="presParOf" srcId="{AA580F2E-9D93-4613-B785-8072F5EBEE36}" destId="{13AC0997-F703-4007-AAD7-ADEC7B64E034}" srcOrd="1" destOrd="0" presId="urn:microsoft.com/office/officeart/2018/2/layout/IconLabelList"/>
    <dgm:cxn modelId="{23A4231E-75CE-8B4E-BD17-6C2495F2AEF1}" type="presParOf" srcId="{AA580F2E-9D93-4613-B785-8072F5EBEE36}" destId="{7AE0A974-AA23-4F2A-A5D1-C83E80841CA5}" srcOrd="2" destOrd="0" presId="urn:microsoft.com/office/officeart/2018/2/layout/IconLabelList"/>
    <dgm:cxn modelId="{7B9E93F6-64E9-D84D-ACF8-29F652F3B7B5}" type="presParOf" srcId="{674EF93C-5378-4142-8710-E9376F749341}" destId="{7F09CE68-AFAF-441C-9E25-3032D628C483}" srcOrd="1" destOrd="0" presId="urn:microsoft.com/office/officeart/2018/2/layout/IconLabelList"/>
    <dgm:cxn modelId="{462100E8-C3F2-6945-94CE-83372258996A}" type="presParOf" srcId="{674EF93C-5378-4142-8710-E9376F749341}" destId="{8CE3B4B9-3452-4365-B8A7-E205431B6D3F}" srcOrd="2" destOrd="0" presId="urn:microsoft.com/office/officeart/2018/2/layout/IconLabelList"/>
    <dgm:cxn modelId="{57574DD3-BE54-504C-9608-2053D51B983B}" type="presParOf" srcId="{8CE3B4B9-3452-4365-B8A7-E205431B6D3F}" destId="{D8505D31-325E-431F-AFFB-53861952A66A}" srcOrd="0" destOrd="0" presId="urn:microsoft.com/office/officeart/2018/2/layout/IconLabelList"/>
    <dgm:cxn modelId="{63CDD424-7FAA-CE43-87EA-3579E12E6F21}" type="presParOf" srcId="{8CE3B4B9-3452-4365-B8A7-E205431B6D3F}" destId="{81C53280-4C67-4777-8F4E-BB36117A5674}" srcOrd="1" destOrd="0" presId="urn:microsoft.com/office/officeart/2018/2/layout/IconLabelList"/>
    <dgm:cxn modelId="{9E555365-CCE0-3C42-A021-4D8EB10A49AC}" type="presParOf" srcId="{8CE3B4B9-3452-4365-B8A7-E205431B6D3F}" destId="{75DAE970-7517-43A0-B5D6-30FDF8DC9E15}" srcOrd="2" destOrd="0" presId="urn:microsoft.com/office/officeart/2018/2/layout/IconLabelList"/>
    <dgm:cxn modelId="{3F4B69F1-D67D-B346-997F-56F1726C89C2}" type="presParOf" srcId="{674EF93C-5378-4142-8710-E9376F749341}" destId="{A43F0E85-8FE8-4C08-B794-D0625D08CE56}" srcOrd="3" destOrd="0" presId="urn:microsoft.com/office/officeart/2018/2/layout/IconLabelList"/>
    <dgm:cxn modelId="{CC3F1B62-B2FD-5E4F-83FD-FAAD0F1D0E99}" type="presParOf" srcId="{674EF93C-5378-4142-8710-E9376F749341}" destId="{B56F01FA-9F5D-43D8-B181-E173DEB187C6}" srcOrd="4" destOrd="0" presId="urn:microsoft.com/office/officeart/2018/2/layout/IconLabelList"/>
    <dgm:cxn modelId="{9779BBC1-3DD4-A349-94DC-7FED6CA8EAE5}" type="presParOf" srcId="{B56F01FA-9F5D-43D8-B181-E173DEB187C6}" destId="{8A9A68A5-D6FC-411F-B92B-532DF3F720ED}" srcOrd="0" destOrd="0" presId="urn:microsoft.com/office/officeart/2018/2/layout/IconLabelList"/>
    <dgm:cxn modelId="{E15472E1-EBC0-F140-8844-907E451964B9}" type="presParOf" srcId="{B56F01FA-9F5D-43D8-B181-E173DEB187C6}" destId="{86893E81-54E8-4D62-808D-ECBE240885FD}" srcOrd="1" destOrd="0" presId="urn:microsoft.com/office/officeart/2018/2/layout/IconLabelList"/>
    <dgm:cxn modelId="{B43D7145-BCBF-9642-9281-17C31422D1C0}" type="presParOf" srcId="{B56F01FA-9F5D-43D8-B181-E173DEB187C6}" destId="{17BADD36-3C74-4BBF-BCD5-D83E209F2309}" srcOrd="2" destOrd="0" presId="urn:microsoft.com/office/officeart/2018/2/layout/IconLabelList"/>
    <dgm:cxn modelId="{F597C93C-7EA0-C444-B6FC-5431B18E3030}" type="presParOf" srcId="{674EF93C-5378-4142-8710-E9376F749341}" destId="{44059387-225A-4FEA-AE86-E7E2FEEA333D}" srcOrd="5" destOrd="0" presId="urn:microsoft.com/office/officeart/2018/2/layout/IconLabelList"/>
    <dgm:cxn modelId="{CD365C7D-EC97-424F-98B7-09A573BC05DD}" type="presParOf" srcId="{674EF93C-5378-4142-8710-E9376F749341}" destId="{ACA39B2F-7A8B-4011-91D4-CF8FAE6A360A}" srcOrd="6" destOrd="0" presId="urn:microsoft.com/office/officeart/2018/2/layout/IconLabelList"/>
    <dgm:cxn modelId="{C960428E-BAE2-6E41-8D3E-FEF951D6516C}" type="presParOf" srcId="{ACA39B2F-7A8B-4011-91D4-CF8FAE6A360A}" destId="{E6EC8B15-C583-4681-9C2B-BD34FC17BA2D}" srcOrd="0" destOrd="0" presId="urn:microsoft.com/office/officeart/2018/2/layout/IconLabelList"/>
    <dgm:cxn modelId="{6CE54CE1-18BC-0E42-A2D3-4CCEFD7A7272}" type="presParOf" srcId="{ACA39B2F-7A8B-4011-91D4-CF8FAE6A360A}" destId="{3563A5E3-7914-4999-8227-2C922313D310}" srcOrd="1" destOrd="0" presId="urn:microsoft.com/office/officeart/2018/2/layout/IconLabelList"/>
    <dgm:cxn modelId="{433B0A69-C988-3943-BD75-8D9606EB7AFD}" type="presParOf" srcId="{ACA39B2F-7A8B-4011-91D4-CF8FAE6A360A}" destId="{5C730762-5CF8-4ED3-9090-1A24813D2926}" srcOrd="2" destOrd="0" presId="urn:microsoft.com/office/officeart/2018/2/layout/Icon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CFBE99-B11F-48D9-B1F8-69DD78D75085}">
      <dsp:nvSpPr>
        <dsp:cNvPr id="0" name=""/>
        <dsp:cNvSpPr/>
      </dsp:nvSpPr>
      <dsp:spPr>
        <a:xfrm>
          <a:off x="-47810" y="8380"/>
          <a:ext cx="9899260" cy="1505758"/>
        </a:xfrm>
        <a:prstGeom prst="roundRect">
          <a:avLst>
            <a:gd name="adj" fmla="val 10000"/>
          </a:avLst>
        </a:prstGeom>
        <a:solidFill>
          <a:schemeClr val="tx2">
            <a:lumMod val="20000"/>
            <a:lumOff val="80000"/>
          </a:schemeClr>
        </a:solidFill>
        <a:ln>
          <a:noFill/>
        </a:ln>
        <a:effectLst/>
      </dsp:spPr>
      <dsp:style>
        <a:lnRef idx="0">
          <a:scrgbClr r="0" g="0" b="0"/>
        </a:lnRef>
        <a:fillRef idx="1">
          <a:scrgbClr r="0" g="0" b="0"/>
        </a:fillRef>
        <a:effectRef idx="0">
          <a:scrgbClr r="0" g="0" b="0"/>
        </a:effectRef>
        <a:fontRef idx="minor"/>
      </dsp:style>
    </dsp:sp>
    <dsp:sp modelId="{2DD7A702-52A4-4DDE-A791-FBB2D8DE904D}">
      <dsp:nvSpPr>
        <dsp:cNvPr id="0" name=""/>
        <dsp:cNvSpPr/>
      </dsp:nvSpPr>
      <dsp:spPr>
        <a:xfrm>
          <a:off x="407681" y="347176"/>
          <a:ext cx="828167" cy="828167"/>
        </a:xfrm>
        <a:prstGeom prst="rect">
          <a:avLst/>
        </a:prstGeom>
        <a:blipFill>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tx2">
              <a:lumMod val="7500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2E55A63-7ED9-433C-9849-3182AA974382}">
      <dsp:nvSpPr>
        <dsp:cNvPr id="0" name=""/>
        <dsp:cNvSpPr/>
      </dsp:nvSpPr>
      <dsp:spPr>
        <a:xfrm>
          <a:off x="1691340" y="8380"/>
          <a:ext cx="8156707" cy="15057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9359" tIns="159359" rIns="159359" bIns="159359" numCol="1" spcCol="1270" anchor="ctr" anchorCtr="0">
          <a:noAutofit/>
        </a:bodyPr>
        <a:lstStyle/>
        <a:p>
          <a:pPr marL="0" lvl="0" indent="0" algn="l" defTabSz="1155700">
            <a:lnSpc>
              <a:spcPct val="100000"/>
            </a:lnSpc>
            <a:spcBef>
              <a:spcPct val="0"/>
            </a:spcBef>
            <a:spcAft>
              <a:spcPct val="35000"/>
            </a:spcAft>
            <a:buNone/>
          </a:pPr>
          <a:r>
            <a:rPr lang="en-US" sz="2600" b="1" u="sng" kern="1200" dirty="0"/>
            <a:t>S</a:t>
          </a:r>
          <a:r>
            <a:rPr lang="en-US" sz="2600" kern="1200" dirty="0"/>
            <a:t>creening: </a:t>
          </a:r>
          <a:r>
            <a:rPr lang="en-US" sz="2600" b="0" kern="1200" dirty="0"/>
            <a:t>Ask validated questions to identify alcohol or other substance use.</a:t>
          </a:r>
        </a:p>
      </dsp:txBody>
      <dsp:txXfrm>
        <a:off x="1691340" y="8380"/>
        <a:ext cx="8156707" cy="1505758"/>
      </dsp:txXfrm>
    </dsp:sp>
    <dsp:sp modelId="{978E2879-266E-4DD8-8FDF-C04EEA9FBD82}">
      <dsp:nvSpPr>
        <dsp:cNvPr id="0" name=""/>
        <dsp:cNvSpPr/>
      </dsp:nvSpPr>
      <dsp:spPr>
        <a:xfrm>
          <a:off x="-47810" y="1890578"/>
          <a:ext cx="9899260" cy="1505758"/>
        </a:xfrm>
        <a:prstGeom prst="roundRect">
          <a:avLst>
            <a:gd name="adj" fmla="val 10000"/>
          </a:avLst>
        </a:prstGeom>
        <a:solidFill>
          <a:schemeClr val="tx2">
            <a:lumMod val="40000"/>
            <a:lumOff val="60000"/>
          </a:schemeClr>
        </a:solidFill>
        <a:ln>
          <a:noFill/>
        </a:ln>
        <a:effectLst/>
      </dsp:spPr>
      <dsp:style>
        <a:lnRef idx="0">
          <a:scrgbClr r="0" g="0" b="0"/>
        </a:lnRef>
        <a:fillRef idx="1">
          <a:scrgbClr r="0" g="0" b="0"/>
        </a:fillRef>
        <a:effectRef idx="0">
          <a:scrgbClr r="0" g="0" b="0"/>
        </a:effectRef>
        <a:fontRef idx="minor"/>
      </dsp:style>
    </dsp:sp>
    <dsp:sp modelId="{CB20DFF6-BEBF-4C41-AAA0-55A96E2E3885}">
      <dsp:nvSpPr>
        <dsp:cNvPr id="0" name=""/>
        <dsp:cNvSpPr/>
      </dsp:nvSpPr>
      <dsp:spPr>
        <a:xfrm>
          <a:off x="407681" y="2229373"/>
          <a:ext cx="828167" cy="828167"/>
        </a:xfrm>
        <a:prstGeom prst="rect">
          <a:avLst/>
        </a:prstGeom>
        <a:blipFill>
          <a:blip xmlns:r="http://schemas.openxmlformats.org/officeDocument/2006/relationships"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accent1"/>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CB21D9E-2A2C-4536-8DDA-D5AB6144AB0E}">
      <dsp:nvSpPr>
        <dsp:cNvPr id="0" name=""/>
        <dsp:cNvSpPr/>
      </dsp:nvSpPr>
      <dsp:spPr>
        <a:xfrm>
          <a:off x="1691340" y="1943500"/>
          <a:ext cx="8156707" cy="12883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7549" tIns="147549" rIns="147549" bIns="147549" numCol="1" spcCol="1270" anchor="ctr" anchorCtr="0">
          <a:noAutofit/>
        </a:bodyPr>
        <a:lstStyle/>
        <a:p>
          <a:pPr marL="0" lvl="0" indent="0" algn="l" defTabSz="1155700">
            <a:lnSpc>
              <a:spcPct val="100000"/>
            </a:lnSpc>
            <a:spcBef>
              <a:spcPct val="0"/>
            </a:spcBef>
            <a:spcAft>
              <a:spcPct val="35000"/>
            </a:spcAft>
            <a:buNone/>
          </a:pPr>
          <a:r>
            <a:rPr lang="en-US" sz="2600" b="1" u="sng" kern="1200" dirty="0"/>
            <a:t>B</a:t>
          </a:r>
          <a:r>
            <a:rPr lang="en-US" sz="2600" kern="1200" dirty="0"/>
            <a:t>rief </a:t>
          </a:r>
          <a:r>
            <a:rPr lang="en-US" sz="2600" b="1" u="sng" kern="1200" dirty="0"/>
            <a:t>I</a:t>
          </a:r>
          <a:r>
            <a:rPr lang="en-US" sz="2600" kern="1200" dirty="0"/>
            <a:t>ntervention</a:t>
          </a:r>
          <a:r>
            <a:rPr lang="en-US" sz="2600" b="0" kern="1200" dirty="0"/>
            <a:t>:  A short conversation to provide feedback and enhance motivation to change.</a:t>
          </a:r>
        </a:p>
      </dsp:txBody>
      <dsp:txXfrm>
        <a:off x="1691340" y="1943500"/>
        <a:ext cx="8156707" cy="1288317"/>
      </dsp:txXfrm>
    </dsp:sp>
    <dsp:sp modelId="{79CB2BAA-4E86-4D37-BA2E-2C9A2E8F8E1F}">
      <dsp:nvSpPr>
        <dsp:cNvPr id="0" name=""/>
        <dsp:cNvSpPr/>
      </dsp:nvSpPr>
      <dsp:spPr>
        <a:xfrm>
          <a:off x="-15142" y="3742646"/>
          <a:ext cx="9899260" cy="1505758"/>
        </a:xfrm>
        <a:prstGeom prst="roundRect">
          <a:avLst>
            <a:gd name="adj" fmla="val 10000"/>
          </a:avLst>
        </a:prstGeom>
        <a:solidFill>
          <a:schemeClr val="tx2">
            <a:lumMod val="60000"/>
            <a:lumOff val="40000"/>
          </a:schemeClr>
        </a:solidFill>
        <a:ln>
          <a:noFill/>
        </a:ln>
        <a:effectLst/>
      </dsp:spPr>
      <dsp:style>
        <a:lnRef idx="0">
          <a:scrgbClr r="0" g="0" b="0"/>
        </a:lnRef>
        <a:fillRef idx="1">
          <a:scrgbClr r="0" g="0" b="0"/>
        </a:fillRef>
        <a:effectRef idx="0">
          <a:scrgbClr r="0" g="0" b="0"/>
        </a:effectRef>
        <a:fontRef idx="minor"/>
      </dsp:style>
    </dsp:sp>
    <dsp:sp modelId="{1573AFC7-F3BE-44FF-B8F2-96C856D7A3FC}">
      <dsp:nvSpPr>
        <dsp:cNvPr id="0" name=""/>
        <dsp:cNvSpPr/>
      </dsp:nvSpPr>
      <dsp:spPr>
        <a:xfrm>
          <a:off x="382016" y="4098743"/>
          <a:ext cx="828167" cy="828167"/>
        </a:xfrm>
        <a:prstGeom prst="rect">
          <a:avLst/>
        </a:prstGeom>
        <a:blipFill>
          <a:blip xmlns:r="http://schemas.openxmlformats.org/officeDocument/2006/relationships"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solidFill>
            <a:schemeClr val="accent1"/>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2237AB9-814B-4519-9951-60D224FFB24F}">
      <dsp:nvSpPr>
        <dsp:cNvPr id="0" name=""/>
        <dsp:cNvSpPr/>
      </dsp:nvSpPr>
      <dsp:spPr>
        <a:xfrm>
          <a:off x="1223227" y="3781156"/>
          <a:ext cx="8354752" cy="15057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9359" tIns="159359" rIns="159359" bIns="159359" numCol="1" spcCol="1270" anchor="ctr" anchorCtr="0">
          <a:noAutofit/>
        </a:bodyPr>
        <a:lstStyle/>
        <a:p>
          <a:pPr marL="0" lvl="0" indent="0" algn="l" defTabSz="1155700">
            <a:lnSpc>
              <a:spcPct val="100000"/>
            </a:lnSpc>
            <a:spcBef>
              <a:spcPct val="0"/>
            </a:spcBef>
            <a:spcAft>
              <a:spcPct val="35000"/>
            </a:spcAft>
            <a:buNone/>
          </a:pPr>
          <a:r>
            <a:rPr lang="en-US" sz="2600" b="1" u="sng" kern="1200" dirty="0"/>
            <a:t>R</a:t>
          </a:r>
          <a:r>
            <a:rPr lang="en-US" sz="2600" kern="1200" dirty="0"/>
            <a:t>eferral to </a:t>
          </a:r>
          <a:r>
            <a:rPr lang="en-US" sz="2600" b="1" u="sng" kern="1200" dirty="0"/>
            <a:t>T</a:t>
          </a:r>
          <a:r>
            <a:rPr lang="en-US" sz="2600" kern="1200" dirty="0"/>
            <a:t>reatment:  Further a</a:t>
          </a:r>
          <a:r>
            <a:rPr lang="en-US" sz="2600" b="0" kern="1200" dirty="0"/>
            <a:t>ssessment and initiate services for substance use disorder and related needs.</a:t>
          </a:r>
        </a:p>
      </dsp:txBody>
      <dsp:txXfrm>
        <a:off x="1223227" y="3781156"/>
        <a:ext cx="8354752" cy="150575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D8D100A-4CA9-4F1F-9520-C2D63352B81E}">
      <dsp:nvSpPr>
        <dsp:cNvPr id="0" name=""/>
        <dsp:cNvSpPr/>
      </dsp:nvSpPr>
      <dsp:spPr>
        <a:xfrm>
          <a:off x="1415912" y="357904"/>
          <a:ext cx="810000" cy="810000"/>
        </a:xfrm>
        <a:prstGeom prst="rect">
          <a:avLst/>
        </a:prstGeom>
        <a:blipFill>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accent1"/>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AE0A974-AA23-4F2A-A5D1-C83E80841CA5}">
      <dsp:nvSpPr>
        <dsp:cNvPr id="0" name=""/>
        <dsp:cNvSpPr/>
      </dsp:nvSpPr>
      <dsp:spPr>
        <a:xfrm>
          <a:off x="920912" y="1456028"/>
          <a:ext cx="18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111250">
            <a:lnSpc>
              <a:spcPct val="90000"/>
            </a:lnSpc>
            <a:spcBef>
              <a:spcPct val="0"/>
            </a:spcBef>
            <a:spcAft>
              <a:spcPct val="35000"/>
            </a:spcAft>
            <a:buNone/>
          </a:pPr>
          <a:r>
            <a:rPr lang="en-US" sz="2500" b="1" kern="1200"/>
            <a:t>Raise the subject</a:t>
          </a:r>
          <a:endParaRPr lang="en-US" sz="2500" kern="1200"/>
        </a:p>
      </dsp:txBody>
      <dsp:txXfrm>
        <a:off x="920912" y="1456028"/>
        <a:ext cx="1800000" cy="720000"/>
      </dsp:txXfrm>
    </dsp:sp>
    <dsp:sp modelId="{D8505D31-325E-431F-AFFB-53861952A66A}">
      <dsp:nvSpPr>
        <dsp:cNvPr id="0" name=""/>
        <dsp:cNvSpPr/>
      </dsp:nvSpPr>
      <dsp:spPr>
        <a:xfrm>
          <a:off x="3530912" y="357904"/>
          <a:ext cx="810000" cy="810000"/>
        </a:xfrm>
        <a:prstGeom prst="rect">
          <a:avLst/>
        </a:prstGeom>
        <a:blipFill>
          <a:blip xmlns:r="http://schemas.openxmlformats.org/officeDocument/2006/relationships"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accent1"/>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5DAE970-7517-43A0-B5D6-30FDF8DC9E15}">
      <dsp:nvSpPr>
        <dsp:cNvPr id="0" name=""/>
        <dsp:cNvSpPr/>
      </dsp:nvSpPr>
      <dsp:spPr>
        <a:xfrm>
          <a:off x="3035912" y="1456028"/>
          <a:ext cx="18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111250">
            <a:lnSpc>
              <a:spcPct val="90000"/>
            </a:lnSpc>
            <a:spcBef>
              <a:spcPct val="0"/>
            </a:spcBef>
            <a:spcAft>
              <a:spcPct val="35000"/>
            </a:spcAft>
            <a:buNone/>
          </a:pPr>
          <a:r>
            <a:rPr lang="en-US" sz="2500" b="1" kern="1200"/>
            <a:t>Provide feedback</a:t>
          </a:r>
          <a:endParaRPr lang="en-US" sz="2500" kern="1200"/>
        </a:p>
      </dsp:txBody>
      <dsp:txXfrm>
        <a:off x="3035912" y="1456028"/>
        <a:ext cx="1800000" cy="720000"/>
      </dsp:txXfrm>
    </dsp:sp>
    <dsp:sp modelId="{8A9A68A5-D6FC-411F-B92B-532DF3F720ED}">
      <dsp:nvSpPr>
        <dsp:cNvPr id="0" name=""/>
        <dsp:cNvSpPr/>
      </dsp:nvSpPr>
      <dsp:spPr>
        <a:xfrm>
          <a:off x="1415912" y="2626028"/>
          <a:ext cx="810000" cy="810000"/>
        </a:xfrm>
        <a:prstGeom prst="rect">
          <a:avLst/>
        </a:prstGeom>
        <a:blipFill>
          <a:blip xmlns:r="http://schemas.openxmlformats.org/officeDocument/2006/relationships"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solidFill>
            <a:schemeClr val="accent1"/>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7BADD36-3C74-4BBF-BCD5-D83E209F2309}">
      <dsp:nvSpPr>
        <dsp:cNvPr id="0" name=""/>
        <dsp:cNvSpPr/>
      </dsp:nvSpPr>
      <dsp:spPr>
        <a:xfrm>
          <a:off x="920912" y="3724151"/>
          <a:ext cx="18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111250">
            <a:lnSpc>
              <a:spcPct val="90000"/>
            </a:lnSpc>
            <a:spcBef>
              <a:spcPct val="0"/>
            </a:spcBef>
            <a:spcAft>
              <a:spcPct val="35000"/>
            </a:spcAft>
            <a:buNone/>
          </a:pPr>
          <a:r>
            <a:rPr lang="en-US" sz="2500" b="1" kern="1200"/>
            <a:t>Enhance motivation</a:t>
          </a:r>
          <a:endParaRPr lang="en-US" sz="2500" kern="1200"/>
        </a:p>
      </dsp:txBody>
      <dsp:txXfrm>
        <a:off x="920912" y="3724151"/>
        <a:ext cx="1800000" cy="720000"/>
      </dsp:txXfrm>
    </dsp:sp>
    <dsp:sp modelId="{E6EC8B15-C583-4681-9C2B-BD34FC17BA2D}">
      <dsp:nvSpPr>
        <dsp:cNvPr id="0" name=""/>
        <dsp:cNvSpPr/>
      </dsp:nvSpPr>
      <dsp:spPr>
        <a:xfrm>
          <a:off x="3530912" y="2626028"/>
          <a:ext cx="810000" cy="810000"/>
        </a:xfrm>
        <a:prstGeom prst="rect">
          <a:avLst/>
        </a:prstGeom>
        <a:blipFill>
          <a:blip xmlns:r="http://schemas.openxmlformats.org/officeDocument/2006/relationships"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solidFill>
            <a:schemeClr val="accent1"/>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C730762-5CF8-4ED3-9090-1A24813D2926}">
      <dsp:nvSpPr>
        <dsp:cNvPr id="0" name=""/>
        <dsp:cNvSpPr/>
      </dsp:nvSpPr>
      <dsp:spPr>
        <a:xfrm>
          <a:off x="3035912" y="3724151"/>
          <a:ext cx="18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111250">
            <a:lnSpc>
              <a:spcPct val="90000"/>
            </a:lnSpc>
            <a:spcBef>
              <a:spcPct val="0"/>
            </a:spcBef>
            <a:spcAft>
              <a:spcPct val="35000"/>
            </a:spcAft>
            <a:buNone/>
          </a:pPr>
          <a:r>
            <a:rPr lang="en-US" sz="2500" b="1" kern="1200" dirty="0"/>
            <a:t>Negotiate next steps</a:t>
          </a:r>
          <a:endParaRPr lang="en-US" sz="2500" kern="1200" dirty="0"/>
        </a:p>
      </dsp:txBody>
      <dsp:txXfrm>
        <a:off x="3035912" y="3724151"/>
        <a:ext cx="1800000" cy="720000"/>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EA717F7-BA21-4735-A629-0F5CAC1CEB91}" type="datetimeFigureOut">
              <a:t>11/25/2024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68C7753-C404-4514-832A-457D882C9A52}" type="slidenum">
              <a:t>‹#›</a:t>
            </a:fld>
            <a:endParaRPr lang="en-US"/>
          </a:p>
        </p:txBody>
      </p:sp>
    </p:spTree>
    <p:extLst>
      <p:ext uri="{BB962C8B-B14F-4D97-AF65-F5344CB8AC3E}">
        <p14:creationId xmlns:p14="http://schemas.microsoft.com/office/powerpoint/2010/main" val="31196428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xfrm>
            <a:off x="717550" y="1162050"/>
            <a:ext cx="5575300" cy="3136900"/>
          </a:xfrm>
          <a:ln/>
        </p:spPr>
      </p:sp>
      <p:sp>
        <p:nvSpPr>
          <p:cNvPr id="798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defRPr/>
            </a:pPr>
            <a:r>
              <a:rPr lang="en-US" altLang="en-US" dirty="0"/>
              <a:t>In </a:t>
            </a:r>
            <a:r>
              <a:rPr lang="en-US" altLang="en-US" b="1" dirty="0"/>
              <a:t>step 1</a:t>
            </a:r>
            <a:r>
              <a:rPr lang="en-US" altLang="en-US" dirty="0"/>
              <a:t> you</a:t>
            </a:r>
            <a:r>
              <a:rPr lang="en-US" altLang="en-US" baseline="0" dirty="0"/>
              <a:t> simply engage the patient in the conversation </a:t>
            </a:r>
            <a:r>
              <a:rPr lang="en-US" altLang="en-US" dirty="0"/>
              <a:t>by asking permission to discuss their screening result or to discuss how alcohol or drug use could be affecting their health</a:t>
            </a:r>
            <a:r>
              <a:rPr lang="en-US" altLang="en-US" baseline="0" dirty="0"/>
              <a:t>. </a:t>
            </a:r>
          </a:p>
          <a:p>
            <a:pPr>
              <a:defRPr/>
            </a:pPr>
            <a:r>
              <a:rPr lang="en-US" altLang="en-US" baseline="0" dirty="0"/>
              <a:t>This is consistent with the spirit of motivational interviewing because </a:t>
            </a:r>
            <a:r>
              <a:rPr lang="en-US" altLang="en-US" dirty="0"/>
              <a:t>it respects autonomy </a:t>
            </a:r>
            <a:r>
              <a:rPr lang="en-US" altLang="en-US" baseline="0" dirty="0"/>
              <a:t>.</a:t>
            </a:r>
          </a:p>
          <a:p>
            <a:pPr>
              <a:defRPr/>
            </a:pPr>
            <a:endParaRPr lang="en-US" altLang="en-US" baseline="0" dirty="0"/>
          </a:p>
          <a:p>
            <a:pPr defTabSz="931774">
              <a:defRPr/>
            </a:pPr>
            <a:endParaRPr lang="en-US" altLang="en-US" sz="1400" dirty="0">
              <a:latin typeface="Arial" pitchFamily="34" charset="0"/>
            </a:endParaRPr>
          </a:p>
          <a:p>
            <a:pPr defTabSz="931774">
              <a:defRPr/>
            </a:pPr>
            <a:endParaRPr lang="en-US" altLang="en-US" sz="1400" dirty="0">
              <a:latin typeface="Arial" pitchFamily="34" charset="0"/>
            </a:endParaRPr>
          </a:p>
          <a:p>
            <a:pPr defTabSz="931774">
              <a:defRPr/>
            </a:pPr>
            <a:endParaRPr lang="en-US" altLang="en-US" sz="1400" dirty="0">
              <a:latin typeface="Arial" pitchFamily="34" charset="0"/>
            </a:endParaRPr>
          </a:p>
          <a:p>
            <a:pPr defTabSz="931774">
              <a:defRPr/>
            </a:pPr>
            <a:endParaRPr lang="en-US" altLang="en-US" sz="1400" dirty="0">
              <a:latin typeface="Arial" pitchFamily="34" charset="0"/>
            </a:endParaRPr>
          </a:p>
          <a:p>
            <a:endParaRPr lang="en-US" altLang="en-US" sz="1400" dirty="0">
              <a:latin typeface="Arial" pitchFamily="34" charset="0"/>
            </a:endParaRPr>
          </a:p>
          <a:p>
            <a:endParaRPr lang="en-US" altLang="en-US" dirty="0">
              <a:latin typeface="Arial" pitchFamily="34" charset="0"/>
            </a:endParaRPr>
          </a:p>
        </p:txBody>
      </p:sp>
    </p:spTree>
    <p:extLst>
      <p:ext uri="{BB962C8B-B14F-4D97-AF65-F5344CB8AC3E}">
        <p14:creationId xmlns:p14="http://schemas.microsoft.com/office/powerpoint/2010/main" val="16720307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xfrm>
            <a:off x="717550" y="1162050"/>
            <a:ext cx="5575300" cy="3136900"/>
          </a:xfrm>
          <a:ln/>
        </p:spPr>
      </p:sp>
      <p:sp>
        <p:nvSpPr>
          <p:cNvPr id="798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31774">
              <a:lnSpc>
                <a:spcPct val="90000"/>
              </a:lnSpc>
              <a:defRPr/>
            </a:pPr>
            <a:r>
              <a:rPr lang="en-US" altLang="en-US" dirty="0"/>
              <a:t>In step 2 you provide feedback. </a:t>
            </a:r>
          </a:p>
          <a:p>
            <a:pPr defTabSz="931774">
              <a:lnSpc>
                <a:spcPct val="90000"/>
              </a:lnSpc>
              <a:defRPr/>
            </a:pPr>
            <a:r>
              <a:rPr lang="en-US" altLang="en-US" dirty="0"/>
              <a:t>Feedback should express concern, be personalized, nonjudgmental and tied to the primary concerns of the patient. </a:t>
            </a:r>
          </a:p>
          <a:p>
            <a:pPr defTabSz="931774">
              <a:lnSpc>
                <a:spcPct val="90000"/>
              </a:lnSpc>
              <a:defRPr/>
            </a:pPr>
            <a:r>
              <a:rPr lang="en-US" altLang="en-US" dirty="0"/>
              <a:t>The best way to do this is to explore </a:t>
            </a:r>
            <a:r>
              <a:rPr lang="en-US" altLang="en-US" u="sng" dirty="0"/>
              <a:t>with</a:t>
            </a:r>
            <a:r>
              <a:rPr lang="en-US" altLang="en-US" dirty="0"/>
              <a:t> the patient how alcohol could interfere with their health, their goals and their values. </a:t>
            </a:r>
          </a:p>
          <a:p>
            <a:pPr defTabSz="931774">
              <a:lnSpc>
                <a:spcPct val="90000"/>
              </a:lnSpc>
              <a:defRPr/>
            </a:pPr>
            <a:r>
              <a:rPr lang="en-US" altLang="en-US" dirty="0"/>
              <a:t>Some ways to provide feedback include:</a:t>
            </a:r>
          </a:p>
          <a:p>
            <a:pPr marL="291179" indent="-291179" defTabSz="931774">
              <a:lnSpc>
                <a:spcPct val="90000"/>
              </a:lnSpc>
              <a:buFont typeface="Arial" panose="020B0604020202020204" pitchFamily="34" charset="0"/>
              <a:buChar char="•"/>
              <a:defRPr/>
            </a:pPr>
            <a:r>
              <a:rPr lang="en-US" altLang="en-US" dirty="0"/>
              <a:t>Review the screening results and explore reasons for their current level of drinking or drug use</a:t>
            </a:r>
            <a:r>
              <a:rPr lang="en-US" altLang="en-US" baseline="0" dirty="0"/>
              <a:t>. </a:t>
            </a:r>
          </a:p>
          <a:p>
            <a:pPr marL="291179" indent="-291179" defTabSz="931774">
              <a:lnSpc>
                <a:spcPct val="90000"/>
              </a:lnSpc>
              <a:buFont typeface="Arial" panose="020B0604020202020204" pitchFamily="34" charset="0"/>
              <a:buChar char="•"/>
              <a:defRPr/>
            </a:pPr>
            <a:r>
              <a:rPr lang="en-US" altLang="en-US" baseline="0" dirty="0"/>
              <a:t>Describe lower risk drinking limits for adult women or men and express</a:t>
            </a:r>
            <a:r>
              <a:rPr lang="en-US" altLang="en-US" dirty="0"/>
              <a:t> concern that exceeding the limits could lead to future problems or exacerbate existing problems</a:t>
            </a:r>
            <a:r>
              <a:rPr lang="en-US" altLang="en-US" baseline="0" dirty="0"/>
              <a:t>. </a:t>
            </a:r>
          </a:p>
          <a:p>
            <a:pPr marL="291179" indent="-291179" defTabSz="931774">
              <a:lnSpc>
                <a:spcPct val="90000"/>
              </a:lnSpc>
              <a:buFont typeface="Arial" panose="020B0604020202020204" pitchFamily="34" charset="0"/>
              <a:buChar char="•"/>
              <a:defRPr/>
            </a:pPr>
            <a:r>
              <a:rPr lang="en-US" altLang="en-US" baseline="0" dirty="0"/>
              <a:t>Connect alcohol to the</a:t>
            </a:r>
            <a:r>
              <a:rPr lang="en-US" altLang="en-US" dirty="0"/>
              <a:t> chief complaint or current health problems</a:t>
            </a:r>
            <a:r>
              <a:rPr lang="en-US" altLang="en-US" baseline="0" dirty="0"/>
              <a:t>. </a:t>
            </a:r>
          </a:p>
          <a:p>
            <a:pPr defTabSz="931774">
              <a:lnSpc>
                <a:spcPct val="90000"/>
              </a:lnSpc>
              <a:defRPr/>
            </a:pPr>
            <a:endParaRPr lang="en-US" altLang="en-US" baseline="0" dirty="0"/>
          </a:p>
          <a:p>
            <a:pPr defTabSz="931774">
              <a:lnSpc>
                <a:spcPct val="90000"/>
              </a:lnSpc>
              <a:defRPr/>
            </a:pPr>
            <a:r>
              <a:rPr lang="en-US" altLang="en-US" b="1" dirty="0"/>
              <a:t>Here are t</a:t>
            </a:r>
            <a:r>
              <a:rPr lang="en-US" altLang="en-US" b="1" baseline="0" dirty="0"/>
              <a:t>wo important points about providing</a:t>
            </a:r>
            <a:r>
              <a:rPr lang="en-US" altLang="en-US" b="1" dirty="0"/>
              <a:t> feedback</a:t>
            </a:r>
            <a:r>
              <a:rPr lang="en-US" altLang="en-US" b="1" baseline="0" dirty="0"/>
              <a:t>: </a:t>
            </a:r>
          </a:p>
          <a:p>
            <a:pPr marL="349415" indent="-349415" defTabSz="931774">
              <a:lnSpc>
                <a:spcPct val="90000"/>
              </a:lnSpc>
              <a:buFont typeface="+mj-lt"/>
              <a:buAutoNum type="arabicPeriod"/>
              <a:defRPr/>
            </a:pPr>
            <a:r>
              <a:rPr lang="en-US" altLang="en-US" baseline="0" dirty="0"/>
              <a:t>First, don’t give too much information! Health professionals often give </a:t>
            </a:r>
            <a:r>
              <a:rPr lang="en-US" altLang="en-US" u="sng" baseline="0" dirty="0"/>
              <a:t>a lot </a:t>
            </a:r>
            <a:r>
              <a:rPr lang="en-US" altLang="en-US" baseline="0" dirty="0"/>
              <a:t>of information hoping that it will convince a person to change ...but</a:t>
            </a:r>
            <a:r>
              <a:rPr lang="en-US" altLang="en-US" dirty="0"/>
              <a:t> really it may overwhelm a person and does not enhance readiness to change.</a:t>
            </a:r>
            <a:r>
              <a:rPr lang="en-US" altLang="en-US" baseline="0" dirty="0"/>
              <a:t> </a:t>
            </a:r>
          </a:p>
          <a:p>
            <a:pPr marL="349415" indent="-349415" defTabSz="931774">
              <a:lnSpc>
                <a:spcPct val="90000"/>
              </a:lnSpc>
              <a:buFont typeface="+mj-lt"/>
              <a:buAutoNum type="arabicPeriod"/>
              <a:defRPr/>
            </a:pPr>
            <a:r>
              <a:rPr lang="en-US" altLang="en-US" dirty="0"/>
              <a:t>Second, a</a:t>
            </a:r>
            <a:r>
              <a:rPr lang="en-US" altLang="en-US" baseline="0" dirty="0"/>
              <a:t>lways ask the patient what they think about the information by</a:t>
            </a:r>
            <a:r>
              <a:rPr lang="en-US" altLang="en-US" dirty="0"/>
              <a:t> asking</a:t>
            </a:r>
            <a:r>
              <a:rPr lang="en-US" altLang="en-US" baseline="0" dirty="0"/>
              <a:t>, </a:t>
            </a:r>
            <a:r>
              <a:rPr lang="en-US" altLang="en-US" b="0" baseline="0" dirty="0"/>
              <a:t>“</a:t>
            </a:r>
            <a:r>
              <a:rPr lang="en-US" altLang="en-US" b="0" i="1" baseline="0" dirty="0"/>
              <a:t>What do you think about this information</a:t>
            </a:r>
            <a:r>
              <a:rPr lang="en-US" altLang="en-US" b="0" baseline="0" dirty="0"/>
              <a:t>?”</a:t>
            </a:r>
            <a:r>
              <a:rPr lang="en-US" altLang="en-US" baseline="0" dirty="0"/>
              <a:t> This helps promote a real conversation. The patient may not agree with the information, or they may see the situation differently. You need to know this in order to</a:t>
            </a:r>
            <a:r>
              <a:rPr lang="en-US" altLang="en-US" dirty="0"/>
              <a:t> provide effective care</a:t>
            </a:r>
            <a:r>
              <a:rPr lang="en-US" altLang="en-US" baseline="0" dirty="0"/>
              <a:t>.</a:t>
            </a:r>
          </a:p>
          <a:p>
            <a:pPr marL="349415" indent="-349415" defTabSz="931774">
              <a:lnSpc>
                <a:spcPct val="90000"/>
              </a:lnSpc>
              <a:buFont typeface="+mj-lt"/>
              <a:buAutoNum type="arabicPeriod"/>
              <a:defRPr/>
            </a:pPr>
            <a:endParaRPr lang="en-US" altLang="en-US" sz="1800" dirty="0">
              <a:latin typeface="Arial" pitchFamily="34" charset="0"/>
            </a:endParaRPr>
          </a:p>
        </p:txBody>
      </p:sp>
    </p:spTree>
    <p:extLst>
      <p:ext uri="{BB962C8B-B14F-4D97-AF65-F5344CB8AC3E}">
        <p14:creationId xmlns:p14="http://schemas.microsoft.com/office/powerpoint/2010/main" val="7499047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a:xfrm>
            <a:off x="717550" y="1162050"/>
            <a:ext cx="5575300" cy="3136900"/>
          </a:xfrm>
          <a:ln/>
        </p:spPr>
      </p:sp>
      <p:sp>
        <p:nvSpPr>
          <p:cNvPr id="3" name="Notes Placeholder 2"/>
          <p:cNvSpPr>
            <a:spLocks noGrp="1"/>
          </p:cNvSpPr>
          <p:nvPr>
            <p:ph type="body" idx="1"/>
          </p:nvPr>
        </p:nvSpPr>
        <p:spPr>
          <a:xfrm>
            <a:off x="701040" y="4473892"/>
            <a:ext cx="5608320" cy="4495274"/>
          </a:xfrm>
        </p:spPr>
        <p:txBody>
          <a:bodyPr>
            <a:noAutofit/>
          </a:bodyPr>
          <a:lstStyle/>
          <a:p>
            <a:pPr>
              <a:defRPr/>
            </a:pPr>
            <a:r>
              <a:rPr lang="en-US" dirty="0"/>
              <a:t>Step three of the brief intervention is focused on enhancing motivation to change. </a:t>
            </a:r>
          </a:p>
          <a:p>
            <a:pPr>
              <a:defRPr/>
            </a:pPr>
            <a:r>
              <a:rPr lang="en-US" dirty="0"/>
              <a:t>One of the most useful techniques is to ask about importance of the change. Here’s how:</a:t>
            </a:r>
          </a:p>
          <a:p>
            <a:pPr>
              <a:defRPr/>
            </a:pPr>
            <a:r>
              <a:rPr lang="en-US" dirty="0"/>
              <a:t>The number they choose gives an indication of how ready they are to change but the primary reason this technique is useful is because it encourages “change talk”. In other words, it gives the patient the opportunity to speak in favor of change rather than against change. When the health professional asks </a:t>
            </a:r>
            <a:r>
              <a:rPr lang="en-US" i="1" dirty="0"/>
              <a:t>why not a lower number</a:t>
            </a:r>
            <a:r>
              <a:rPr lang="en-US" dirty="0"/>
              <a:t> it often prompts the person to give reasons why change </a:t>
            </a:r>
            <a:r>
              <a:rPr lang="en-US" u="sng" dirty="0"/>
              <a:t>migh</a:t>
            </a:r>
            <a:r>
              <a:rPr lang="en-US" dirty="0"/>
              <a:t>t be a good idea even if they are not ready to change yet. When we allow patients to hear their own voice speaking in favor of change, it helps them move closer to actually being ready to change.</a:t>
            </a:r>
          </a:p>
          <a:p>
            <a:pPr marL="0" indent="0">
              <a:buFont typeface="Arial" panose="020B0604020202020204" pitchFamily="34" charset="0"/>
              <a:buNone/>
              <a:defRPr/>
            </a:pPr>
            <a:r>
              <a:rPr lang="en-US" b="1" dirty="0"/>
              <a:t>If a person</a:t>
            </a:r>
            <a:r>
              <a:rPr lang="en-US" b="1" baseline="0" dirty="0"/>
              <a:t> chooses ‘0’ for </a:t>
            </a:r>
            <a:r>
              <a:rPr lang="en-US" b="1" dirty="0"/>
              <a:t>importance or readiness </a:t>
            </a:r>
            <a:r>
              <a:rPr lang="en-US" dirty="0"/>
              <a:t>which happens </a:t>
            </a:r>
            <a:r>
              <a:rPr lang="en-US" baseline="0" dirty="0"/>
              <a:t>rarely</a:t>
            </a:r>
            <a:r>
              <a:rPr lang="en-US" dirty="0"/>
              <a:t>, first </a:t>
            </a:r>
            <a:r>
              <a:rPr lang="en-US" baseline="0" dirty="0"/>
              <a:t>acknowledge it,</a:t>
            </a:r>
            <a:r>
              <a:rPr lang="en-US" dirty="0"/>
              <a:t> and then </a:t>
            </a:r>
            <a:r>
              <a:rPr lang="en-US" baseline="0" dirty="0"/>
              <a:t>reinforce their autonomy - for example by saying, “</a:t>
            </a:r>
            <a:r>
              <a:rPr lang="en-US" i="1" baseline="0" dirty="0"/>
              <a:t>It is totally up to you whether or not to change</a:t>
            </a:r>
            <a:r>
              <a:rPr lang="en-US" baseline="0" dirty="0"/>
              <a:t>.” Or, “</a:t>
            </a:r>
            <a:r>
              <a:rPr lang="en-US" i="1" baseline="0" dirty="0"/>
              <a:t>You will know best if  it’s a good idea to make a change</a:t>
            </a:r>
            <a:r>
              <a:rPr lang="en-US" baseline="0" dirty="0"/>
              <a:t>.” GOAL: Continue </a:t>
            </a:r>
            <a:r>
              <a:rPr lang="en-US" baseline="0"/>
              <a:t>the conversation.</a:t>
            </a:r>
            <a:endParaRPr lang="en-US" baseline="0" dirty="0"/>
          </a:p>
        </p:txBody>
      </p:sp>
    </p:spTree>
    <p:extLst>
      <p:ext uri="{BB962C8B-B14F-4D97-AF65-F5344CB8AC3E}">
        <p14:creationId xmlns:p14="http://schemas.microsoft.com/office/powerpoint/2010/main" val="21422258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a:xfrm>
            <a:off x="717550" y="1162050"/>
            <a:ext cx="5575300" cy="3136900"/>
          </a:xfrm>
          <a:ln/>
        </p:spPr>
      </p:sp>
      <p:sp>
        <p:nvSpPr>
          <p:cNvPr id="870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31774">
              <a:defRPr/>
            </a:pPr>
            <a:r>
              <a:rPr lang="en-US" altLang="en-US" dirty="0">
                <a:ea typeface="ＭＳ Ｐゴシック" pitchFamily="34" charset="-128"/>
              </a:rPr>
              <a:t>Assessing</a:t>
            </a:r>
            <a:r>
              <a:rPr lang="en-US" altLang="en-US" baseline="0" dirty="0">
                <a:ea typeface="ＭＳ Ｐゴシック" pitchFamily="34" charset="-128"/>
              </a:rPr>
              <a:t> </a:t>
            </a:r>
            <a:r>
              <a:rPr lang="en-US" altLang="en-US" b="1" baseline="0" dirty="0">
                <a:ea typeface="ＭＳ Ｐゴシック" pitchFamily="34" charset="-128"/>
              </a:rPr>
              <a:t>confidence about making a change </a:t>
            </a:r>
            <a:r>
              <a:rPr lang="en-US" altLang="en-US" baseline="0" dirty="0">
                <a:ea typeface="ＭＳ Ｐゴシック" pitchFamily="34" charset="-128"/>
              </a:rPr>
              <a:t>can also enhance motivation. Many people are reluctant to change because they are afraid to fail. Bringing their concerns out into the open helps normalize that ambivalence is common and change is difficult. It also helps you identify  specific challenges and barriers to change; and explore strengths and practical,</a:t>
            </a:r>
            <a:r>
              <a:rPr lang="en-US" altLang="en-US" dirty="0">
                <a:ea typeface="ＭＳ Ｐゴシック" pitchFamily="34" charset="-128"/>
              </a:rPr>
              <a:t> effective strategies will be effective</a:t>
            </a:r>
            <a:r>
              <a:rPr lang="en-US" altLang="en-US" baseline="0" dirty="0">
                <a:ea typeface="ＭＳ Ｐゴシック" pitchFamily="34" charset="-128"/>
              </a:rPr>
              <a:t>. </a:t>
            </a:r>
          </a:p>
          <a:p>
            <a:pPr defTabSz="931774">
              <a:defRPr/>
            </a:pPr>
            <a:endParaRPr lang="en-US" altLang="en-US" sz="1100" dirty="0">
              <a:ea typeface="ＭＳ Ｐゴシック" pitchFamily="34" charset="-128"/>
            </a:endParaRPr>
          </a:p>
          <a:p>
            <a:endParaRPr lang="en-US" altLang="en-US" dirty="0">
              <a:latin typeface="Arial" pitchFamily="34" charset="0"/>
              <a:ea typeface="ＭＳ Ｐゴシック" pitchFamily="34" charset="-128"/>
            </a:endParaRPr>
          </a:p>
        </p:txBody>
      </p:sp>
    </p:spTree>
    <p:extLst>
      <p:ext uri="{BB962C8B-B14F-4D97-AF65-F5344CB8AC3E}">
        <p14:creationId xmlns:p14="http://schemas.microsoft.com/office/powerpoint/2010/main" val="12606572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r>
              <a:rPr lang="en-US" dirty="0">
                <a:solidFill>
                  <a:srgbClr val="FF0000"/>
                </a:solidFill>
              </a:rPr>
              <a:t>A few more examples of open-ended</a:t>
            </a:r>
            <a:r>
              <a:rPr lang="en-US" baseline="0" dirty="0">
                <a:solidFill>
                  <a:srgbClr val="FF0000"/>
                </a:solidFill>
              </a:rPr>
              <a:t> questions that</a:t>
            </a:r>
            <a:r>
              <a:rPr lang="en-US" dirty="0">
                <a:solidFill>
                  <a:srgbClr val="FF0000"/>
                </a:solidFill>
              </a:rPr>
              <a:t> can help a patient </a:t>
            </a:r>
            <a:r>
              <a:rPr lang="en-US" baseline="0" dirty="0">
                <a:solidFill>
                  <a:srgbClr val="FF0000"/>
                </a:solidFill>
              </a:rPr>
              <a:t>explore and resolve ambivalence</a:t>
            </a:r>
            <a:r>
              <a:rPr lang="en-US" dirty="0">
                <a:solidFill>
                  <a:srgbClr val="FF0000"/>
                </a:solidFill>
              </a:rPr>
              <a:t> and enhance motivation to change</a:t>
            </a:r>
            <a:r>
              <a:rPr lang="en-US" baseline="0" dirty="0">
                <a:solidFill>
                  <a:srgbClr val="FF0000"/>
                </a:solidFill>
              </a:rPr>
              <a:t>. </a:t>
            </a:r>
          </a:p>
          <a:p>
            <a:endParaRPr lang="en-US" dirty="0"/>
          </a:p>
        </p:txBody>
      </p:sp>
    </p:spTree>
    <p:extLst>
      <p:ext uri="{BB962C8B-B14F-4D97-AF65-F5344CB8AC3E}">
        <p14:creationId xmlns:p14="http://schemas.microsoft.com/office/powerpoint/2010/main" val="30133586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C764DE79-268F-4C1A-8933-263129D2AF90}" type="datetimeFigureOut">
              <a:rPr lang="en-US" dirty="0"/>
              <a:t>11/25/2024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0513005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11/25/2024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3716625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11/25/2024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6120056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11/25/2024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2495538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dirty="0"/>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11/25/2024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9733511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C764DE79-268F-4C1A-8933-263129D2AF90}" type="datetimeFigureOut">
              <a:rPr lang="en-US" dirty="0"/>
              <a:t>11/25/2024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944114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dirty="0"/>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C764DE79-268F-4C1A-8933-263129D2AF90}" type="datetimeFigureOut">
              <a:rPr lang="en-US" dirty="0"/>
              <a:t>11/25/2024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42291962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C764DE79-268F-4C1A-8933-263129D2AF90}" type="datetimeFigureOut">
              <a:rPr lang="en-US" dirty="0"/>
              <a:t>11/25/2024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7448449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11/25/2024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9520231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dirty="0"/>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11/25/2024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7122651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dirty="0"/>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11/25/2024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9312599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11/25/2024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dirty="0"/>
          </a:p>
        </p:txBody>
      </p:sp>
    </p:spTree>
    <p:extLst>
      <p:ext uri="{BB962C8B-B14F-4D97-AF65-F5344CB8AC3E}">
        <p14:creationId xmlns:p14="http://schemas.microsoft.com/office/powerpoint/2010/main" val="311127286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sbirtcolorado.or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18.svg"/></Relationships>
</file>

<file path=ppt/slides/_rels/slide7.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20.svg"/></Relationships>
</file>

<file path=ppt/slides/_rels/slide8.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cs typeface="Calibri Light"/>
              </a:rPr>
              <a:t>ICWB Continuum of Care</a:t>
            </a:r>
            <a:br>
              <a:rPr lang="en-US" dirty="0">
                <a:cs typeface="Calibri Light"/>
              </a:rPr>
            </a:br>
            <a:r>
              <a:rPr lang="en-US" sz="3200" dirty="0">
                <a:cs typeface="Calibri Light"/>
              </a:rPr>
              <a:t>DIAGNOSIS AND THEN WHERE?</a:t>
            </a:r>
            <a:br>
              <a:rPr lang="en-US" sz="3200" dirty="0">
                <a:cs typeface="Calibri Light"/>
              </a:rPr>
            </a:br>
            <a:endParaRPr lang="en-US" sz="3200" dirty="0">
              <a:cs typeface="Calibri Light"/>
            </a:endParaRPr>
          </a:p>
        </p:txBody>
      </p:sp>
      <p:sp>
        <p:nvSpPr>
          <p:cNvPr id="3" name="Subtitle 2"/>
          <p:cNvSpPr>
            <a:spLocks noGrp="1"/>
          </p:cNvSpPr>
          <p:nvPr>
            <p:ph type="subTitle" idx="1"/>
          </p:nvPr>
        </p:nvSpPr>
        <p:spPr/>
        <p:txBody>
          <a:bodyPr vert="horz" lIns="91440" tIns="45720" rIns="91440" bIns="45720" rtlCol="0" anchor="t">
            <a:normAutofit/>
          </a:bodyPr>
          <a:lstStyle/>
          <a:p>
            <a:r>
              <a:rPr lang="en-US" dirty="0">
                <a:cs typeface="Calibri"/>
              </a:rPr>
              <a:t>Kaylin Klie, MD</a:t>
            </a:r>
          </a:p>
          <a:p>
            <a:r>
              <a:rPr lang="en-US" dirty="0">
                <a:cs typeface="Calibri"/>
              </a:rPr>
              <a:t>Ryan Jackman, MD</a:t>
            </a:r>
          </a:p>
        </p:txBody>
      </p:sp>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2" y="152400"/>
            <a:ext cx="12191999" cy="1304547"/>
          </a:xfrm>
        </p:spPr>
        <p:txBody>
          <a:bodyPr>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algn="ctr"/>
            <a:r>
              <a:rPr lang="en-US" altLang="en-US" sz="3600" dirty="0">
                <a:cs typeface="Times New Roman" pitchFamily="18" charset="0"/>
              </a:rPr>
              <a:t>Step 3: Enhance Motivation</a:t>
            </a:r>
          </a:p>
        </p:txBody>
      </p:sp>
      <p:sp>
        <p:nvSpPr>
          <p:cNvPr id="3" name="Content Placeholder 2"/>
          <p:cNvSpPr>
            <a:spLocks noGrp="1"/>
          </p:cNvSpPr>
          <p:nvPr>
            <p:ph idx="1"/>
          </p:nvPr>
        </p:nvSpPr>
        <p:spPr>
          <a:xfrm>
            <a:off x="471490" y="1934050"/>
            <a:ext cx="11229975" cy="3375567"/>
          </a:xfrm>
        </p:spPr>
        <p:txBody>
          <a:bodyPr>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514338" indent="-514338">
              <a:buFont typeface="+mj-lt"/>
              <a:buAutoNum type="arabicPeriod"/>
              <a:defRPr/>
            </a:pPr>
            <a:r>
              <a:rPr lang="en-US" sz="2600" dirty="0">
                <a:cs typeface="Times New Roman" panose="02020603050405020304" pitchFamily="18" charset="0"/>
              </a:rPr>
              <a:t>“Why might you want to make a change in your substance use?” Why now?”</a:t>
            </a:r>
          </a:p>
          <a:p>
            <a:pPr marL="514338" indent="-514338">
              <a:buFont typeface="+mj-lt"/>
              <a:buAutoNum type="arabicPeriod"/>
              <a:defRPr/>
            </a:pPr>
            <a:r>
              <a:rPr lang="en-US" sz="2600" dirty="0">
                <a:cs typeface="Times New Roman" panose="02020603050405020304" pitchFamily="18" charset="0"/>
              </a:rPr>
              <a:t>“What would you need in order to be successful?”</a:t>
            </a:r>
          </a:p>
          <a:p>
            <a:pPr marL="514338" indent="-514338">
              <a:buFont typeface="+mj-lt"/>
              <a:buAutoNum type="arabicPeriod"/>
              <a:defRPr/>
            </a:pPr>
            <a:r>
              <a:rPr lang="en-US" sz="2600" dirty="0">
                <a:cs typeface="Times New Roman" panose="02020603050405020304" pitchFamily="18" charset="0"/>
              </a:rPr>
              <a:t>“What are some of the best reasons to work on this change?”</a:t>
            </a:r>
          </a:p>
          <a:p>
            <a:pPr marL="514338" indent="-514338">
              <a:buFont typeface="+mj-lt"/>
              <a:buAutoNum type="arabicPeriod"/>
              <a:defRPr/>
            </a:pPr>
            <a:r>
              <a:rPr lang="en-US" sz="2600" dirty="0">
                <a:cs typeface="Times New Roman" panose="02020603050405020304" pitchFamily="18" charset="0"/>
              </a:rPr>
              <a:t>“How does your substance use fit with what matters most to you at this time in your life?”</a:t>
            </a:r>
          </a:p>
          <a:p>
            <a:pPr marL="0" indent="0" algn="ctr">
              <a:buNone/>
              <a:defRPr/>
            </a:pPr>
            <a:endParaRPr lang="en-US" sz="1200" b="1" dirty="0">
              <a:solidFill>
                <a:schemeClr val="bg2">
                  <a:lumMod val="90000"/>
                </a:schemeClr>
              </a:solidFill>
            </a:endParaRPr>
          </a:p>
        </p:txBody>
      </p:sp>
      <p:sp>
        <p:nvSpPr>
          <p:cNvPr id="2" name="Footer Placeholder 1"/>
          <p:cNvSpPr>
            <a:spLocks noGrp="1"/>
          </p:cNvSpPr>
          <p:nvPr>
            <p:ph type="ftr" sz="quarter" idx="11"/>
          </p:nvPr>
        </p:nvSpPr>
        <p:spPr>
          <a:xfrm>
            <a:off x="8077200" y="6340475"/>
            <a:ext cx="4114800" cy="365125"/>
          </a:xfrm>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2489"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2489"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2489"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2489"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2489"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2489"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2489"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2489"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2489" b="0" i="0" u="none" strike="noStrike" cap="none">
                <a:solidFill>
                  <a:srgbClr val="000000"/>
                </a:solidFill>
                <a:latin typeface="Arial"/>
                <a:ea typeface="Arial"/>
                <a:cs typeface="Arial"/>
                <a:sym typeface="Arial"/>
              </a:defRPr>
            </a:lvl9pPr>
          </a:lstStyle>
          <a:p>
            <a:r>
              <a:rPr lang="en-US" dirty="0"/>
              <a:t>© Peer Assistance Services, Inc. 2023</a:t>
            </a:r>
          </a:p>
        </p:txBody>
      </p:sp>
      <p:sp>
        <p:nvSpPr>
          <p:cNvPr id="5" name="Rectangle 4"/>
          <p:cNvSpPr/>
          <p:nvPr/>
        </p:nvSpPr>
        <p:spPr>
          <a:xfrm>
            <a:off x="0" y="1456949"/>
            <a:ext cx="11951208" cy="45719"/>
          </a:xfrm>
          <a:prstGeom prst="rect">
            <a:avLst/>
          </a:prstGeom>
          <a:solidFill>
            <a:srgbClr val="004474"/>
          </a:solidFill>
          <a:ln>
            <a:solidFill>
              <a:srgbClr val="004474"/>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algn="ctr"/>
            <a:endParaRPr lang="en-US" sz="1400"/>
          </a:p>
        </p:txBody>
      </p:sp>
    </p:spTree>
    <p:extLst>
      <p:ext uri="{BB962C8B-B14F-4D97-AF65-F5344CB8AC3E}">
        <p14:creationId xmlns:p14="http://schemas.microsoft.com/office/powerpoint/2010/main" val="21389768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1096BA-B755-B7B6-D7E2-4CB0AB8DE276}"/>
              </a:ext>
            </a:extLst>
          </p:cNvPr>
          <p:cNvSpPr>
            <a:spLocks noGrp="1"/>
          </p:cNvSpPr>
          <p:nvPr>
            <p:ph type="title"/>
          </p:nvPr>
        </p:nvSpPr>
        <p:spPr/>
        <p:txBody>
          <a:bodyPr>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r>
              <a:rPr lang="en-US" altLang="en-US" sz="3600" dirty="0">
                <a:cs typeface="Times New Roman" pitchFamily="18" charset="0"/>
              </a:rPr>
              <a:t>Step 4: Negotiate Next Steps</a:t>
            </a:r>
            <a:endParaRPr lang="en-US" sz="3600" dirty="0"/>
          </a:p>
        </p:txBody>
      </p:sp>
      <p:sp>
        <p:nvSpPr>
          <p:cNvPr id="3" name="Content Placeholder 2">
            <a:extLst>
              <a:ext uri="{FF2B5EF4-FFF2-40B4-BE49-F238E27FC236}">
                <a16:creationId xmlns:a16="http://schemas.microsoft.com/office/drawing/2014/main" id="{87B70036-80A1-406B-6589-DD2FDC91B6B8}"/>
              </a:ext>
            </a:extLst>
          </p:cNvPr>
          <p:cNvSpPr>
            <a:spLocks noGrp="1"/>
          </p:cNvSpPr>
          <p:nvPr>
            <p:ph idx="1"/>
          </p:nvPr>
        </p:nvSpPr>
        <p:spPr>
          <a:xfrm>
            <a:off x="838200" y="1690689"/>
            <a:ext cx="10515600" cy="4067175"/>
          </a:xfrm>
        </p:spPr>
        <p:txBody>
          <a:bodyPr vert="horz" lIns="91440" tIns="45720" rIns="91440" bIns="45720" rtlCol="0" anchor="t">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indent="0">
              <a:spcAft>
                <a:spcPts val="800"/>
              </a:spcAft>
              <a:buAutoNum type="arabicPeriod"/>
            </a:pPr>
            <a:r>
              <a:rPr lang="en-US" sz="1850" b="1" dirty="0"/>
              <a:t> Affirm Autonomy</a:t>
            </a:r>
          </a:p>
          <a:p>
            <a:pPr marL="0" indent="0">
              <a:spcAft>
                <a:spcPts val="800"/>
              </a:spcAft>
              <a:buNone/>
            </a:pPr>
            <a:r>
              <a:rPr lang="en-US" sz="1850" b="1" dirty="0"/>
              <a:t>2. Explore the patients’ ideas first</a:t>
            </a:r>
            <a:r>
              <a:rPr lang="en-US" sz="1850" dirty="0"/>
              <a:t>: “What next steps make sense for you?”</a:t>
            </a:r>
            <a:endParaRPr lang="en-US"/>
          </a:p>
          <a:p>
            <a:pPr lvl="1" indent="0">
              <a:spcAft>
                <a:spcPts val="800"/>
              </a:spcAft>
            </a:pPr>
            <a:r>
              <a:rPr lang="en-US" sz="2000" dirty="0"/>
              <a:t>Negotiate a goal/tangible next step with patient. </a:t>
            </a:r>
          </a:p>
          <a:p>
            <a:pPr marL="0" indent="0">
              <a:spcAft>
                <a:spcPts val="800"/>
              </a:spcAft>
              <a:buNone/>
            </a:pPr>
            <a:r>
              <a:rPr lang="en-US" b="1" dirty="0"/>
              <a:t>3. Discuss this identified next step</a:t>
            </a:r>
            <a:r>
              <a:rPr lang="en-US" dirty="0"/>
              <a:t>. </a:t>
            </a:r>
            <a:r>
              <a:rPr lang="en-US" b="1" dirty="0"/>
              <a:t>Then ask</a:t>
            </a:r>
            <a:r>
              <a:rPr lang="en-US" dirty="0"/>
              <a:t>: </a:t>
            </a:r>
          </a:p>
          <a:p>
            <a:pPr lvl="1" indent="0">
              <a:spcAft>
                <a:spcPts val="800"/>
              </a:spcAft>
            </a:pPr>
            <a:r>
              <a:rPr lang="en-US" sz="2000" dirty="0"/>
              <a:t>“What will be challenging?” </a:t>
            </a:r>
          </a:p>
          <a:p>
            <a:pPr lvl="1" indent="0">
              <a:spcAft>
                <a:spcPts val="800"/>
              </a:spcAft>
            </a:pPr>
            <a:r>
              <a:rPr lang="en-US" sz="2000" dirty="0"/>
              <a:t>“How could you handle these challenges?” </a:t>
            </a:r>
          </a:p>
          <a:p>
            <a:pPr lvl="1" indent="0">
              <a:spcAft>
                <a:spcPts val="800"/>
              </a:spcAft>
            </a:pPr>
            <a:r>
              <a:rPr lang="en-US" sz="2000" dirty="0"/>
              <a:t>“Who can support you in making this change?”</a:t>
            </a:r>
          </a:p>
          <a:p>
            <a:pPr marL="0" indent="0">
              <a:spcAft>
                <a:spcPts val="800"/>
              </a:spcAft>
              <a:buNone/>
            </a:pPr>
            <a:r>
              <a:rPr lang="en-US" b="1" dirty="0"/>
              <a:t>4. Summarize and arrange next steps and follow-up</a:t>
            </a:r>
            <a:r>
              <a:rPr lang="en-US" b="1" dirty="0">
                <a:sym typeface="Wingdings" panose="05000000000000000000" pitchFamily="2" charset="2"/>
              </a:rPr>
              <a:t> could be Referral to Treatment</a:t>
            </a:r>
            <a:endParaRPr lang="en-US" dirty="0"/>
          </a:p>
          <a:p>
            <a:pPr marL="0" indent="0">
              <a:spcAft>
                <a:spcPts val="800"/>
              </a:spcAft>
              <a:buNone/>
            </a:pPr>
            <a:r>
              <a:rPr lang="en-US" b="1" dirty="0"/>
              <a:t>5. Suggestion: develop a comfortable, genuine way to express gratitude for patient’s vulnerability in having this discussion. Mutual positive reinforcement. </a:t>
            </a:r>
            <a:r>
              <a:rPr lang="en-US" b="1" dirty="0">
                <a:sym typeface="Wingdings" panose="05000000000000000000" pitchFamily="2" charset="2"/>
              </a:rPr>
              <a:t></a:t>
            </a:r>
            <a:endParaRPr lang="en-US" b="1" dirty="0"/>
          </a:p>
        </p:txBody>
      </p:sp>
      <p:sp>
        <p:nvSpPr>
          <p:cNvPr id="4" name="Slide Number Placeholder 3">
            <a:extLst>
              <a:ext uri="{FF2B5EF4-FFF2-40B4-BE49-F238E27FC236}">
                <a16:creationId xmlns:a16="http://schemas.microsoft.com/office/drawing/2014/main" id="{C69C2951-245C-9450-89E5-4223493B71DC}"/>
              </a:ext>
            </a:extLst>
          </p:cNvPr>
          <p:cNvSpPr>
            <a:spLocks noGrp="1"/>
          </p:cNvSpPr>
          <p:nvPr>
            <p:ph type="sldNum" sz="quarter" idx="12"/>
          </p:nvPr>
        </p:nvSpPr>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2489"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2489"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2489"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2489"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2489"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2489"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2489"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2489"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2489" b="0" i="0" u="none" strike="noStrike" cap="none">
                <a:solidFill>
                  <a:srgbClr val="000000"/>
                </a:solidFill>
                <a:latin typeface="Arial"/>
                <a:ea typeface="Arial"/>
                <a:cs typeface="Arial"/>
                <a:sym typeface="Arial"/>
              </a:defRPr>
            </a:lvl9pPr>
          </a:lstStyle>
          <a:p>
            <a:fld id="{1CBCB3DE-9EF9-4A40-8CD1-D1652CF37DE5}" type="slidenum">
              <a:rPr lang="en-US" smtClean="0"/>
              <a:t>11</a:t>
            </a:fld>
            <a:endParaRPr lang="en-US"/>
          </a:p>
        </p:txBody>
      </p:sp>
    </p:spTree>
    <p:extLst>
      <p:ext uri="{BB962C8B-B14F-4D97-AF65-F5344CB8AC3E}">
        <p14:creationId xmlns:p14="http://schemas.microsoft.com/office/powerpoint/2010/main" val="35218593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59A034-B69D-4EC0-3F20-C6B1000DB834}"/>
              </a:ext>
            </a:extLst>
          </p:cNvPr>
          <p:cNvSpPr>
            <a:spLocks noGrp="1"/>
          </p:cNvSpPr>
          <p:nvPr>
            <p:ph type="title"/>
          </p:nvPr>
        </p:nvSpPr>
        <p:spPr/>
        <p:txBody>
          <a:bodyPr>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r>
              <a:rPr lang="en-US" sz="2800" b="1" dirty="0"/>
              <a:t>I have a diagnosis – Now where do I send my client/patient</a:t>
            </a:r>
            <a:br>
              <a:rPr lang="en-US" sz="2800" b="1" dirty="0"/>
            </a:br>
            <a:r>
              <a:rPr lang="en-US" sz="2800" b="1" dirty="0"/>
              <a:t>The ASAM Placement Criteria</a:t>
            </a:r>
          </a:p>
        </p:txBody>
      </p:sp>
      <p:sp>
        <p:nvSpPr>
          <p:cNvPr id="3" name="Content Placeholder 2">
            <a:extLst>
              <a:ext uri="{FF2B5EF4-FFF2-40B4-BE49-F238E27FC236}">
                <a16:creationId xmlns:a16="http://schemas.microsoft.com/office/drawing/2014/main" id="{373F87DE-CC2D-4B76-3E53-7D6F479A2C05}"/>
              </a:ext>
            </a:extLst>
          </p:cNvPr>
          <p:cNvSpPr>
            <a:spLocks noGrp="1"/>
          </p:cNvSpPr>
          <p:nvPr>
            <p:ph idx="1"/>
          </p:nvPr>
        </p:nvSpPr>
        <p:spPr>
          <a:xfrm>
            <a:off x="838200" y="1825625"/>
            <a:ext cx="7206642" cy="4351338"/>
          </a:xfrm>
        </p:spPr>
        <p:txBody>
          <a:bodyPr vert="horz" lIns="91440" tIns="45720" rIns="91440" bIns="45720" rtlCol="0" anchor="t">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186055" indent="0">
              <a:buNone/>
            </a:pPr>
            <a:r>
              <a:rPr lang="en-US" sz="2400" b="1" dirty="0"/>
              <a:t>What?</a:t>
            </a:r>
            <a:endParaRPr lang="en-US" b="1"/>
          </a:p>
          <a:p>
            <a:r>
              <a:rPr lang="en-US" dirty="0"/>
              <a:t>A framework that can significantly impact practice depending on your state (not all states use ASAM criteria)</a:t>
            </a:r>
          </a:p>
          <a:p>
            <a:pPr marL="0" indent="0">
              <a:buNone/>
            </a:pPr>
            <a:endParaRPr lang="en-US" sz="1850" dirty="0"/>
          </a:p>
          <a:p>
            <a:pPr marL="186055" indent="0">
              <a:buNone/>
            </a:pPr>
            <a:r>
              <a:rPr lang="en-US" sz="2400" b="1" dirty="0"/>
              <a:t>Who?</a:t>
            </a:r>
          </a:p>
          <a:p>
            <a:r>
              <a:rPr lang="en-US" dirty="0"/>
              <a:t>CO BHA/CO Medicaid use ASAM criteria, as do most private insurers</a:t>
            </a:r>
          </a:p>
          <a:p>
            <a:r>
              <a:rPr lang="en-US" dirty="0"/>
              <a:t>Policy makers</a:t>
            </a:r>
          </a:p>
          <a:p>
            <a:r>
              <a:rPr lang="en-US" dirty="0"/>
              <a:t>Treatment centers, clinicians</a:t>
            </a:r>
          </a:p>
          <a:p>
            <a:r>
              <a:rPr lang="en-US" dirty="0"/>
              <a:t>Patients/Families?</a:t>
            </a:r>
          </a:p>
          <a:p>
            <a:endParaRPr lang="en-US" dirty="0"/>
          </a:p>
        </p:txBody>
      </p:sp>
      <p:pic>
        <p:nvPicPr>
          <p:cNvPr id="4" name="Picture 3">
            <a:extLst>
              <a:ext uri="{FF2B5EF4-FFF2-40B4-BE49-F238E27FC236}">
                <a16:creationId xmlns:a16="http://schemas.microsoft.com/office/drawing/2014/main" id="{995ADEC6-7FA1-0693-DD19-4E6D77FF7490}"/>
              </a:ext>
            </a:extLst>
          </p:cNvPr>
          <p:cNvPicPr>
            <a:picLocks noChangeAspect="1"/>
          </p:cNvPicPr>
          <p:nvPr/>
        </p:nvPicPr>
        <p:blipFill>
          <a:blip r:embed="rId2"/>
          <a:srcRect l="64501" t="11486" r="-159" b="-338"/>
          <a:stretch/>
        </p:blipFill>
        <p:spPr>
          <a:xfrm>
            <a:off x="8207419" y="1828996"/>
            <a:ext cx="3675983" cy="4347578"/>
          </a:xfrm>
          <a:prstGeom prst="rect">
            <a:avLst/>
          </a:prstGeom>
        </p:spPr>
      </p:pic>
    </p:spTree>
    <p:extLst>
      <p:ext uri="{BB962C8B-B14F-4D97-AF65-F5344CB8AC3E}">
        <p14:creationId xmlns:p14="http://schemas.microsoft.com/office/powerpoint/2010/main" val="14915580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171248-E8F4-9D3C-7C2D-913DEE0ADE6D}"/>
              </a:ext>
            </a:extLst>
          </p:cNvPr>
          <p:cNvSpPr>
            <a:spLocks noGrp="1"/>
          </p:cNvSpPr>
          <p:nvPr>
            <p:ph type="title"/>
          </p:nvPr>
        </p:nvSpPr>
        <p:spPr/>
        <p:txBody>
          <a:bodyPr/>
          <a:lstStyle/>
          <a:p>
            <a:r>
              <a:rPr lang="en-US" dirty="0">
                <a:cs typeface="Calibri Light"/>
              </a:rPr>
              <a:t>Levels of Care per ASAM Criteria</a:t>
            </a:r>
            <a:endParaRPr lang="en-US" dirty="0"/>
          </a:p>
        </p:txBody>
      </p:sp>
      <p:pic>
        <p:nvPicPr>
          <p:cNvPr id="4" name="Content Placeholder 3" descr="A chart with text on it&#10;&#10;Description automatically generated with medium confidence">
            <a:extLst>
              <a:ext uri="{FF2B5EF4-FFF2-40B4-BE49-F238E27FC236}">
                <a16:creationId xmlns:a16="http://schemas.microsoft.com/office/drawing/2014/main" id="{A44E52EF-8E0D-34DD-7222-711BA8107012}"/>
              </a:ext>
            </a:extLst>
          </p:cNvPr>
          <p:cNvPicPr>
            <a:picLocks noGrp="1" noChangeAspect="1"/>
          </p:cNvPicPr>
          <p:nvPr>
            <p:ph idx="1"/>
          </p:nvPr>
        </p:nvPicPr>
        <p:blipFill>
          <a:blip r:embed="rId2"/>
          <a:stretch>
            <a:fillRect/>
          </a:stretch>
        </p:blipFill>
        <p:spPr>
          <a:xfrm>
            <a:off x="836157" y="1324584"/>
            <a:ext cx="10519686" cy="5363858"/>
          </a:xfrm>
        </p:spPr>
      </p:pic>
    </p:spTree>
    <p:extLst>
      <p:ext uri="{BB962C8B-B14F-4D97-AF65-F5344CB8AC3E}">
        <p14:creationId xmlns:p14="http://schemas.microsoft.com/office/powerpoint/2010/main" val="1897253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0884B7-43B8-0C0F-8449-EC1EF52B7974}"/>
              </a:ext>
            </a:extLst>
          </p:cNvPr>
          <p:cNvSpPr>
            <a:spLocks noGrp="1"/>
          </p:cNvSpPr>
          <p:nvPr>
            <p:ph type="title"/>
          </p:nvPr>
        </p:nvSpPr>
        <p:spPr/>
        <p:txBody>
          <a:bodyPr/>
          <a:lstStyle/>
          <a:p>
            <a:pPr algn="ctr"/>
            <a:r>
              <a:rPr lang="en-US" dirty="0">
                <a:cs typeface="Calibri Light"/>
              </a:rPr>
              <a:t>Summary of the Service Standards for </a:t>
            </a:r>
            <a:r>
              <a:rPr lang="en-US">
                <a:cs typeface="Calibri Light"/>
              </a:rPr>
              <a:t>Outpatient Levels of Care</a:t>
            </a:r>
          </a:p>
        </p:txBody>
      </p:sp>
      <p:graphicFrame>
        <p:nvGraphicFramePr>
          <p:cNvPr id="4" name="Content Placeholder 3">
            <a:extLst>
              <a:ext uri="{FF2B5EF4-FFF2-40B4-BE49-F238E27FC236}">
                <a16:creationId xmlns:a16="http://schemas.microsoft.com/office/drawing/2014/main" id="{393D108E-B232-EDB1-1FBB-BC1B929371A2}"/>
              </a:ext>
            </a:extLst>
          </p:cNvPr>
          <p:cNvGraphicFramePr>
            <a:graphicFrameLocks noGrp="1"/>
          </p:cNvGraphicFramePr>
          <p:nvPr>
            <p:ph idx="1"/>
            <p:extLst>
              <p:ext uri="{D42A27DB-BD31-4B8C-83A1-F6EECF244321}">
                <p14:modId xmlns:p14="http://schemas.microsoft.com/office/powerpoint/2010/main" val="2234021521"/>
              </p:ext>
            </p:extLst>
          </p:nvPr>
        </p:nvGraphicFramePr>
        <p:xfrm>
          <a:off x="838200" y="1825625"/>
          <a:ext cx="10515596" cy="4831080"/>
        </p:xfrm>
        <a:graphic>
          <a:graphicData uri="http://schemas.openxmlformats.org/drawingml/2006/table">
            <a:tbl>
              <a:tblPr firstRow="1" bandRow="1">
                <a:tableStyleId>{5C22544A-7EE6-4342-B048-85BDC9FD1C3A}</a:tableStyleId>
              </a:tblPr>
              <a:tblGrid>
                <a:gridCol w="1502228">
                  <a:extLst>
                    <a:ext uri="{9D8B030D-6E8A-4147-A177-3AD203B41FA5}">
                      <a16:colId xmlns:a16="http://schemas.microsoft.com/office/drawing/2014/main" val="3997058168"/>
                    </a:ext>
                  </a:extLst>
                </a:gridCol>
                <a:gridCol w="1502228">
                  <a:extLst>
                    <a:ext uri="{9D8B030D-6E8A-4147-A177-3AD203B41FA5}">
                      <a16:colId xmlns:a16="http://schemas.microsoft.com/office/drawing/2014/main" val="1209785327"/>
                    </a:ext>
                  </a:extLst>
                </a:gridCol>
                <a:gridCol w="1502228">
                  <a:extLst>
                    <a:ext uri="{9D8B030D-6E8A-4147-A177-3AD203B41FA5}">
                      <a16:colId xmlns:a16="http://schemas.microsoft.com/office/drawing/2014/main" val="2411106279"/>
                    </a:ext>
                  </a:extLst>
                </a:gridCol>
                <a:gridCol w="1502228">
                  <a:extLst>
                    <a:ext uri="{9D8B030D-6E8A-4147-A177-3AD203B41FA5}">
                      <a16:colId xmlns:a16="http://schemas.microsoft.com/office/drawing/2014/main" val="2299691661"/>
                    </a:ext>
                  </a:extLst>
                </a:gridCol>
                <a:gridCol w="1502228">
                  <a:extLst>
                    <a:ext uri="{9D8B030D-6E8A-4147-A177-3AD203B41FA5}">
                      <a16:colId xmlns:a16="http://schemas.microsoft.com/office/drawing/2014/main" val="2724520483"/>
                    </a:ext>
                  </a:extLst>
                </a:gridCol>
                <a:gridCol w="1502228">
                  <a:extLst>
                    <a:ext uri="{9D8B030D-6E8A-4147-A177-3AD203B41FA5}">
                      <a16:colId xmlns:a16="http://schemas.microsoft.com/office/drawing/2014/main" val="520538335"/>
                    </a:ext>
                  </a:extLst>
                </a:gridCol>
                <a:gridCol w="1502228">
                  <a:extLst>
                    <a:ext uri="{9D8B030D-6E8A-4147-A177-3AD203B41FA5}">
                      <a16:colId xmlns:a16="http://schemas.microsoft.com/office/drawing/2014/main" val="2432042283"/>
                    </a:ext>
                  </a:extLst>
                </a:gridCol>
              </a:tblGrid>
              <a:tr h="370839">
                <a:tc>
                  <a:txBody>
                    <a:bodyPr/>
                    <a:lstStyle/>
                    <a:p>
                      <a:pPr lvl="0">
                        <a:buNone/>
                      </a:pPr>
                      <a:endParaRPr lang="en-US" sz="1400" dirty="0"/>
                    </a:p>
                  </a:txBody>
                  <a:tcPr/>
                </a:tc>
                <a:tc>
                  <a:txBody>
                    <a:bodyPr/>
                    <a:lstStyle/>
                    <a:p>
                      <a:pPr lvl="0">
                        <a:buNone/>
                      </a:pPr>
                      <a:r>
                        <a:rPr lang="en-US" sz="1400" dirty="0"/>
                        <a:t>Remission Monitoring</a:t>
                      </a:r>
                    </a:p>
                    <a:p>
                      <a:pPr lvl="0">
                        <a:buNone/>
                      </a:pPr>
                      <a:r>
                        <a:rPr lang="en-US" sz="1400" dirty="0"/>
                        <a:t>(1.0)</a:t>
                      </a:r>
                    </a:p>
                  </a:txBody>
                  <a:tcPr/>
                </a:tc>
                <a:tc>
                  <a:txBody>
                    <a:bodyPr/>
                    <a:lstStyle/>
                    <a:p>
                      <a:pPr lvl="0">
                        <a:buNone/>
                      </a:pPr>
                      <a:r>
                        <a:rPr lang="en-US" sz="1400" dirty="0"/>
                        <a:t>Outpatient Therapy</a:t>
                      </a:r>
                    </a:p>
                    <a:p>
                      <a:pPr lvl="0">
                        <a:buNone/>
                      </a:pPr>
                      <a:r>
                        <a:rPr lang="en-US" sz="1400" dirty="0"/>
                        <a:t>(1.5)</a:t>
                      </a:r>
                    </a:p>
                  </a:txBody>
                  <a:tcPr/>
                </a:tc>
                <a:tc>
                  <a:txBody>
                    <a:bodyPr/>
                    <a:lstStyle/>
                    <a:p>
                      <a:pPr lvl="0">
                        <a:buNone/>
                      </a:pPr>
                      <a:r>
                        <a:rPr lang="en-US" sz="1400" dirty="0"/>
                        <a:t>Medically-Managed Outpatient  (1.7)</a:t>
                      </a:r>
                      <a:endParaRPr lang="en-US" dirty="0"/>
                    </a:p>
                  </a:txBody>
                  <a:tcPr/>
                </a:tc>
                <a:tc>
                  <a:txBody>
                    <a:bodyPr/>
                    <a:lstStyle/>
                    <a:p>
                      <a:pPr lvl="0">
                        <a:buNone/>
                      </a:pPr>
                      <a:r>
                        <a:rPr lang="en-US" sz="1400" dirty="0"/>
                        <a:t>Intensive Outpatient Treatment (2.1)</a:t>
                      </a:r>
                    </a:p>
                  </a:txBody>
                  <a:tcPr/>
                </a:tc>
                <a:tc>
                  <a:txBody>
                    <a:bodyPr/>
                    <a:lstStyle/>
                    <a:p>
                      <a:pPr lvl="0">
                        <a:buNone/>
                      </a:pPr>
                      <a:r>
                        <a:rPr lang="en-US" sz="1400" dirty="0"/>
                        <a:t>High-Intensity Outpatient Treatment (2.5)</a:t>
                      </a:r>
                    </a:p>
                  </a:txBody>
                  <a:tcPr/>
                </a:tc>
                <a:tc>
                  <a:txBody>
                    <a:bodyPr/>
                    <a:lstStyle/>
                    <a:p>
                      <a:pPr lvl="0">
                        <a:buNone/>
                      </a:pPr>
                      <a:r>
                        <a:rPr lang="en-US" sz="1400" dirty="0"/>
                        <a:t>Medically-Managed High-</a:t>
                      </a:r>
                      <a:r>
                        <a:rPr lang="en-US" sz="1400" dirty="0" err="1"/>
                        <a:t>Inensity</a:t>
                      </a:r>
                      <a:r>
                        <a:rPr lang="en-US" sz="1400" dirty="0"/>
                        <a:t> (2.7)</a:t>
                      </a:r>
                    </a:p>
                  </a:txBody>
                  <a:tcPr/>
                </a:tc>
                <a:extLst>
                  <a:ext uri="{0D108BD9-81ED-4DB2-BD59-A6C34878D82A}">
                    <a16:rowId xmlns:a16="http://schemas.microsoft.com/office/drawing/2014/main" val="3983785756"/>
                  </a:ext>
                </a:extLst>
              </a:tr>
              <a:tr h="370840">
                <a:tc>
                  <a:txBody>
                    <a:bodyPr/>
                    <a:lstStyle/>
                    <a:p>
                      <a:pPr lvl="0">
                        <a:buNone/>
                      </a:pPr>
                      <a:r>
                        <a:rPr lang="en-US" sz="1400" dirty="0"/>
                        <a:t>MD</a:t>
                      </a:r>
                    </a:p>
                  </a:txBody>
                  <a:tcPr/>
                </a:tc>
                <a:tc>
                  <a:txBody>
                    <a:bodyPr/>
                    <a:lstStyle/>
                    <a:p>
                      <a:r>
                        <a:rPr lang="en-US" sz="1400" dirty="0"/>
                        <a:t>Variable</a:t>
                      </a:r>
                    </a:p>
                  </a:txBody>
                  <a:tcPr/>
                </a:tc>
                <a:tc>
                  <a:txBody>
                    <a:bodyPr/>
                    <a:lstStyle/>
                    <a:p>
                      <a:r>
                        <a:rPr lang="en-US" sz="1400" dirty="0"/>
                        <a:t>Not typical</a:t>
                      </a:r>
                    </a:p>
                  </a:txBody>
                  <a:tcPr/>
                </a:tc>
                <a:tc>
                  <a:txBody>
                    <a:bodyPr/>
                    <a:lstStyle/>
                    <a:p>
                      <a:r>
                        <a:rPr lang="en-US" sz="1400" dirty="0"/>
                        <a:t>Yes</a:t>
                      </a:r>
                    </a:p>
                  </a:txBody>
                  <a:tcPr/>
                </a:tc>
                <a:tc>
                  <a:txBody>
                    <a:bodyPr/>
                    <a:lstStyle/>
                    <a:p>
                      <a:r>
                        <a:rPr lang="en-US" sz="1400" dirty="0"/>
                        <a:t>Not typical</a:t>
                      </a:r>
                    </a:p>
                  </a:txBody>
                  <a:tcPr/>
                </a:tc>
                <a:tc>
                  <a:txBody>
                    <a:bodyPr/>
                    <a:lstStyle/>
                    <a:p>
                      <a:r>
                        <a:rPr lang="en-US" sz="1400" dirty="0"/>
                        <a:t>Yes</a:t>
                      </a:r>
                    </a:p>
                  </a:txBody>
                  <a:tcPr/>
                </a:tc>
                <a:tc>
                  <a:txBody>
                    <a:bodyPr/>
                    <a:lstStyle/>
                    <a:p>
                      <a:r>
                        <a:rPr lang="en-US" sz="1400" dirty="0"/>
                        <a:t>Yes</a:t>
                      </a:r>
                    </a:p>
                  </a:txBody>
                  <a:tcPr/>
                </a:tc>
                <a:extLst>
                  <a:ext uri="{0D108BD9-81ED-4DB2-BD59-A6C34878D82A}">
                    <a16:rowId xmlns:a16="http://schemas.microsoft.com/office/drawing/2014/main" val="2066447791"/>
                  </a:ext>
                </a:extLst>
              </a:tr>
              <a:tr h="370840">
                <a:tc>
                  <a:txBody>
                    <a:bodyPr/>
                    <a:lstStyle/>
                    <a:p>
                      <a:pPr lvl="0">
                        <a:buNone/>
                      </a:pPr>
                      <a:r>
                        <a:rPr lang="en-US" sz="1400" dirty="0"/>
                        <a:t>RN</a:t>
                      </a:r>
                    </a:p>
                  </a:txBody>
                  <a:tcPr/>
                </a:tc>
                <a:tc>
                  <a:txBody>
                    <a:bodyPr/>
                    <a:lstStyle/>
                    <a:p>
                      <a:r>
                        <a:rPr lang="en-US" sz="1400" dirty="0"/>
                        <a:t>Not typical</a:t>
                      </a:r>
                    </a:p>
                  </a:txBody>
                  <a:tcPr/>
                </a:tc>
                <a:tc>
                  <a:txBody>
                    <a:bodyPr/>
                    <a:lstStyle/>
                    <a:p>
                      <a:r>
                        <a:rPr lang="en-US" sz="1400"/>
                        <a:t>Not typical</a:t>
                      </a:r>
                      <a:endParaRPr lang="en-US" sz="1400" dirty="0"/>
                    </a:p>
                  </a:txBody>
                  <a:tcPr/>
                </a:tc>
                <a:tc>
                  <a:txBody>
                    <a:bodyPr/>
                    <a:lstStyle/>
                    <a:p>
                      <a:r>
                        <a:rPr lang="en-US" sz="1400" dirty="0"/>
                        <a:t>Variable</a:t>
                      </a:r>
                    </a:p>
                  </a:txBody>
                  <a:tcPr/>
                </a:tc>
                <a:tc>
                  <a:txBody>
                    <a:bodyPr/>
                    <a:lstStyle/>
                    <a:p>
                      <a:r>
                        <a:rPr lang="en-US" sz="1400" dirty="0"/>
                        <a:t>Not typical</a:t>
                      </a:r>
                    </a:p>
                  </a:txBody>
                  <a:tcPr/>
                </a:tc>
                <a:tc>
                  <a:txBody>
                    <a:bodyPr/>
                    <a:lstStyle/>
                    <a:p>
                      <a:r>
                        <a:rPr lang="en-US" sz="1400" dirty="0"/>
                        <a:t>Variable</a:t>
                      </a:r>
                    </a:p>
                  </a:txBody>
                  <a:tcPr/>
                </a:tc>
                <a:tc>
                  <a:txBody>
                    <a:bodyPr/>
                    <a:lstStyle/>
                    <a:p>
                      <a:r>
                        <a:rPr lang="en-US" sz="1400" dirty="0"/>
                        <a:t>Yes</a:t>
                      </a:r>
                    </a:p>
                  </a:txBody>
                  <a:tcPr/>
                </a:tc>
                <a:extLst>
                  <a:ext uri="{0D108BD9-81ED-4DB2-BD59-A6C34878D82A}">
                    <a16:rowId xmlns:a16="http://schemas.microsoft.com/office/drawing/2014/main" val="1105584344"/>
                  </a:ext>
                </a:extLst>
              </a:tr>
              <a:tr h="370840">
                <a:tc>
                  <a:txBody>
                    <a:bodyPr/>
                    <a:lstStyle/>
                    <a:p>
                      <a:pPr lvl="0">
                        <a:buNone/>
                      </a:pPr>
                      <a:r>
                        <a:rPr lang="en-US" sz="1400" dirty="0"/>
                        <a:t>Program Director</a:t>
                      </a:r>
                    </a:p>
                  </a:txBody>
                  <a:tcPr/>
                </a:tc>
                <a:tc>
                  <a:txBody>
                    <a:bodyPr/>
                    <a:lstStyle/>
                    <a:p>
                      <a:r>
                        <a:rPr lang="en-US" sz="1400" dirty="0"/>
                        <a:t>Variable</a:t>
                      </a:r>
                    </a:p>
                  </a:txBody>
                  <a:tcPr/>
                </a:tc>
                <a:tc>
                  <a:txBody>
                    <a:bodyPr/>
                    <a:lstStyle/>
                    <a:p>
                      <a:r>
                        <a:rPr lang="en-US" sz="1400" dirty="0"/>
                        <a:t>Yes</a:t>
                      </a:r>
                    </a:p>
                  </a:txBody>
                  <a:tcPr/>
                </a:tc>
                <a:tc>
                  <a:txBody>
                    <a:bodyPr/>
                    <a:lstStyle/>
                    <a:p>
                      <a:r>
                        <a:rPr lang="en-US" sz="1400" dirty="0"/>
                        <a:t>Variable</a:t>
                      </a:r>
                    </a:p>
                  </a:txBody>
                  <a:tcPr/>
                </a:tc>
                <a:tc>
                  <a:txBody>
                    <a:bodyPr/>
                    <a:lstStyle/>
                    <a:p>
                      <a:r>
                        <a:rPr lang="en-US" sz="1400" dirty="0"/>
                        <a:t>Yes</a:t>
                      </a:r>
                    </a:p>
                  </a:txBody>
                  <a:tcPr/>
                </a:tc>
                <a:tc>
                  <a:txBody>
                    <a:bodyPr/>
                    <a:lstStyle/>
                    <a:p>
                      <a:r>
                        <a:rPr lang="en-US" sz="1400" dirty="0"/>
                        <a:t>Yes</a:t>
                      </a:r>
                    </a:p>
                  </a:txBody>
                  <a:tcPr/>
                </a:tc>
                <a:tc>
                  <a:txBody>
                    <a:bodyPr/>
                    <a:lstStyle/>
                    <a:p>
                      <a:r>
                        <a:rPr lang="en-US" sz="1400" dirty="0"/>
                        <a:t>Yes</a:t>
                      </a:r>
                    </a:p>
                  </a:txBody>
                  <a:tcPr/>
                </a:tc>
                <a:extLst>
                  <a:ext uri="{0D108BD9-81ED-4DB2-BD59-A6C34878D82A}">
                    <a16:rowId xmlns:a16="http://schemas.microsoft.com/office/drawing/2014/main" val="923389553"/>
                  </a:ext>
                </a:extLst>
              </a:tr>
              <a:tr h="370840">
                <a:tc>
                  <a:txBody>
                    <a:bodyPr/>
                    <a:lstStyle/>
                    <a:p>
                      <a:pPr lvl="0">
                        <a:buNone/>
                      </a:pPr>
                      <a:r>
                        <a:rPr lang="en-US" sz="1400" dirty="0"/>
                        <a:t>Physical Exam</a:t>
                      </a:r>
                    </a:p>
                  </a:txBody>
                  <a:tcPr/>
                </a:tc>
                <a:tc>
                  <a:txBody>
                    <a:bodyPr/>
                    <a:lstStyle/>
                    <a:p>
                      <a:r>
                        <a:rPr lang="en-US" sz="1400" dirty="0"/>
                        <a:t>Annually</a:t>
                      </a:r>
                    </a:p>
                  </a:txBody>
                  <a:tcPr/>
                </a:tc>
                <a:tc>
                  <a:txBody>
                    <a:bodyPr/>
                    <a:lstStyle/>
                    <a:p>
                      <a:r>
                        <a:rPr lang="en-US" sz="1400" dirty="0"/>
                        <a:t>Within 1 month of intake</a:t>
                      </a:r>
                      <a:endParaRPr lang="en-US" sz="1400" dirty="0" err="1"/>
                    </a:p>
                  </a:txBody>
                  <a:tcPr/>
                </a:tc>
                <a:tc>
                  <a:txBody>
                    <a:bodyPr/>
                    <a:lstStyle/>
                    <a:p>
                      <a:r>
                        <a:rPr lang="en-US" sz="1400" dirty="0"/>
                        <a:t>At initial assessment</a:t>
                      </a:r>
                    </a:p>
                  </a:txBody>
                  <a:tcPr/>
                </a:tc>
                <a:tc>
                  <a:txBody>
                    <a:bodyPr/>
                    <a:lstStyle/>
                    <a:p>
                      <a:r>
                        <a:rPr lang="en-US" sz="1400" dirty="0"/>
                        <a:t>Within 14 days of admission</a:t>
                      </a:r>
                    </a:p>
                  </a:txBody>
                  <a:tcPr/>
                </a:tc>
                <a:tc>
                  <a:txBody>
                    <a:bodyPr/>
                    <a:lstStyle/>
                    <a:p>
                      <a:r>
                        <a:rPr lang="en-US" sz="1400" dirty="0"/>
                        <a:t>Within 7 days of admission</a:t>
                      </a:r>
                    </a:p>
                  </a:txBody>
                  <a:tcPr/>
                </a:tc>
                <a:tc>
                  <a:txBody>
                    <a:bodyPr/>
                    <a:lstStyle/>
                    <a:p>
                      <a:r>
                        <a:rPr lang="en-US" sz="1400" dirty="0"/>
                        <a:t>Within 24-48 hours of admission</a:t>
                      </a:r>
                    </a:p>
                  </a:txBody>
                  <a:tcPr/>
                </a:tc>
                <a:extLst>
                  <a:ext uri="{0D108BD9-81ED-4DB2-BD59-A6C34878D82A}">
                    <a16:rowId xmlns:a16="http://schemas.microsoft.com/office/drawing/2014/main" val="2190811561"/>
                  </a:ext>
                </a:extLst>
              </a:tr>
              <a:tr h="370840">
                <a:tc>
                  <a:txBody>
                    <a:bodyPr/>
                    <a:lstStyle/>
                    <a:p>
                      <a:pPr lvl="0">
                        <a:buNone/>
                      </a:pPr>
                      <a:r>
                        <a:rPr lang="en-US" sz="1400" dirty="0"/>
                        <a:t>Clinical Hours</a:t>
                      </a:r>
                    </a:p>
                  </a:txBody>
                  <a:tcPr/>
                </a:tc>
                <a:tc>
                  <a:txBody>
                    <a:bodyPr/>
                    <a:lstStyle/>
                    <a:p>
                      <a:r>
                        <a:rPr lang="en-US" sz="1400" dirty="0"/>
                        <a:t>Quarterly visit (minimum)</a:t>
                      </a:r>
                    </a:p>
                  </a:txBody>
                  <a:tcPr/>
                </a:tc>
                <a:tc>
                  <a:txBody>
                    <a:bodyPr/>
                    <a:lstStyle/>
                    <a:p>
                      <a:r>
                        <a:rPr lang="en-US" sz="1400" dirty="0"/>
                        <a:t>&lt; 9 hours/week</a:t>
                      </a:r>
                    </a:p>
                  </a:txBody>
                  <a:tcPr/>
                </a:tc>
                <a:tc>
                  <a:txBody>
                    <a:bodyPr/>
                    <a:lstStyle/>
                    <a:p>
                      <a:r>
                        <a:rPr lang="en-US" sz="1400"/>
                        <a:t>&lt; 9 hours/week</a:t>
                      </a:r>
                      <a:endParaRPr lang="en-US" sz="1400" dirty="0"/>
                    </a:p>
                  </a:txBody>
                  <a:tcPr/>
                </a:tc>
                <a:tc>
                  <a:txBody>
                    <a:bodyPr/>
                    <a:lstStyle/>
                    <a:p>
                      <a:r>
                        <a:rPr lang="en-US" sz="1400" dirty="0"/>
                        <a:t>9-19 hours/week</a:t>
                      </a:r>
                    </a:p>
                  </a:txBody>
                  <a:tcPr/>
                </a:tc>
                <a:tc>
                  <a:txBody>
                    <a:bodyPr/>
                    <a:lstStyle/>
                    <a:p>
                      <a:pPr marL="0" indent="0">
                        <a:buNone/>
                      </a:pPr>
                      <a:r>
                        <a:rPr lang="en-US" sz="1400" dirty="0"/>
                        <a:t>≥ 20 hours/week</a:t>
                      </a:r>
                    </a:p>
                  </a:txBody>
                  <a:tcPr/>
                </a:tc>
                <a:tc>
                  <a:txBody>
                    <a:bodyPr/>
                    <a:lstStyle/>
                    <a:p>
                      <a:pPr lvl="0" algn="l">
                        <a:lnSpc>
                          <a:spcPct val="100000"/>
                        </a:lnSpc>
                        <a:spcBef>
                          <a:spcPts val="0"/>
                        </a:spcBef>
                        <a:spcAft>
                          <a:spcPts val="0"/>
                        </a:spcAft>
                        <a:buNone/>
                      </a:pPr>
                      <a:r>
                        <a:rPr lang="en-US" sz="1400" b="0" i="0" u="none" strike="noStrike" noProof="0">
                          <a:solidFill>
                            <a:srgbClr val="000000"/>
                          </a:solidFill>
                          <a:latin typeface="Calibri"/>
                        </a:rPr>
                        <a:t>≥ 20 hours/week</a:t>
                      </a:r>
                    </a:p>
                    <a:p>
                      <a:pPr lvl="0">
                        <a:buNone/>
                      </a:pPr>
                      <a:endParaRPr lang="en-US" sz="1400" dirty="0"/>
                    </a:p>
                  </a:txBody>
                  <a:tcPr/>
                </a:tc>
                <a:extLst>
                  <a:ext uri="{0D108BD9-81ED-4DB2-BD59-A6C34878D82A}">
                    <a16:rowId xmlns:a16="http://schemas.microsoft.com/office/drawing/2014/main" val="2443069396"/>
                  </a:ext>
                </a:extLst>
              </a:tr>
              <a:tr h="370840">
                <a:tc>
                  <a:txBody>
                    <a:bodyPr/>
                    <a:lstStyle/>
                    <a:p>
                      <a:pPr lvl="0">
                        <a:buNone/>
                      </a:pPr>
                      <a:r>
                        <a:rPr lang="en-US" sz="1400" dirty="0"/>
                        <a:t>Clinical Services</a:t>
                      </a:r>
                    </a:p>
                  </a:txBody>
                  <a:tcPr/>
                </a:tc>
                <a:tc>
                  <a:txBody>
                    <a:bodyPr/>
                    <a:lstStyle/>
                    <a:p>
                      <a:r>
                        <a:rPr lang="en-US" sz="1200" dirty="0"/>
                        <a:t>Recovery and remission management services</a:t>
                      </a:r>
                    </a:p>
                  </a:txBody>
                  <a:tcPr/>
                </a:tc>
                <a:tc>
                  <a:txBody>
                    <a:bodyPr/>
                    <a:lstStyle/>
                    <a:p>
                      <a:r>
                        <a:rPr lang="en-US" sz="1200" dirty="0"/>
                        <a:t>Direct psychosocial services</a:t>
                      </a:r>
                    </a:p>
                  </a:txBody>
                  <a:tcPr/>
                </a:tc>
                <a:tc>
                  <a:txBody>
                    <a:bodyPr/>
                    <a:lstStyle/>
                    <a:p>
                      <a:r>
                        <a:rPr lang="en-US" sz="1200" dirty="0"/>
                        <a:t>Direct withdrawal management services;</a:t>
                      </a:r>
                    </a:p>
                    <a:p>
                      <a:pPr lvl="0">
                        <a:buNone/>
                      </a:pPr>
                      <a:r>
                        <a:rPr lang="en-US" sz="1200" dirty="0"/>
                        <a:t>Management of common psychiatric conditions;</a:t>
                      </a:r>
                    </a:p>
                    <a:p>
                      <a:pPr lvl="0">
                        <a:buNone/>
                      </a:pPr>
                      <a:r>
                        <a:rPr lang="en-US" sz="1200" dirty="0"/>
                        <a:t>Psychosocial services</a:t>
                      </a:r>
                    </a:p>
                  </a:txBody>
                  <a:tcPr/>
                </a:tc>
                <a:tc>
                  <a:txBody>
                    <a:bodyPr/>
                    <a:lstStyle/>
                    <a:p>
                      <a:r>
                        <a:rPr lang="en-US" sz="1200" dirty="0"/>
                        <a:t>Direct psychosocial services;</a:t>
                      </a:r>
                    </a:p>
                    <a:p>
                      <a:pPr lvl="0">
                        <a:buNone/>
                      </a:pPr>
                      <a:r>
                        <a:rPr lang="en-US" sz="1200" dirty="0"/>
                        <a:t>Therapeutic milieu</a:t>
                      </a:r>
                    </a:p>
                  </a:txBody>
                  <a:tcPr/>
                </a:tc>
                <a:tc>
                  <a:txBody>
                    <a:bodyPr/>
                    <a:lstStyle/>
                    <a:p>
                      <a:pPr lvl="0">
                        <a:buNone/>
                      </a:pPr>
                      <a:r>
                        <a:rPr lang="en-US" sz="1200" b="0" i="0" u="none" strike="noStrike" noProof="0">
                          <a:solidFill>
                            <a:srgbClr val="000000"/>
                          </a:solidFill>
                          <a:latin typeface="Calibri"/>
                        </a:rPr>
                        <a:t>Direct psychosocial services;</a:t>
                      </a:r>
                    </a:p>
                    <a:p>
                      <a:pPr lvl="0">
                        <a:buNone/>
                      </a:pPr>
                      <a:r>
                        <a:rPr lang="en-US" sz="1200" b="0" i="0" u="none" strike="noStrike" noProof="0" dirty="0">
                          <a:solidFill>
                            <a:srgbClr val="000000"/>
                          </a:solidFill>
                          <a:latin typeface="Calibri"/>
                        </a:rPr>
                        <a:t>Therapeutic milieu</a:t>
                      </a:r>
                      <a:endParaRPr lang="en-US" dirty="0"/>
                    </a:p>
                  </a:txBody>
                  <a:tcPr/>
                </a:tc>
                <a:tc>
                  <a:txBody>
                    <a:bodyPr/>
                    <a:lstStyle/>
                    <a:p>
                      <a:pPr lvl="0">
                        <a:buNone/>
                      </a:pPr>
                      <a:r>
                        <a:rPr lang="en-US" sz="1200" b="0" i="0" u="none" strike="noStrike" noProof="0" dirty="0">
                          <a:solidFill>
                            <a:srgbClr val="000000"/>
                          </a:solidFill>
                          <a:latin typeface="Calibri"/>
                        </a:rPr>
                        <a:t>Direct withdrawal management services with nurse monitoring;</a:t>
                      </a:r>
                    </a:p>
                    <a:p>
                      <a:pPr lvl="0">
                        <a:buNone/>
                      </a:pPr>
                      <a:r>
                        <a:rPr lang="en-US" sz="1200" b="0" i="0" u="none" strike="noStrike" noProof="0" dirty="0">
                          <a:solidFill>
                            <a:srgbClr val="000000"/>
                          </a:solidFill>
                          <a:latin typeface="Calibri"/>
                        </a:rPr>
                        <a:t>Management of common psychiatric conditions;</a:t>
                      </a:r>
                    </a:p>
                    <a:p>
                      <a:pPr lvl="0">
                        <a:buNone/>
                      </a:pPr>
                      <a:r>
                        <a:rPr lang="en-US" sz="1200" b="0" i="0" u="none" strike="noStrike" noProof="0" dirty="0">
                          <a:solidFill>
                            <a:srgbClr val="000000"/>
                          </a:solidFill>
                          <a:latin typeface="Calibri"/>
                        </a:rPr>
                        <a:t>Psychosocial services</a:t>
                      </a:r>
                    </a:p>
                    <a:p>
                      <a:pPr lvl="0">
                        <a:buNone/>
                      </a:pPr>
                      <a:endParaRPr lang="en-US" sz="1200" dirty="0"/>
                    </a:p>
                  </a:txBody>
                  <a:tcPr/>
                </a:tc>
                <a:extLst>
                  <a:ext uri="{0D108BD9-81ED-4DB2-BD59-A6C34878D82A}">
                    <a16:rowId xmlns:a16="http://schemas.microsoft.com/office/drawing/2014/main" val="900951638"/>
                  </a:ext>
                </a:extLst>
              </a:tr>
            </a:tbl>
          </a:graphicData>
        </a:graphic>
      </p:graphicFrame>
    </p:spTree>
    <p:extLst>
      <p:ext uri="{BB962C8B-B14F-4D97-AF65-F5344CB8AC3E}">
        <p14:creationId xmlns:p14="http://schemas.microsoft.com/office/powerpoint/2010/main" val="32860689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0884B7-43B8-0C0F-8449-EC1EF52B7974}"/>
              </a:ext>
            </a:extLst>
          </p:cNvPr>
          <p:cNvSpPr>
            <a:spLocks noGrp="1"/>
          </p:cNvSpPr>
          <p:nvPr>
            <p:ph type="title"/>
          </p:nvPr>
        </p:nvSpPr>
        <p:spPr/>
        <p:txBody>
          <a:bodyPr/>
          <a:lstStyle/>
          <a:p>
            <a:pPr algn="ctr"/>
            <a:r>
              <a:rPr lang="en-US" dirty="0">
                <a:cs typeface="Calibri Light"/>
              </a:rPr>
              <a:t>Summary of the Service Standards for Inpatient Levels of Care</a:t>
            </a:r>
          </a:p>
        </p:txBody>
      </p:sp>
      <p:graphicFrame>
        <p:nvGraphicFramePr>
          <p:cNvPr id="4" name="Content Placeholder 3">
            <a:extLst>
              <a:ext uri="{FF2B5EF4-FFF2-40B4-BE49-F238E27FC236}">
                <a16:creationId xmlns:a16="http://schemas.microsoft.com/office/drawing/2014/main" id="{393D108E-B232-EDB1-1FBB-BC1B929371A2}"/>
              </a:ext>
            </a:extLst>
          </p:cNvPr>
          <p:cNvGraphicFramePr>
            <a:graphicFrameLocks noGrp="1"/>
          </p:cNvGraphicFramePr>
          <p:nvPr>
            <p:ph idx="1"/>
            <p:extLst>
              <p:ext uri="{D42A27DB-BD31-4B8C-83A1-F6EECF244321}">
                <p14:modId xmlns:p14="http://schemas.microsoft.com/office/powerpoint/2010/main" val="2930987546"/>
              </p:ext>
            </p:extLst>
          </p:nvPr>
        </p:nvGraphicFramePr>
        <p:xfrm>
          <a:off x="838200" y="1825625"/>
          <a:ext cx="10601065" cy="4312920"/>
        </p:xfrm>
        <a:graphic>
          <a:graphicData uri="http://schemas.openxmlformats.org/drawingml/2006/table">
            <a:tbl>
              <a:tblPr firstRow="1" bandRow="1">
                <a:tableStyleId>{5C22544A-7EE6-4342-B048-85BDC9FD1C3A}</a:tableStyleId>
              </a:tblPr>
              <a:tblGrid>
                <a:gridCol w="2120213">
                  <a:extLst>
                    <a:ext uri="{9D8B030D-6E8A-4147-A177-3AD203B41FA5}">
                      <a16:colId xmlns:a16="http://schemas.microsoft.com/office/drawing/2014/main" val="3997058168"/>
                    </a:ext>
                  </a:extLst>
                </a:gridCol>
                <a:gridCol w="2120213">
                  <a:extLst>
                    <a:ext uri="{9D8B030D-6E8A-4147-A177-3AD203B41FA5}">
                      <a16:colId xmlns:a16="http://schemas.microsoft.com/office/drawing/2014/main" val="1209785327"/>
                    </a:ext>
                  </a:extLst>
                </a:gridCol>
                <a:gridCol w="2120213">
                  <a:extLst>
                    <a:ext uri="{9D8B030D-6E8A-4147-A177-3AD203B41FA5}">
                      <a16:colId xmlns:a16="http://schemas.microsoft.com/office/drawing/2014/main" val="2411106279"/>
                    </a:ext>
                  </a:extLst>
                </a:gridCol>
                <a:gridCol w="2120213">
                  <a:extLst>
                    <a:ext uri="{9D8B030D-6E8A-4147-A177-3AD203B41FA5}">
                      <a16:colId xmlns:a16="http://schemas.microsoft.com/office/drawing/2014/main" val="2299691661"/>
                    </a:ext>
                  </a:extLst>
                </a:gridCol>
                <a:gridCol w="2120213">
                  <a:extLst>
                    <a:ext uri="{9D8B030D-6E8A-4147-A177-3AD203B41FA5}">
                      <a16:colId xmlns:a16="http://schemas.microsoft.com/office/drawing/2014/main" val="2724520483"/>
                    </a:ext>
                  </a:extLst>
                </a:gridCol>
              </a:tblGrid>
              <a:tr h="370838">
                <a:tc>
                  <a:txBody>
                    <a:bodyPr/>
                    <a:lstStyle/>
                    <a:p>
                      <a:pPr lvl="0">
                        <a:buNone/>
                      </a:pPr>
                      <a:endParaRPr lang="en-US" sz="1400" dirty="0"/>
                    </a:p>
                  </a:txBody>
                  <a:tcPr/>
                </a:tc>
                <a:tc>
                  <a:txBody>
                    <a:bodyPr/>
                    <a:lstStyle/>
                    <a:p>
                      <a:pPr lvl="0">
                        <a:buNone/>
                      </a:pPr>
                      <a:r>
                        <a:rPr lang="en-US" sz="1300" dirty="0"/>
                        <a:t>Clinically Managed Low-intensity Residential (3.1)</a:t>
                      </a:r>
                      <a:endParaRPr lang="en-US"/>
                    </a:p>
                  </a:txBody>
                  <a:tcPr/>
                </a:tc>
                <a:tc>
                  <a:txBody>
                    <a:bodyPr/>
                    <a:lstStyle/>
                    <a:p>
                      <a:pPr lvl="0">
                        <a:buNone/>
                      </a:pPr>
                      <a:r>
                        <a:rPr lang="en-US" sz="1300" dirty="0"/>
                        <a:t>Clinically Managed High-intensity Residential (3.5)</a:t>
                      </a:r>
                      <a:endParaRPr lang="en-US"/>
                    </a:p>
                  </a:txBody>
                  <a:tcPr/>
                </a:tc>
                <a:tc>
                  <a:txBody>
                    <a:bodyPr/>
                    <a:lstStyle/>
                    <a:p>
                      <a:pPr lvl="0">
                        <a:buNone/>
                      </a:pPr>
                      <a:r>
                        <a:rPr lang="en-US" sz="1300" dirty="0"/>
                        <a:t>Medically Managed </a:t>
                      </a:r>
                      <a:r>
                        <a:rPr lang="en-US" sz="1300"/>
                        <a:t>Residential (3.7)</a:t>
                      </a:r>
                      <a:endParaRPr lang="en-US" sz="1300" dirty="0"/>
                    </a:p>
                  </a:txBody>
                  <a:tcPr/>
                </a:tc>
                <a:tc>
                  <a:txBody>
                    <a:bodyPr/>
                    <a:lstStyle/>
                    <a:p>
                      <a:pPr lvl="0">
                        <a:buNone/>
                      </a:pPr>
                      <a:r>
                        <a:rPr lang="en-US" sz="1300" dirty="0"/>
                        <a:t>Medically Managed Inpatient Treatment (4.0)</a:t>
                      </a:r>
                    </a:p>
                  </a:txBody>
                  <a:tcPr/>
                </a:tc>
                <a:extLst>
                  <a:ext uri="{0D108BD9-81ED-4DB2-BD59-A6C34878D82A}">
                    <a16:rowId xmlns:a16="http://schemas.microsoft.com/office/drawing/2014/main" val="1810424851"/>
                  </a:ext>
                </a:extLst>
              </a:tr>
              <a:tr h="370839">
                <a:tc>
                  <a:txBody>
                    <a:bodyPr/>
                    <a:lstStyle/>
                    <a:p>
                      <a:pPr lvl="0">
                        <a:buNone/>
                      </a:pPr>
                      <a:r>
                        <a:rPr lang="en-US" sz="1400"/>
                        <a:t>Supervision</a:t>
                      </a:r>
                      <a:endParaRPr lang="en-US" sz="1400" dirty="0"/>
                    </a:p>
                  </a:txBody>
                  <a:tcPr/>
                </a:tc>
                <a:tc>
                  <a:txBody>
                    <a:bodyPr/>
                    <a:lstStyle/>
                    <a:p>
                      <a:pPr lvl="0">
                        <a:buNone/>
                      </a:pPr>
                      <a:r>
                        <a:rPr lang="en-US" sz="1300" dirty="0"/>
                        <a:t>Client may leave independently</a:t>
                      </a:r>
                    </a:p>
                  </a:txBody>
                  <a:tcPr/>
                </a:tc>
                <a:tc>
                  <a:txBody>
                    <a:bodyPr/>
                    <a:lstStyle/>
                    <a:p>
                      <a:pPr lvl="0">
                        <a:buNone/>
                      </a:pPr>
                      <a:r>
                        <a:rPr lang="en-US" sz="1300"/>
                        <a:t>24 hour supervision</a:t>
                      </a:r>
                      <a:endParaRPr lang="en-US" sz="1300" dirty="0"/>
                    </a:p>
                  </a:txBody>
                  <a:tcPr/>
                </a:tc>
                <a:tc>
                  <a:txBody>
                    <a:bodyPr/>
                    <a:lstStyle/>
                    <a:p>
                      <a:pPr lvl="0">
                        <a:buNone/>
                      </a:pPr>
                      <a:r>
                        <a:rPr lang="en-US" sz="1300" dirty="0"/>
                        <a:t>24 hour supervision</a:t>
                      </a:r>
                    </a:p>
                  </a:txBody>
                  <a:tcPr/>
                </a:tc>
                <a:tc>
                  <a:txBody>
                    <a:bodyPr/>
                    <a:lstStyle/>
                    <a:p>
                      <a:pPr lvl="0">
                        <a:buNone/>
                      </a:pPr>
                      <a:r>
                        <a:rPr lang="en-US" sz="1300" dirty="0"/>
                        <a:t>24 hour supervision</a:t>
                      </a:r>
                    </a:p>
                  </a:txBody>
                  <a:tcPr/>
                </a:tc>
                <a:extLst>
                  <a:ext uri="{0D108BD9-81ED-4DB2-BD59-A6C34878D82A}">
                    <a16:rowId xmlns:a16="http://schemas.microsoft.com/office/drawing/2014/main" val="3983785756"/>
                  </a:ext>
                </a:extLst>
              </a:tr>
              <a:tr h="370840">
                <a:tc>
                  <a:txBody>
                    <a:bodyPr/>
                    <a:lstStyle/>
                    <a:p>
                      <a:pPr lvl="0">
                        <a:buNone/>
                      </a:pPr>
                      <a:r>
                        <a:rPr lang="en-US" sz="1300" dirty="0"/>
                        <a:t>MD</a:t>
                      </a:r>
                    </a:p>
                  </a:txBody>
                  <a:tcPr/>
                </a:tc>
                <a:tc>
                  <a:txBody>
                    <a:bodyPr/>
                    <a:lstStyle/>
                    <a:p>
                      <a:r>
                        <a:rPr lang="en-US" sz="1400" dirty="0"/>
                        <a:t>Not typical</a:t>
                      </a:r>
                    </a:p>
                  </a:txBody>
                  <a:tcPr/>
                </a:tc>
                <a:tc>
                  <a:txBody>
                    <a:bodyPr/>
                    <a:lstStyle/>
                    <a:p>
                      <a:pPr lvl="0">
                        <a:buNone/>
                      </a:pPr>
                      <a:r>
                        <a:rPr lang="en-US" sz="1400" dirty="0"/>
                        <a:t>Available to review admission decisions</a:t>
                      </a:r>
                      <a:endParaRPr lang="en-US" dirty="0"/>
                    </a:p>
                  </a:txBody>
                  <a:tcPr/>
                </a:tc>
                <a:tc>
                  <a:txBody>
                    <a:bodyPr/>
                    <a:lstStyle/>
                    <a:p>
                      <a:pPr lvl="0">
                        <a:buNone/>
                      </a:pPr>
                      <a:r>
                        <a:rPr lang="en-US" sz="1400" dirty="0"/>
                        <a:t>Available onsite or for 24/7 telemedicine</a:t>
                      </a:r>
                    </a:p>
                  </a:txBody>
                  <a:tcPr/>
                </a:tc>
                <a:tc>
                  <a:txBody>
                    <a:bodyPr/>
                    <a:lstStyle/>
                    <a:p>
                      <a:pPr lvl="0">
                        <a:buNone/>
                      </a:pPr>
                      <a:r>
                        <a:rPr lang="en-US" sz="1400" dirty="0"/>
                        <a:t>Available onsite 24/7</a:t>
                      </a:r>
                    </a:p>
                  </a:txBody>
                  <a:tcPr/>
                </a:tc>
                <a:extLst>
                  <a:ext uri="{0D108BD9-81ED-4DB2-BD59-A6C34878D82A}">
                    <a16:rowId xmlns:a16="http://schemas.microsoft.com/office/drawing/2014/main" val="2066447791"/>
                  </a:ext>
                </a:extLst>
              </a:tr>
              <a:tr h="370840">
                <a:tc>
                  <a:txBody>
                    <a:bodyPr/>
                    <a:lstStyle/>
                    <a:p>
                      <a:pPr lvl="0">
                        <a:buNone/>
                      </a:pPr>
                      <a:r>
                        <a:rPr lang="en-US" sz="1300" dirty="0"/>
                        <a:t>RN</a:t>
                      </a:r>
                    </a:p>
                  </a:txBody>
                  <a:tcPr/>
                </a:tc>
                <a:tc>
                  <a:txBody>
                    <a:bodyPr/>
                    <a:lstStyle/>
                    <a:p>
                      <a:r>
                        <a:rPr lang="en-US" sz="1400" dirty="0"/>
                        <a:t>Not typical</a:t>
                      </a:r>
                    </a:p>
                  </a:txBody>
                  <a:tcPr/>
                </a:tc>
                <a:tc>
                  <a:txBody>
                    <a:bodyPr/>
                    <a:lstStyle/>
                    <a:p>
                      <a:pPr lvl="0">
                        <a:buNone/>
                      </a:pPr>
                      <a:r>
                        <a:rPr lang="en-US" sz="1400" dirty="0"/>
                        <a:t>Variable</a:t>
                      </a:r>
                      <a:endParaRPr lang="en-US" dirty="0"/>
                    </a:p>
                  </a:txBody>
                  <a:tcPr/>
                </a:tc>
                <a:tc>
                  <a:txBody>
                    <a:bodyPr/>
                    <a:lstStyle/>
                    <a:p>
                      <a:pPr lvl="0">
                        <a:buNone/>
                      </a:pPr>
                      <a:r>
                        <a:rPr lang="en-US" sz="1400" dirty="0"/>
                        <a:t>Available 24/7</a:t>
                      </a:r>
                    </a:p>
                  </a:txBody>
                  <a:tcPr/>
                </a:tc>
                <a:tc>
                  <a:txBody>
                    <a:bodyPr/>
                    <a:lstStyle/>
                    <a:p>
                      <a:pPr lvl="0">
                        <a:buNone/>
                      </a:pPr>
                      <a:r>
                        <a:rPr lang="en-US" sz="1400" dirty="0"/>
                        <a:t>Available 24/7</a:t>
                      </a:r>
                    </a:p>
                  </a:txBody>
                  <a:tcPr/>
                </a:tc>
                <a:extLst>
                  <a:ext uri="{0D108BD9-81ED-4DB2-BD59-A6C34878D82A}">
                    <a16:rowId xmlns:a16="http://schemas.microsoft.com/office/drawing/2014/main" val="1105584344"/>
                  </a:ext>
                </a:extLst>
              </a:tr>
              <a:tr h="370840">
                <a:tc>
                  <a:txBody>
                    <a:bodyPr/>
                    <a:lstStyle/>
                    <a:p>
                      <a:pPr lvl="0">
                        <a:buNone/>
                      </a:pPr>
                      <a:r>
                        <a:rPr lang="en-US" sz="1300" dirty="0"/>
                        <a:t>Program Director</a:t>
                      </a:r>
                    </a:p>
                  </a:txBody>
                  <a:tcPr/>
                </a:tc>
                <a:tc>
                  <a:txBody>
                    <a:bodyPr/>
                    <a:lstStyle/>
                    <a:p>
                      <a:pPr lvl="0">
                        <a:buNone/>
                      </a:pPr>
                      <a:r>
                        <a:rPr lang="en-US" sz="1400" dirty="0"/>
                        <a:t>Yes</a:t>
                      </a:r>
                    </a:p>
                  </a:txBody>
                  <a:tcPr/>
                </a:tc>
                <a:tc>
                  <a:txBody>
                    <a:bodyPr/>
                    <a:lstStyle/>
                    <a:p>
                      <a:r>
                        <a:rPr lang="en-US" sz="1400" dirty="0"/>
                        <a:t>Yes</a:t>
                      </a:r>
                    </a:p>
                  </a:txBody>
                  <a:tcPr/>
                </a:tc>
                <a:tc>
                  <a:txBody>
                    <a:bodyPr/>
                    <a:lstStyle/>
                    <a:p>
                      <a:pPr lvl="0">
                        <a:buNone/>
                      </a:pPr>
                      <a:r>
                        <a:rPr lang="en-US" sz="1400" dirty="0"/>
                        <a:t>Yes</a:t>
                      </a:r>
                    </a:p>
                  </a:txBody>
                  <a:tcPr/>
                </a:tc>
                <a:tc>
                  <a:txBody>
                    <a:bodyPr/>
                    <a:lstStyle/>
                    <a:p>
                      <a:pPr lvl="0">
                        <a:buNone/>
                      </a:pPr>
                      <a:r>
                        <a:rPr lang="en-US" sz="1400" dirty="0"/>
                        <a:t>Variable</a:t>
                      </a:r>
                    </a:p>
                  </a:txBody>
                  <a:tcPr/>
                </a:tc>
                <a:extLst>
                  <a:ext uri="{0D108BD9-81ED-4DB2-BD59-A6C34878D82A}">
                    <a16:rowId xmlns:a16="http://schemas.microsoft.com/office/drawing/2014/main" val="923389553"/>
                  </a:ext>
                </a:extLst>
              </a:tr>
              <a:tr h="370840">
                <a:tc>
                  <a:txBody>
                    <a:bodyPr/>
                    <a:lstStyle/>
                    <a:p>
                      <a:pPr lvl="0">
                        <a:buNone/>
                      </a:pPr>
                      <a:r>
                        <a:rPr lang="en-US" sz="1300" dirty="0"/>
                        <a:t>Physical Exam</a:t>
                      </a:r>
                    </a:p>
                  </a:txBody>
                  <a:tcPr/>
                </a:tc>
                <a:tc>
                  <a:txBody>
                    <a:bodyPr/>
                    <a:lstStyle/>
                    <a:p>
                      <a:r>
                        <a:rPr lang="en-US" sz="1400" dirty="0"/>
                        <a:t>Within 14 days of admission</a:t>
                      </a:r>
                    </a:p>
                  </a:txBody>
                  <a:tcPr/>
                </a:tc>
                <a:tc>
                  <a:txBody>
                    <a:bodyPr/>
                    <a:lstStyle/>
                    <a:p>
                      <a:pPr lvl="0">
                        <a:buNone/>
                      </a:pPr>
                      <a:r>
                        <a:rPr lang="en-US" sz="1400" dirty="0"/>
                        <a:t>Within 72 hours of admission</a:t>
                      </a:r>
                      <a:endParaRPr lang="en-US" dirty="0"/>
                    </a:p>
                  </a:txBody>
                  <a:tcPr/>
                </a:tc>
                <a:tc>
                  <a:txBody>
                    <a:bodyPr/>
                    <a:lstStyle/>
                    <a:p>
                      <a:pPr lvl="0">
                        <a:buNone/>
                      </a:pPr>
                      <a:r>
                        <a:rPr lang="en-US" sz="1400" dirty="0"/>
                        <a:t>Within 24 hours of admission</a:t>
                      </a:r>
                    </a:p>
                  </a:txBody>
                  <a:tcPr/>
                </a:tc>
                <a:tc>
                  <a:txBody>
                    <a:bodyPr/>
                    <a:lstStyle/>
                    <a:p>
                      <a:pPr lvl="0">
                        <a:buNone/>
                      </a:pPr>
                      <a:r>
                        <a:rPr lang="en-US" sz="1400" dirty="0"/>
                        <a:t>Within 24 hours of admission</a:t>
                      </a:r>
                    </a:p>
                  </a:txBody>
                  <a:tcPr/>
                </a:tc>
                <a:extLst>
                  <a:ext uri="{0D108BD9-81ED-4DB2-BD59-A6C34878D82A}">
                    <a16:rowId xmlns:a16="http://schemas.microsoft.com/office/drawing/2014/main" val="2190811561"/>
                  </a:ext>
                </a:extLst>
              </a:tr>
              <a:tr h="370840">
                <a:tc>
                  <a:txBody>
                    <a:bodyPr/>
                    <a:lstStyle/>
                    <a:p>
                      <a:pPr lvl="0">
                        <a:buNone/>
                      </a:pPr>
                      <a:r>
                        <a:rPr lang="en-US" sz="1300" dirty="0"/>
                        <a:t>Clinical Hours</a:t>
                      </a:r>
                    </a:p>
                  </a:txBody>
                  <a:tcPr/>
                </a:tc>
                <a:tc>
                  <a:txBody>
                    <a:bodyPr/>
                    <a:lstStyle/>
                    <a:p>
                      <a:pPr lvl="0">
                        <a:buNone/>
                      </a:pPr>
                      <a:r>
                        <a:rPr lang="en-US" sz="1400" b="0" i="0" u="none" strike="noStrike" noProof="0" dirty="0">
                          <a:solidFill>
                            <a:srgbClr val="000000"/>
                          </a:solidFill>
                          <a:latin typeface="Calibri"/>
                        </a:rPr>
                        <a:t>9-19 hours/week</a:t>
                      </a:r>
                      <a:endParaRPr lang="en-US" sz="1400" dirty="0"/>
                    </a:p>
                  </a:txBody>
                  <a:tcPr/>
                </a:tc>
                <a:tc>
                  <a:txBody>
                    <a:bodyPr/>
                    <a:lstStyle/>
                    <a:p>
                      <a:r>
                        <a:rPr lang="en-US" sz="1400"/>
                        <a:t>&gt; 20 hours/week</a:t>
                      </a:r>
                      <a:endParaRPr lang="en-US" sz="1400" dirty="0"/>
                    </a:p>
                  </a:txBody>
                  <a:tcPr/>
                </a:tc>
                <a:tc>
                  <a:txBody>
                    <a:bodyPr/>
                    <a:lstStyle/>
                    <a:p>
                      <a:pPr marL="0" lvl="0" indent="0">
                        <a:buNone/>
                      </a:pPr>
                      <a:r>
                        <a:rPr lang="en-US" sz="1400" dirty="0"/>
                        <a:t>&gt;20 hours/week </a:t>
                      </a:r>
                    </a:p>
                  </a:txBody>
                  <a:tcPr/>
                </a:tc>
                <a:tc>
                  <a:txBody>
                    <a:bodyPr/>
                    <a:lstStyle/>
                    <a:p>
                      <a:pPr lvl="0">
                        <a:buNone/>
                      </a:pPr>
                      <a:r>
                        <a:rPr lang="en-US" sz="1400" dirty="0"/>
                        <a:t>Variable</a:t>
                      </a:r>
                    </a:p>
                  </a:txBody>
                  <a:tcPr/>
                </a:tc>
                <a:extLst>
                  <a:ext uri="{0D108BD9-81ED-4DB2-BD59-A6C34878D82A}">
                    <a16:rowId xmlns:a16="http://schemas.microsoft.com/office/drawing/2014/main" val="2443069396"/>
                  </a:ext>
                </a:extLst>
              </a:tr>
              <a:tr h="370839">
                <a:tc>
                  <a:txBody>
                    <a:bodyPr/>
                    <a:lstStyle/>
                    <a:p>
                      <a:pPr lvl="0">
                        <a:buNone/>
                      </a:pPr>
                      <a:r>
                        <a:rPr lang="en-US" sz="1300" dirty="0"/>
                        <a:t>Clinical Services</a:t>
                      </a:r>
                    </a:p>
                  </a:txBody>
                  <a:tcPr/>
                </a:tc>
                <a:tc>
                  <a:txBody>
                    <a:bodyPr/>
                    <a:lstStyle/>
                    <a:p>
                      <a:pPr lvl="0">
                        <a:buNone/>
                      </a:pPr>
                      <a:r>
                        <a:rPr lang="en-US" sz="1200" b="0" i="0" u="none" strike="noStrike" noProof="0" dirty="0">
                          <a:solidFill>
                            <a:srgbClr val="000000"/>
                          </a:solidFill>
                          <a:latin typeface="Calibri"/>
                        </a:rPr>
                        <a:t>Direct psychosocial services;</a:t>
                      </a:r>
                    </a:p>
                    <a:p>
                      <a:pPr lvl="0">
                        <a:buNone/>
                      </a:pPr>
                      <a:r>
                        <a:rPr lang="en-US" sz="1200" b="0" i="0" u="none" strike="noStrike" noProof="0" dirty="0">
                          <a:solidFill>
                            <a:srgbClr val="000000"/>
                          </a:solidFill>
                          <a:latin typeface="Calibri"/>
                        </a:rPr>
                        <a:t>Therapeutic milieu</a:t>
                      </a:r>
                      <a:endParaRPr lang="en-US" sz="1200" dirty="0"/>
                    </a:p>
                  </a:txBody>
                  <a:tcPr/>
                </a:tc>
                <a:tc>
                  <a:txBody>
                    <a:bodyPr/>
                    <a:lstStyle/>
                    <a:p>
                      <a:pPr lvl="0">
                        <a:buNone/>
                      </a:pPr>
                      <a:r>
                        <a:rPr lang="en-US" sz="1200" b="0" i="0" u="none" strike="noStrike" noProof="0" dirty="0">
                          <a:solidFill>
                            <a:srgbClr val="000000"/>
                          </a:solidFill>
                          <a:latin typeface="Calibri"/>
                        </a:rPr>
                        <a:t>Direct psychosocial services;</a:t>
                      </a:r>
                    </a:p>
                    <a:p>
                      <a:pPr lvl="0">
                        <a:buNone/>
                      </a:pPr>
                      <a:r>
                        <a:rPr lang="en-US" sz="1200" b="0" i="0" u="none" strike="noStrike" noProof="0" dirty="0">
                          <a:solidFill>
                            <a:srgbClr val="000000"/>
                          </a:solidFill>
                          <a:latin typeface="Calibri"/>
                        </a:rPr>
                        <a:t>High-intensity Therapeutic milieu</a:t>
                      </a:r>
                      <a:endParaRPr lang="en-US" sz="1200" dirty="0"/>
                    </a:p>
                  </a:txBody>
                  <a:tcPr/>
                </a:tc>
                <a:tc>
                  <a:txBody>
                    <a:bodyPr/>
                    <a:lstStyle/>
                    <a:p>
                      <a:r>
                        <a:rPr lang="en-US" sz="1200" dirty="0"/>
                        <a:t>Direct withdrawal management services and biomedical services;  Management of common psychiatric disorders;</a:t>
                      </a:r>
                    </a:p>
                    <a:p>
                      <a:pPr lvl="0">
                        <a:buNone/>
                      </a:pPr>
                      <a:r>
                        <a:rPr lang="en-US" sz="1200" dirty="0"/>
                        <a:t>Psychosocial services</a:t>
                      </a:r>
                    </a:p>
                  </a:txBody>
                  <a:tcPr/>
                </a:tc>
                <a:tc>
                  <a:txBody>
                    <a:bodyPr/>
                    <a:lstStyle/>
                    <a:p>
                      <a:pPr lvl="0">
                        <a:buNone/>
                      </a:pPr>
                      <a:r>
                        <a:rPr lang="en-US" sz="1200" b="0" i="0" u="none" strike="noStrike" noProof="0" dirty="0">
                          <a:solidFill>
                            <a:srgbClr val="000000"/>
                          </a:solidFill>
                          <a:latin typeface="Calibri"/>
                        </a:rPr>
                        <a:t>Direct withdrawal management services and biomedical services (ICU available); Psychiatric services;</a:t>
                      </a:r>
                    </a:p>
                    <a:p>
                      <a:pPr lvl="0">
                        <a:buNone/>
                      </a:pPr>
                      <a:r>
                        <a:rPr lang="en-US" sz="1200" b="0" i="0" u="none" strike="noStrike" noProof="0" dirty="0">
                          <a:solidFill>
                            <a:srgbClr val="000000"/>
                          </a:solidFill>
                          <a:latin typeface="Calibri"/>
                        </a:rPr>
                        <a:t>Psychosocial services</a:t>
                      </a:r>
                      <a:endParaRPr lang="en-US" dirty="0"/>
                    </a:p>
                  </a:txBody>
                  <a:tcPr/>
                </a:tc>
                <a:extLst>
                  <a:ext uri="{0D108BD9-81ED-4DB2-BD59-A6C34878D82A}">
                    <a16:rowId xmlns:a16="http://schemas.microsoft.com/office/drawing/2014/main" val="900951638"/>
                  </a:ext>
                </a:extLst>
              </a:tr>
            </a:tbl>
          </a:graphicData>
        </a:graphic>
      </p:graphicFrame>
    </p:spTree>
    <p:extLst>
      <p:ext uri="{BB962C8B-B14F-4D97-AF65-F5344CB8AC3E}">
        <p14:creationId xmlns:p14="http://schemas.microsoft.com/office/powerpoint/2010/main" val="31003375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24D49F-35C2-8B31-C7ED-83635A5D61B5}"/>
              </a:ext>
            </a:extLst>
          </p:cNvPr>
          <p:cNvSpPr>
            <a:spLocks noGrp="1"/>
          </p:cNvSpPr>
          <p:nvPr>
            <p:ph type="title"/>
          </p:nvPr>
        </p:nvSpPr>
        <p:spPr/>
        <p:txBody>
          <a:bodyPr/>
          <a:lstStyle/>
          <a:p>
            <a:r>
              <a:rPr lang="en-US" dirty="0">
                <a:cs typeface="Calibri Light"/>
              </a:rPr>
              <a:t>ASAM Criteria Dimensions of Care</a:t>
            </a:r>
            <a:endParaRPr lang="en-US" dirty="0"/>
          </a:p>
        </p:txBody>
      </p:sp>
      <p:pic>
        <p:nvPicPr>
          <p:cNvPr id="4" name="Content Placeholder 3">
            <a:extLst>
              <a:ext uri="{FF2B5EF4-FFF2-40B4-BE49-F238E27FC236}">
                <a16:creationId xmlns:a16="http://schemas.microsoft.com/office/drawing/2014/main" id="{5E2F9573-8383-BEDC-D946-9187D38B3562}"/>
              </a:ext>
            </a:extLst>
          </p:cNvPr>
          <p:cNvPicPr>
            <a:picLocks noGrp="1" noChangeAspect="1"/>
          </p:cNvPicPr>
          <p:nvPr>
            <p:ph idx="1"/>
          </p:nvPr>
        </p:nvPicPr>
        <p:blipFill>
          <a:blip r:embed="rId2"/>
          <a:stretch>
            <a:fillRect/>
          </a:stretch>
        </p:blipFill>
        <p:spPr>
          <a:xfrm>
            <a:off x="1256973" y="1608366"/>
            <a:ext cx="9834627" cy="4504020"/>
          </a:xfrm>
        </p:spPr>
      </p:pic>
    </p:spTree>
    <p:extLst>
      <p:ext uri="{BB962C8B-B14F-4D97-AF65-F5344CB8AC3E}">
        <p14:creationId xmlns:p14="http://schemas.microsoft.com/office/powerpoint/2010/main" val="28176265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30D341-998F-E953-55FF-1B7C5D130689}"/>
              </a:ext>
            </a:extLst>
          </p:cNvPr>
          <p:cNvSpPr>
            <a:spLocks noGrp="1"/>
          </p:cNvSpPr>
          <p:nvPr>
            <p:ph type="title"/>
          </p:nvPr>
        </p:nvSpPr>
        <p:spPr>
          <a:xfrm>
            <a:off x="514611" y="-73286"/>
            <a:ext cx="10515600" cy="939344"/>
          </a:xfrm>
        </p:spPr>
        <p:txBody>
          <a:bodyPr>
            <a:normAutofit/>
          </a:bodyPr>
          <a:lstStyle/>
          <a:p>
            <a:r>
              <a:rPr lang="en-US" sz="2400" dirty="0">
                <a:cs typeface="Calibri Light"/>
              </a:rPr>
              <a:t>What an ASAM Criteria Dimension Guided Assessment Can Look Like</a:t>
            </a:r>
            <a:endParaRPr lang="en-US" sz="2400" dirty="0"/>
          </a:p>
        </p:txBody>
      </p:sp>
      <p:pic>
        <p:nvPicPr>
          <p:cNvPr id="6" name="Picture 5">
            <a:extLst>
              <a:ext uri="{FF2B5EF4-FFF2-40B4-BE49-F238E27FC236}">
                <a16:creationId xmlns:a16="http://schemas.microsoft.com/office/drawing/2014/main" id="{0CA6395E-EC86-F4DE-66C7-B87787C96423}"/>
              </a:ext>
            </a:extLst>
          </p:cNvPr>
          <p:cNvPicPr>
            <a:picLocks noChangeAspect="1"/>
          </p:cNvPicPr>
          <p:nvPr/>
        </p:nvPicPr>
        <p:blipFill>
          <a:blip r:embed="rId2"/>
          <a:stretch>
            <a:fillRect/>
          </a:stretch>
        </p:blipFill>
        <p:spPr>
          <a:xfrm>
            <a:off x="2093543" y="864557"/>
            <a:ext cx="7368175" cy="5556859"/>
          </a:xfrm>
          <a:prstGeom prst="rect">
            <a:avLst/>
          </a:prstGeom>
        </p:spPr>
      </p:pic>
    </p:spTree>
    <p:extLst>
      <p:ext uri="{BB962C8B-B14F-4D97-AF65-F5344CB8AC3E}">
        <p14:creationId xmlns:p14="http://schemas.microsoft.com/office/powerpoint/2010/main" val="28823353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ABEC7D-620A-612D-5830-CAF7A00B3645}"/>
              </a:ext>
            </a:extLst>
          </p:cNvPr>
          <p:cNvSpPr>
            <a:spLocks noGrp="1"/>
          </p:cNvSpPr>
          <p:nvPr>
            <p:ph type="title"/>
          </p:nvPr>
        </p:nvSpPr>
        <p:spPr/>
        <p:txBody>
          <a:bodyPr/>
          <a:lstStyle/>
          <a:p>
            <a:r>
              <a:rPr lang="en-US" dirty="0">
                <a:cs typeface="Calibri Light"/>
              </a:rPr>
              <a:t>Questions</a:t>
            </a:r>
            <a:endParaRPr lang="en-US" dirty="0"/>
          </a:p>
        </p:txBody>
      </p:sp>
    </p:spTree>
    <p:extLst>
      <p:ext uri="{BB962C8B-B14F-4D97-AF65-F5344CB8AC3E}">
        <p14:creationId xmlns:p14="http://schemas.microsoft.com/office/powerpoint/2010/main" val="9869487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9331" y="457026"/>
            <a:ext cx="10698990" cy="960668"/>
          </a:xfrm>
        </p:spPr>
        <p:txBody>
          <a:bodyPr>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algn="ctr"/>
            <a:r>
              <a:rPr lang="en-US" sz="3600" dirty="0"/>
              <a:t>How to Diagnose a Substance Use Disorder </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29153" y="1786347"/>
            <a:ext cx="4279063" cy="4179511"/>
          </a:xfrm>
          <a:prstGeom prst="rect">
            <a:avLst/>
          </a:prstGeom>
        </p:spPr>
      </p:pic>
      <p:sp>
        <p:nvSpPr>
          <p:cNvPr id="6" name="TextBox 5"/>
          <p:cNvSpPr txBox="1"/>
          <p:nvPr/>
        </p:nvSpPr>
        <p:spPr>
          <a:xfrm>
            <a:off x="8435025" y="2026990"/>
            <a:ext cx="3504372" cy="3539430"/>
          </a:xfrm>
          <a:prstGeom prst="rect">
            <a:avLst/>
          </a:prstGeom>
          <a:noFill/>
        </p:spPr>
        <p:txBody>
          <a:bodyPr wrap="square" rtlCol="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r>
              <a:rPr lang="en-US" sz="2800" dirty="0">
                <a:solidFill>
                  <a:schemeClr val="accent6">
                    <a:lumMod val="75000"/>
                  </a:schemeClr>
                </a:solidFill>
              </a:rPr>
              <a:t>Notably Absent from Criteria:</a:t>
            </a:r>
          </a:p>
          <a:p>
            <a:pPr marL="285736" indent="-285736">
              <a:buFont typeface="Arial" panose="020B0604020202020204" pitchFamily="34" charset="0"/>
              <a:buChar char="•"/>
            </a:pPr>
            <a:r>
              <a:rPr lang="en-US" sz="2800" dirty="0">
                <a:solidFill>
                  <a:schemeClr val="accent6">
                    <a:lumMod val="75000"/>
                  </a:schemeClr>
                </a:solidFill>
              </a:rPr>
              <a:t>Urine toxicology result</a:t>
            </a:r>
          </a:p>
          <a:p>
            <a:pPr marL="285736" indent="-285736">
              <a:buFont typeface="Arial" panose="020B0604020202020204" pitchFamily="34" charset="0"/>
              <a:buChar char="•"/>
            </a:pPr>
            <a:r>
              <a:rPr lang="en-US" sz="2800" dirty="0">
                <a:solidFill>
                  <a:schemeClr val="accent6">
                    <a:lumMod val="75000"/>
                  </a:schemeClr>
                </a:solidFill>
              </a:rPr>
              <a:t>Legal Consequences</a:t>
            </a:r>
          </a:p>
          <a:p>
            <a:pPr marL="285736" indent="-285736">
              <a:buFont typeface="Arial" panose="020B0604020202020204" pitchFamily="34" charset="0"/>
              <a:buChar char="•"/>
            </a:pPr>
            <a:endParaRPr lang="en-US" sz="2800" dirty="0"/>
          </a:p>
          <a:p>
            <a:pPr marL="285736" indent="-285736">
              <a:buFont typeface="Arial" panose="020B0604020202020204" pitchFamily="34" charset="0"/>
              <a:buChar char="•"/>
            </a:pPr>
            <a:endParaRPr lang="en-US" sz="2800" dirty="0"/>
          </a:p>
        </p:txBody>
      </p:sp>
      <p:sp>
        <p:nvSpPr>
          <p:cNvPr id="7" name="TextBox 6"/>
          <p:cNvSpPr txBox="1"/>
          <p:nvPr/>
        </p:nvSpPr>
        <p:spPr>
          <a:xfrm>
            <a:off x="384477" y="2044472"/>
            <a:ext cx="3399991" cy="3662541"/>
          </a:xfrm>
          <a:prstGeom prst="rect">
            <a:avLst/>
          </a:prstGeom>
          <a:noFill/>
        </p:spPr>
        <p:txBody>
          <a:bodyPr wrap="square" rtlCol="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r>
              <a:rPr lang="en-US" sz="2800" dirty="0"/>
              <a:t>The Takeaway: 5 Cs</a:t>
            </a:r>
          </a:p>
          <a:p>
            <a:pPr marL="285736" indent="-285736">
              <a:buFont typeface="Arial" panose="020B0604020202020204" pitchFamily="34" charset="0"/>
              <a:buChar char="•"/>
            </a:pPr>
            <a:r>
              <a:rPr lang="en-US" sz="2400" dirty="0"/>
              <a:t>Craving</a:t>
            </a:r>
          </a:p>
          <a:p>
            <a:pPr marL="285736" indent="-285736">
              <a:buFont typeface="Arial" panose="020B0604020202020204" pitchFamily="34" charset="0"/>
              <a:buChar char="•"/>
            </a:pPr>
            <a:r>
              <a:rPr lang="en-US" sz="2400" dirty="0"/>
              <a:t>Compulsive Use</a:t>
            </a:r>
          </a:p>
          <a:p>
            <a:pPr marL="285736" indent="-285736">
              <a:buFont typeface="Arial" panose="020B0604020202020204" pitchFamily="34" charset="0"/>
              <a:buChar char="•"/>
            </a:pPr>
            <a:r>
              <a:rPr lang="en-US" sz="2800" dirty="0">
                <a:solidFill>
                  <a:srgbClr val="FF0000"/>
                </a:solidFill>
              </a:rPr>
              <a:t>Continued Use Despite Harm</a:t>
            </a:r>
          </a:p>
          <a:p>
            <a:pPr marL="285736" indent="-285736">
              <a:buFont typeface="Arial" panose="020B0604020202020204" pitchFamily="34" charset="0"/>
              <a:buChar char="•"/>
            </a:pPr>
            <a:r>
              <a:rPr lang="en-US" sz="2400" dirty="0"/>
              <a:t>Impaired Control</a:t>
            </a:r>
          </a:p>
          <a:p>
            <a:pPr marL="285736" indent="-285736">
              <a:buFont typeface="Arial" panose="020B0604020202020204" pitchFamily="34" charset="0"/>
              <a:buChar char="•"/>
            </a:pPr>
            <a:r>
              <a:rPr lang="en-US" sz="2400" dirty="0"/>
              <a:t>Chronicity </a:t>
            </a:r>
          </a:p>
          <a:p>
            <a:endParaRPr lang="en-US" sz="2400" dirty="0"/>
          </a:p>
        </p:txBody>
      </p:sp>
    </p:spTree>
    <p:extLst>
      <p:ext uri="{BB962C8B-B14F-4D97-AF65-F5344CB8AC3E}">
        <p14:creationId xmlns:p14="http://schemas.microsoft.com/office/powerpoint/2010/main" val="10608691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95CCD2-EC6C-2E7E-CB5D-0A558D5FE180}"/>
              </a:ext>
            </a:extLst>
          </p:cNvPr>
          <p:cNvSpPr>
            <a:spLocks noGrp="1"/>
          </p:cNvSpPr>
          <p:nvPr>
            <p:ph type="title"/>
          </p:nvPr>
        </p:nvSpPr>
        <p:spPr/>
        <p:txBody>
          <a:bodyPr>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r>
              <a:rPr lang="en-US" sz="3600" dirty="0"/>
              <a:t>Navigating the Diagnosis</a:t>
            </a:r>
          </a:p>
        </p:txBody>
      </p:sp>
      <p:sp>
        <p:nvSpPr>
          <p:cNvPr id="3" name="Text Placeholder 2">
            <a:extLst>
              <a:ext uri="{FF2B5EF4-FFF2-40B4-BE49-F238E27FC236}">
                <a16:creationId xmlns:a16="http://schemas.microsoft.com/office/drawing/2014/main" id="{093DD8F2-DA04-1ADD-EE39-A818C365B870}"/>
              </a:ext>
            </a:extLst>
          </p:cNvPr>
          <p:cNvSpPr>
            <a:spLocks noGrp="1"/>
          </p:cNvSpPr>
          <p:nvPr>
            <p:ph type="body" idx="1"/>
          </p:nvPr>
        </p:nvSpPr>
        <p:spPr/>
        <p:txBody>
          <a:bodyPr vert="horz" lIns="91440" tIns="45720" rIns="91440" bIns="45720" rtlCol="0" anchor="t">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r>
              <a:rPr lang="en-US" dirty="0"/>
              <a:t>Universal Screening</a:t>
            </a:r>
          </a:p>
          <a:p>
            <a:pPr lvl="1"/>
            <a:r>
              <a:rPr lang="en-US" dirty="0"/>
              <a:t>Not toxicology</a:t>
            </a:r>
          </a:p>
          <a:p>
            <a:pPr lvl="1"/>
            <a:r>
              <a:rPr lang="en-US" dirty="0"/>
              <a:t>Evidenced-based tool</a:t>
            </a:r>
          </a:p>
          <a:p>
            <a:pPr lvl="1"/>
            <a:r>
              <a:rPr lang="en-US" dirty="0"/>
              <a:t>Prevention and anticipatory guidance!</a:t>
            </a:r>
          </a:p>
          <a:p>
            <a:pPr marL="457200" lvl="1" indent="0">
              <a:buNone/>
            </a:pPr>
            <a:endParaRPr lang="en-US" sz="1850" dirty="0"/>
          </a:p>
          <a:p>
            <a:r>
              <a:rPr lang="en-US" dirty="0"/>
              <a:t>SBIRT</a:t>
            </a:r>
          </a:p>
          <a:p>
            <a:pPr lvl="1"/>
            <a:r>
              <a:rPr lang="en-US" dirty="0"/>
              <a:t>Please visit </a:t>
            </a:r>
            <a:r>
              <a:rPr lang="en-US" dirty="0">
                <a:hlinkClick r:id="rId2"/>
              </a:rPr>
              <a:t>www.sbirtcolorado.org</a:t>
            </a:r>
            <a:endParaRPr lang="en-US" dirty="0"/>
          </a:p>
          <a:p>
            <a:pPr lvl="1"/>
            <a:r>
              <a:rPr lang="en-US" dirty="0"/>
              <a:t>Calendar of trainings, as well as opportunity to request specific trainings at your clinical site</a:t>
            </a:r>
          </a:p>
          <a:p>
            <a:pPr lvl="1"/>
            <a:r>
              <a:rPr lang="en-US" dirty="0"/>
              <a:t>Links to validated screening tools for adult, adolescent, and/or pregnant people</a:t>
            </a:r>
          </a:p>
        </p:txBody>
      </p:sp>
      <p:pic>
        <p:nvPicPr>
          <p:cNvPr id="5" name="Picture 4" descr="A logo with blue letters&#10;&#10;Description automatically generated">
            <a:extLst>
              <a:ext uri="{FF2B5EF4-FFF2-40B4-BE49-F238E27FC236}">
                <a16:creationId xmlns:a16="http://schemas.microsoft.com/office/drawing/2014/main" id="{CD110185-85F5-8D57-6B46-60ADCCB69DF7}"/>
              </a:ext>
            </a:extLst>
          </p:cNvPr>
          <p:cNvPicPr>
            <a:picLocks noChangeAspect="1"/>
          </p:cNvPicPr>
          <p:nvPr/>
        </p:nvPicPr>
        <p:blipFill>
          <a:blip r:embed="rId3"/>
          <a:stretch>
            <a:fillRect/>
          </a:stretch>
        </p:blipFill>
        <p:spPr>
          <a:xfrm>
            <a:off x="9393728" y="4966755"/>
            <a:ext cx="2426119" cy="1638011"/>
          </a:xfrm>
          <a:prstGeom prst="rect">
            <a:avLst/>
          </a:prstGeom>
        </p:spPr>
      </p:pic>
    </p:spTree>
    <p:extLst>
      <p:ext uri="{BB962C8B-B14F-4D97-AF65-F5344CB8AC3E}">
        <p14:creationId xmlns:p14="http://schemas.microsoft.com/office/powerpoint/2010/main" val="12327827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CDDAC780-E7B9-7160-AE2E-0EF79020943A}"/>
              </a:ext>
            </a:extLst>
          </p:cNvPr>
          <p:cNvGraphicFramePr>
            <a:graphicFrameLocks/>
          </p:cNvGraphicFramePr>
          <p:nvPr/>
        </p:nvGraphicFramePr>
        <p:xfrm>
          <a:off x="1059765" y="785543"/>
          <a:ext cx="9899260" cy="52869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060017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D5252-06D0-3729-08C8-8DBDF364CEE1}"/>
              </a:ext>
            </a:extLst>
          </p:cNvPr>
          <p:cNvSpPr>
            <a:spLocks noGrp="1"/>
          </p:cNvSpPr>
          <p:nvPr>
            <p:ph type="title"/>
          </p:nvPr>
        </p:nvSpPr>
        <p:spPr/>
        <p:txBody>
          <a:bodyPr>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algn="ctr"/>
            <a:r>
              <a:rPr lang="en-US" sz="3600" dirty="0"/>
              <a:t>Brief Negotiated Interview</a:t>
            </a:r>
          </a:p>
        </p:txBody>
      </p:sp>
      <p:graphicFrame>
        <p:nvGraphicFramePr>
          <p:cNvPr id="4" name="Content Placeholder 2">
            <a:extLst>
              <a:ext uri="{FF2B5EF4-FFF2-40B4-BE49-F238E27FC236}">
                <a16:creationId xmlns:a16="http://schemas.microsoft.com/office/drawing/2014/main" id="{E8FCB479-93F8-7590-8DDE-02B7509EC75A}"/>
              </a:ext>
            </a:extLst>
          </p:cNvPr>
          <p:cNvGraphicFramePr>
            <a:graphicFrameLocks noGrp="1"/>
          </p:cNvGraphicFramePr>
          <p:nvPr>
            <p:ph idx="1"/>
          </p:nvPr>
        </p:nvGraphicFramePr>
        <p:xfrm>
          <a:off x="2933414" y="1825625"/>
          <a:ext cx="5756825" cy="48020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835072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2"/>
          <p:cNvSpPr txBox="1">
            <a:spLocks noChangeArrowheads="1"/>
          </p:cNvSpPr>
          <p:nvPr/>
        </p:nvSpPr>
        <p:spPr bwMode="auto">
          <a:xfrm>
            <a:off x="1136429" y="627565"/>
            <a:ext cx="7474172" cy="1325563"/>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rtlCol="0" anchor="ctr">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a:lnSpc>
                <a:spcPct val="90000"/>
              </a:lnSpc>
              <a:spcBef>
                <a:spcPct val="0"/>
              </a:spcBef>
              <a:spcAft>
                <a:spcPts val="600"/>
              </a:spcAft>
            </a:pPr>
            <a:r>
              <a:rPr lang="en-US" altLang="en-US" sz="4800" dirty="0">
                <a:latin typeface="+mj-lt"/>
                <a:ea typeface="+mj-ea"/>
                <a:cs typeface="+mj-cs"/>
              </a:rPr>
              <a:t>Step 1: Raise the Subject</a:t>
            </a:r>
          </a:p>
        </p:txBody>
      </p:sp>
      <p:sp>
        <p:nvSpPr>
          <p:cNvPr id="7" name="Rectangle 3"/>
          <p:cNvSpPr txBox="1">
            <a:spLocks noChangeArrowheads="1"/>
          </p:cNvSpPr>
          <p:nvPr/>
        </p:nvSpPr>
        <p:spPr bwMode="auto">
          <a:xfrm>
            <a:off x="1136429" y="2278174"/>
            <a:ext cx="7672291" cy="3450613"/>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rtlCol="0" anchor="ctr">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113665" indent="0" eaLnBrk="1" hangingPunct="1">
              <a:lnSpc>
                <a:spcPct val="90000"/>
              </a:lnSpc>
              <a:defRPr/>
            </a:pPr>
            <a:r>
              <a:rPr lang="en-US" sz="2800" b="0" dirty="0">
                <a:solidFill>
                  <a:schemeClr val="tx1"/>
                </a:solidFill>
              </a:rPr>
              <a:t>“We ask all patients questions about alcohol and other substance use. Would it be ok to discuss your screening results?”</a:t>
            </a:r>
            <a:endParaRPr lang="en-US"/>
          </a:p>
          <a:p>
            <a:pPr marL="113665" indent="0" eaLnBrk="1" hangingPunct="1">
              <a:lnSpc>
                <a:spcPct val="90000"/>
              </a:lnSpc>
              <a:defRPr/>
            </a:pPr>
            <a:endParaRPr lang="en-US" sz="3600" b="0" dirty="0">
              <a:solidFill>
                <a:schemeClr val="tx1"/>
              </a:solidFill>
            </a:endParaRPr>
          </a:p>
          <a:p>
            <a:pPr marL="113665" indent="0" eaLnBrk="1" hangingPunct="1">
              <a:lnSpc>
                <a:spcPct val="90000"/>
              </a:lnSpc>
              <a:defRPr/>
            </a:pPr>
            <a:r>
              <a:rPr lang="en-US" sz="2400" b="0" i="1" dirty="0">
                <a:solidFill>
                  <a:schemeClr val="bg2">
                    <a:lumMod val="49000"/>
                  </a:schemeClr>
                </a:solidFill>
              </a:rPr>
              <a:t>Ask permission to have the conversation</a:t>
            </a:r>
            <a:endParaRPr lang="en-US" sz="2400" b="0" dirty="0">
              <a:solidFill>
                <a:schemeClr val="bg2">
                  <a:lumMod val="49000"/>
                </a:schemeClr>
              </a:solidFill>
            </a:endParaRPr>
          </a:p>
        </p:txBody>
      </p:sp>
      <p:sp>
        <p:nvSpPr>
          <p:cNvPr id="5" name="Footer Placeholder 4"/>
          <p:cNvSpPr>
            <a:spLocks noGrp="1"/>
          </p:cNvSpPr>
          <p:nvPr>
            <p:ph type="ftr" sz="quarter" idx="11"/>
          </p:nvPr>
        </p:nvSpPr>
        <p:spPr>
          <a:xfrm>
            <a:off x="2261456" y="8475133"/>
            <a:ext cx="5486400" cy="486833"/>
          </a:xfrm>
          <a:prstGeom prst="rect">
            <a:avLst/>
          </a:prstGeom>
        </p:spPr>
        <p:txBody>
          <a:bodyPr vert="horz" lIns="121920" tIns="60960" rIns="121920" bIns="60960" rtlCol="0" anchor="ctr">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2489"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2489"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2489"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2489"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2489"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2489"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2489"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2489"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2489" b="0" i="0" u="none" strike="noStrike" cap="none">
                <a:solidFill>
                  <a:srgbClr val="000000"/>
                </a:solidFill>
                <a:latin typeface="Arial"/>
                <a:ea typeface="Arial"/>
                <a:cs typeface="Arial"/>
                <a:sym typeface="Arial"/>
              </a:defRPr>
            </a:lvl9pPr>
          </a:lstStyle>
          <a:p>
            <a:pPr>
              <a:spcAft>
                <a:spcPts val="600"/>
              </a:spcAft>
              <a:defRPr/>
            </a:pPr>
            <a:endParaRPr lang="en-US" sz="1051" kern="1200" dirty="0">
              <a:solidFill>
                <a:schemeClr val="tx1">
                  <a:lumMod val="75000"/>
                  <a:lumOff val="25000"/>
                </a:schemeClr>
              </a:solidFill>
              <a:latin typeface="Calibri" panose="020F0502020204030204"/>
              <a:ea typeface="+mn-ea"/>
              <a:cs typeface="+mn-cs"/>
            </a:endParaRPr>
          </a:p>
        </p:txBody>
      </p:sp>
      <p:pic>
        <p:nvPicPr>
          <p:cNvPr id="8" name="Graphic 7" descr="Questions">
            <a:extLst>
              <a:ext uri="{FF2B5EF4-FFF2-40B4-BE49-F238E27FC236}">
                <a16:creationId xmlns:a16="http://schemas.microsoft.com/office/drawing/2014/main" id="{3B88BEB9-93AC-4044-BFFD-6C4804AC6DE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693467" y="1793955"/>
            <a:ext cx="1784189" cy="1784189"/>
          </a:xfrm>
          <a:prstGeom prst="rect">
            <a:avLst/>
          </a:prstGeom>
        </p:spPr>
      </p:pic>
    </p:spTree>
    <p:extLst>
      <p:ext uri="{BB962C8B-B14F-4D97-AF65-F5344CB8AC3E}">
        <p14:creationId xmlns:p14="http://schemas.microsoft.com/office/powerpoint/2010/main" val="26729810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2"/>
          <p:cNvSpPr txBox="1">
            <a:spLocks noChangeArrowheads="1"/>
          </p:cNvSpPr>
          <p:nvPr/>
        </p:nvSpPr>
        <p:spPr bwMode="auto">
          <a:xfrm>
            <a:off x="1136429" y="627565"/>
            <a:ext cx="7474172" cy="1325563"/>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rtlCol="0" anchor="ctr">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a:lnSpc>
                <a:spcPct val="90000"/>
              </a:lnSpc>
              <a:spcBef>
                <a:spcPct val="0"/>
              </a:spcBef>
              <a:spcAft>
                <a:spcPts val="600"/>
              </a:spcAft>
            </a:pPr>
            <a:r>
              <a:rPr lang="en-US" altLang="en-US" sz="4800" dirty="0">
                <a:latin typeface="+mj-lt"/>
                <a:ea typeface="+mj-ea"/>
                <a:cs typeface="+mj-cs"/>
              </a:rPr>
              <a:t>Step 2: Provide Feedback</a:t>
            </a:r>
          </a:p>
        </p:txBody>
      </p:sp>
      <p:sp>
        <p:nvSpPr>
          <p:cNvPr id="7" name="Rectangle 3"/>
          <p:cNvSpPr txBox="1">
            <a:spLocks noChangeArrowheads="1"/>
          </p:cNvSpPr>
          <p:nvPr/>
        </p:nvSpPr>
        <p:spPr bwMode="auto">
          <a:xfrm>
            <a:off x="843279" y="1953127"/>
            <a:ext cx="10889140" cy="3839952"/>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rtlCol="0" anchor="ctr">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a:buFont typeface="Arial" panose="020B0604020202020204" pitchFamily="34" charset="0"/>
              <a:buChar char="•"/>
              <a:defRPr/>
            </a:pPr>
            <a:r>
              <a:rPr lang="en-US" sz="2600" b="0" dirty="0">
                <a:solidFill>
                  <a:schemeClr val="tx1"/>
                </a:solidFill>
              </a:rPr>
              <a:t>Review reported alcohol or other substance use.</a:t>
            </a:r>
          </a:p>
          <a:p>
            <a:pPr>
              <a:buFont typeface="Arial" panose="020B0604020202020204" pitchFamily="34" charset="0"/>
              <a:buChar char="•"/>
              <a:defRPr/>
            </a:pPr>
            <a:r>
              <a:rPr lang="en-US" sz="2600" b="0" dirty="0">
                <a:solidFill>
                  <a:schemeClr val="tx1"/>
                </a:solidFill>
              </a:rPr>
              <a:t>Ask what they know about substance use and their health.</a:t>
            </a:r>
          </a:p>
          <a:p>
            <a:pPr>
              <a:buFont typeface="Arial" panose="020B0604020202020204" pitchFamily="34" charset="0"/>
              <a:buChar char="•"/>
              <a:defRPr/>
            </a:pPr>
            <a:r>
              <a:rPr lang="en-US" sz="2600" b="0" dirty="0">
                <a:solidFill>
                  <a:schemeClr val="tx1"/>
                </a:solidFill>
              </a:rPr>
              <a:t>Discuss any questions or concerns about their use.</a:t>
            </a:r>
          </a:p>
          <a:p>
            <a:pPr>
              <a:buFont typeface="Arial" panose="020B0604020202020204" pitchFamily="34" charset="0"/>
              <a:buChar char="•"/>
              <a:defRPr/>
            </a:pPr>
            <a:r>
              <a:rPr lang="en-US" sz="2600" b="0" dirty="0">
                <a:solidFill>
                  <a:schemeClr val="tx1"/>
                </a:solidFill>
              </a:rPr>
              <a:t>Advise to reduce use and consider cessation.</a:t>
            </a:r>
          </a:p>
          <a:p>
            <a:pPr marL="0" indent="0">
              <a:defRPr/>
            </a:pPr>
            <a:endParaRPr lang="en-US" sz="2400" b="0" dirty="0">
              <a:solidFill>
                <a:schemeClr val="tx1"/>
              </a:solidFill>
            </a:endParaRPr>
          </a:p>
          <a:p>
            <a:pPr marL="0" indent="0">
              <a:defRPr/>
            </a:pPr>
            <a:r>
              <a:rPr lang="en-US" sz="3200" i="1" dirty="0">
                <a:solidFill>
                  <a:schemeClr val="bg2">
                    <a:lumMod val="49000"/>
                  </a:schemeClr>
                </a:solidFill>
              </a:rPr>
              <a:t>   </a:t>
            </a:r>
            <a:r>
              <a:rPr lang="en-US" sz="2600" b="0" i="1" dirty="0">
                <a:solidFill>
                  <a:schemeClr val="bg2">
                    <a:lumMod val="49000"/>
                  </a:schemeClr>
                </a:solidFill>
              </a:rPr>
              <a:t>Don’t give too much information. </a:t>
            </a:r>
          </a:p>
          <a:p>
            <a:pPr marL="0" indent="0">
              <a:defRPr/>
            </a:pPr>
            <a:r>
              <a:rPr lang="en-US" sz="2600" b="0" i="1" dirty="0">
                <a:solidFill>
                  <a:schemeClr val="bg2">
                    <a:lumMod val="49000"/>
                  </a:schemeClr>
                </a:solidFill>
              </a:rPr>
              <a:t>          Always ask the patient what they think about the information.</a:t>
            </a:r>
            <a:endParaRPr lang="en-US" sz="2600" b="0" dirty="0">
              <a:solidFill>
                <a:schemeClr val="bg2">
                  <a:lumMod val="49000"/>
                </a:schemeClr>
              </a:solidFill>
            </a:endParaRPr>
          </a:p>
        </p:txBody>
      </p:sp>
      <p:sp>
        <p:nvSpPr>
          <p:cNvPr id="5" name="Footer Placeholder 4"/>
          <p:cNvSpPr>
            <a:spLocks noGrp="1"/>
          </p:cNvSpPr>
          <p:nvPr>
            <p:ph type="ftr" sz="quarter" idx="11"/>
          </p:nvPr>
        </p:nvSpPr>
        <p:spPr>
          <a:xfrm>
            <a:off x="2261456" y="8475133"/>
            <a:ext cx="5486400" cy="486833"/>
          </a:xfrm>
          <a:prstGeom prst="rect">
            <a:avLst/>
          </a:prstGeom>
        </p:spPr>
        <p:txBody>
          <a:bodyPr vert="horz" lIns="121920" tIns="60960" rIns="121920" bIns="60960" rtlCol="0" anchor="ctr">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2489"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2489"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2489"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2489"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2489"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2489"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2489"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2489"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2489" b="0" i="0" u="none" strike="noStrike" cap="none">
                <a:solidFill>
                  <a:srgbClr val="000000"/>
                </a:solidFill>
                <a:latin typeface="Arial"/>
                <a:ea typeface="Arial"/>
                <a:cs typeface="Arial"/>
                <a:sym typeface="Arial"/>
              </a:defRPr>
            </a:lvl9pPr>
          </a:lstStyle>
          <a:p>
            <a:pPr>
              <a:spcAft>
                <a:spcPts val="600"/>
              </a:spcAft>
              <a:defRPr/>
            </a:pPr>
            <a:endParaRPr lang="en-US" sz="1051" kern="1200" dirty="0">
              <a:solidFill>
                <a:schemeClr val="tx1">
                  <a:lumMod val="75000"/>
                  <a:lumOff val="25000"/>
                </a:schemeClr>
              </a:solidFill>
              <a:latin typeface="Calibri" panose="020F0502020204030204"/>
              <a:ea typeface="+mn-ea"/>
              <a:cs typeface="+mn-cs"/>
            </a:endParaRPr>
          </a:p>
        </p:txBody>
      </p:sp>
      <p:pic>
        <p:nvPicPr>
          <p:cNvPr id="3" name="Graphic 2" descr="Information with solid fill">
            <a:extLst>
              <a:ext uri="{FF2B5EF4-FFF2-40B4-BE49-F238E27FC236}">
                <a16:creationId xmlns:a16="http://schemas.microsoft.com/office/drawing/2014/main" id="{900520E9-04C2-C63F-0CFB-499C6DC8306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387014" y="1064922"/>
            <a:ext cx="1345407" cy="1345407"/>
          </a:xfrm>
          <a:prstGeom prst="rect">
            <a:avLst/>
          </a:prstGeom>
        </p:spPr>
      </p:pic>
    </p:spTree>
    <p:extLst>
      <p:ext uri="{BB962C8B-B14F-4D97-AF65-F5344CB8AC3E}">
        <p14:creationId xmlns:p14="http://schemas.microsoft.com/office/powerpoint/2010/main" val="42496730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bwMode="auto">
          <a:xfrm>
            <a:off x="-1" y="41345"/>
            <a:ext cx="12191999" cy="1338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a:defRPr/>
            </a:pPr>
            <a:r>
              <a:rPr lang="en-US" sz="4000" b="0" dirty="0">
                <a:solidFill>
                  <a:schemeClr val="tx1"/>
                </a:solidFill>
              </a:rPr>
              <a:t>Step 3: Enhance Motivation</a:t>
            </a:r>
          </a:p>
          <a:p>
            <a:pPr>
              <a:defRPr/>
            </a:pPr>
            <a:r>
              <a:rPr lang="en-US" sz="4000" b="0" dirty="0">
                <a:solidFill>
                  <a:schemeClr val="tx1"/>
                </a:solidFill>
              </a:rPr>
              <a:t>Assess Importance</a:t>
            </a:r>
          </a:p>
        </p:txBody>
      </p:sp>
      <p:sp>
        <p:nvSpPr>
          <p:cNvPr id="3" name="Rectangle 3"/>
          <p:cNvSpPr txBox="1">
            <a:spLocks noChangeArrowheads="1"/>
          </p:cNvSpPr>
          <p:nvPr/>
        </p:nvSpPr>
        <p:spPr>
          <a:xfrm>
            <a:off x="284270" y="1798306"/>
            <a:ext cx="11623455" cy="4688775"/>
          </a:xfrm>
          <a:prstGeom prst="rect">
            <a:avLst/>
          </a:prstGeom>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457189" lvl="1" indent="0" algn="ctr">
              <a:lnSpc>
                <a:spcPct val="90000"/>
              </a:lnSpc>
              <a:buClr>
                <a:srgbClr val="AAAAC6">
                  <a:lumMod val="50000"/>
                </a:srgbClr>
              </a:buClr>
              <a:buNone/>
              <a:defRPr/>
            </a:pPr>
            <a:r>
              <a:rPr lang="en-US" sz="2800" dirty="0">
                <a:cs typeface="Times New Roman" pitchFamily="18" charset="0"/>
              </a:rPr>
              <a:t>“On a scale of 0 -10, how important is it to change your relationship with X substance, where 0 is not at all and 10 is very important?”</a:t>
            </a:r>
          </a:p>
          <a:p>
            <a:pPr marL="457189" lvl="1" indent="0" algn="ctr">
              <a:lnSpc>
                <a:spcPct val="90000"/>
              </a:lnSpc>
              <a:buClr>
                <a:srgbClr val="AAAAC6">
                  <a:lumMod val="50000"/>
                </a:srgbClr>
              </a:buClr>
              <a:buNone/>
              <a:defRPr/>
            </a:pPr>
            <a:endParaRPr lang="en-US" sz="2800" dirty="0">
              <a:cs typeface="Times New Roman" pitchFamily="18" charset="0"/>
            </a:endParaRPr>
          </a:p>
          <a:p>
            <a:pPr marL="457189" lvl="1" indent="0" algn="ctr">
              <a:lnSpc>
                <a:spcPct val="90000"/>
              </a:lnSpc>
              <a:buClr>
                <a:srgbClr val="AAAAC6">
                  <a:lumMod val="50000"/>
                </a:srgbClr>
              </a:buClr>
              <a:buNone/>
              <a:defRPr/>
            </a:pPr>
            <a:r>
              <a:rPr lang="en-US" sz="2800" b="1" dirty="0">
                <a:solidFill>
                  <a:schemeClr val="accent1"/>
                </a:solidFill>
                <a:cs typeface="Times New Roman" pitchFamily="18" charset="0"/>
              </a:rPr>
              <a:t>Then ask:</a:t>
            </a:r>
          </a:p>
          <a:p>
            <a:pPr marL="457189" lvl="1" indent="0" algn="ctr">
              <a:lnSpc>
                <a:spcPct val="90000"/>
              </a:lnSpc>
              <a:buClr>
                <a:srgbClr val="AAAAC6">
                  <a:lumMod val="50000"/>
                </a:srgbClr>
              </a:buClr>
              <a:buNone/>
              <a:defRPr/>
            </a:pPr>
            <a:r>
              <a:rPr lang="en-US" sz="2800" i="1" dirty="0">
                <a:cs typeface="Times New Roman" pitchFamily="18" charset="0"/>
              </a:rPr>
              <a:t>“</a:t>
            </a:r>
            <a:r>
              <a:rPr lang="en-US" sz="2800" dirty="0">
                <a:cs typeface="Times New Roman" pitchFamily="18" charset="0"/>
              </a:rPr>
              <a:t>What made you choose X and not a </a:t>
            </a:r>
            <a:r>
              <a:rPr lang="en-US" sz="2800" b="1" dirty="0">
                <a:cs typeface="Times New Roman" pitchFamily="18" charset="0"/>
              </a:rPr>
              <a:t>lower</a:t>
            </a:r>
            <a:r>
              <a:rPr lang="en-US" sz="2800" dirty="0">
                <a:cs typeface="Times New Roman" pitchFamily="18" charset="0"/>
              </a:rPr>
              <a:t> number</a:t>
            </a:r>
            <a:r>
              <a:rPr lang="en-US" sz="2800" i="1" dirty="0">
                <a:cs typeface="Times New Roman" pitchFamily="18" charset="0"/>
              </a:rPr>
              <a:t>?”</a:t>
            </a:r>
          </a:p>
          <a:p>
            <a:pPr lvl="1">
              <a:lnSpc>
                <a:spcPct val="90000"/>
              </a:lnSpc>
              <a:buClr>
                <a:srgbClr val="AAAAC6">
                  <a:lumMod val="50000"/>
                </a:srgbClr>
              </a:buClr>
              <a:defRPr/>
            </a:pPr>
            <a:endParaRPr lang="en-US" sz="2800" dirty="0">
              <a:effectLst>
                <a:outerShdw blurRad="38100" dist="38100" dir="2700000" algn="tl">
                  <a:srgbClr val="000000">
                    <a:alpha val="43137"/>
                  </a:srgbClr>
                </a:outerShdw>
              </a:effectLst>
              <a:cs typeface="Times New Roman" pitchFamily="18" charset="0"/>
            </a:endParaRPr>
          </a:p>
          <a:p>
            <a:pPr>
              <a:defRPr/>
            </a:pPr>
            <a:endParaRPr lang="en-US" sz="2800" dirty="0"/>
          </a:p>
        </p:txBody>
      </p:sp>
      <p:pic>
        <p:nvPicPr>
          <p:cNvPr id="4" name="Picture 3"/>
          <p:cNvPicPr>
            <a:picLocks noChangeAspect="1"/>
          </p:cNvPicPr>
          <p:nvPr/>
        </p:nvPicPr>
        <p:blipFill>
          <a:blip r:embed="rId3"/>
          <a:stretch>
            <a:fillRect/>
          </a:stretch>
        </p:blipFill>
        <p:spPr>
          <a:xfrm>
            <a:off x="2192632" y="4469636"/>
            <a:ext cx="8778424" cy="1546304"/>
          </a:xfrm>
          <a:prstGeom prst="rect">
            <a:avLst/>
          </a:prstGeom>
        </p:spPr>
      </p:pic>
      <p:sp>
        <p:nvSpPr>
          <p:cNvPr id="7" name="TextBox 6"/>
          <p:cNvSpPr txBox="1"/>
          <p:nvPr/>
        </p:nvSpPr>
        <p:spPr>
          <a:xfrm>
            <a:off x="4124960" y="5403990"/>
            <a:ext cx="4204653" cy="338554"/>
          </a:xfrm>
          <a:prstGeom prst="rect">
            <a:avLst/>
          </a:prstGeom>
          <a:noFill/>
        </p:spPr>
        <p:txBody>
          <a:bodyPr wrap="square" rtlCol="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algn="ctr"/>
            <a:r>
              <a:rPr lang="en-US" sz="1600" b="1" dirty="0"/>
              <a:t>How important is this change for you?</a:t>
            </a:r>
          </a:p>
        </p:txBody>
      </p:sp>
      <p:sp>
        <p:nvSpPr>
          <p:cNvPr id="5" name="Footer Placeholder 4"/>
          <p:cNvSpPr>
            <a:spLocks noGrp="1"/>
          </p:cNvSpPr>
          <p:nvPr>
            <p:ph type="ftr" sz="quarter" idx="11"/>
          </p:nvPr>
        </p:nvSpPr>
        <p:spPr>
          <a:xfrm>
            <a:off x="2261456" y="8475133"/>
            <a:ext cx="5486400" cy="486833"/>
          </a:xfrm>
          <a:prstGeom prst="rect">
            <a:avLst/>
          </a:prstGeom>
        </p:spPr>
        <p:txBody>
          <a:bodyPr vert="horz" lIns="121920" tIns="60960" rIns="121920" bIns="60960" rtlCol="0" anchor="ct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2489"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2489"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2489"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2489"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2489"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2489"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2489"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2489"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2489" b="0" i="0" u="none" strike="noStrike" cap="none">
                <a:solidFill>
                  <a:srgbClr val="000000"/>
                </a:solidFill>
                <a:latin typeface="Arial"/>
                <a:ea typeface="Arial"/>
                <a:cs typeface="Arial"/>
                <a:sym typeface="Arial"/>
              </a:defRPr>
            </a:lvl9pPr>
          </a:lstStyle>
          <a:p>
            <a:endParaRPr lang="en-US" dirty="0"/>
          </a:p>
        </p:txBody>
      </p:sp>
      <p:sp>
        <p:nvSpPr>
          <p:cNvPr id="8" name="Rectangle 7">
            <a:extLst>
              <a:ext uri="{FF2B5EF4-FFF2-40B4-BE49-F238E27FC236}">
                <a16:creationId xmlns:a16="http://schemas.microsoft.com/office/drawing/2014/main" id="{1454ED20-4C21-944E-90B3-586D8DD85A6C}"/>
              </a:ext>
            </a:extLst>
          </p:cNvPr>
          <p:cNvSpPr/>
          <p:nvPr/>
        </p:nvSpPr>
        <p:spPr>
          <a:xfrm>
            <a:off x="0" y="1284735"/>
            <a:ext cx="11951208" cy="45719"/>
          </a:xfrm>
          <a:prstGeom prst="rect">
            <a:avLst/>
          </a:prstGeom>
          <a:solidFill>
            <a:srgbClr val="004474"/>
          </a:solidFill>
          <a:ln>
            <a:solidFill>
              <a:schemeClr val="accent1">
                <a:lumMod val="20000"/>
                <a:lumOff val="80000"/>
              </a:schemeClr>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algn="ctr"/>
            <a:endParaRPr lang="en-US" sz="1400"/>
          </a:p>
        </p:txBody>
      </p:sp>
    </p:spTree>
    <p:extLst>
      <p:ext uri="{BB962C8B-B14F-4D97-AF65-F5344CB8AC3E}">
        <p14:creationId xmlns:p14="http://schemas.microsoft.com/office/powerpoint/2010/main" val="11355001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bwMode="auto">
          <a:xfrm>
            <a:off x="1034901" y="105125"/>
            <a:ext cx="10122195"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a:defRPr/>
            </a:pPr>
            <a:r>
              <a:rPr lang="en-US" sz="4000" b="0" dirty="0">
                <a:solidFill>
                  <a:schemeClr val="tx1"/>
                </a:solidFill>
              </a:rPr>
              <a:t>Step 3: Enhance Motivation</a:t>
            </a:r>
          </a:p>
          <a:p>
            <a:pPr>
              <a:defRPr/>
            </a:pPr>
            <a:r>
              <a:rPr lang="en-US" sz="4000" b="0" dirty="0">
                <a:solidFill>
                  <a:schemeClr val="tx1"/>
                </a:solidFill>
              </a:rPr>
              <a:t>Assess Confidence</a:t>
            </a:r>
          </a:p>
        </p:txBody>
      </p:sp>
      <p:sp>
        <p:nvSpPr>
          <p:cNvPr id="4" name="Rectangle 3"/>
          <p:cNvSpPr/>
          <p:nvPr/>
        </p:nvSpPr>
        <p:spPr>
          <a:xfrm>
            <a:off x="0" y="1820380"/>
            <a:ext cx="12192000" cy="3613297"/>
          </a:xfrm>
          <a:prstGeom prst="rect">
            <a:avLst/>
          </a:prstGeom>
        </p:spPr>
        <p:txBody>
          <a:bodyPr wrap="square">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lvl="1" algn="ctr">
              <a:lnSpc>
                <a:spcPct val="90000"/>
              </a:lnSpc>
              <a:buClr>
                <a:srgbClr val="AAAAC6">
                  <a:lumMod val="50000"/>
                </a:srgbClr>
              </a:buClr>
              <a:defRPr/>
            </a:pPr>
            <a:r>
              <a:rPr lang="en-US" sz="2800" dirty="0">
                <a:ea typeface="MS PGothic" pitchFamily="34" charset="-128"/>
                <a:cs typeface="Times New Roman" pitchFamily="18" charset="0"/>
              </a:rPr>
              <a:t>“On a scale of 0 -10, how confident are you </a:t>
            </a:r>
          </a:p>
          <a:p>
            <a:pPr lvl="1" algn="ctr">
              <a:lnSpc>
                <a:spcPct val="90000"/>
              </a:lnSpc>
              <a:buClr>
                <a:srgbClr val="AAAAC6">
                  <a:lumMod val="50000"/>
                </a:srgbClr>
              </a:buClr>
              <a:defRPr/>
            </a:pPr>
            <a:r>
              <a:rPr lang="en-US" sz="2800" dirty="0">
                <a:ea typeface="MS PGothic" pitchFamily="34" charset="-128"/>
                <a:cs typeface="Times New Roman" pitchFamily="18" charset="0"/>
              </a:rPr>
              <a:t>that you will be able to change your substance use if you decide to?”</a:t>
            </a:r>
          </a:p>
          <a:p>
            <a:pPr lvl="1" algn="ctr">
              <a:lnSpc>
                <a:spcPct val="90000"/>
              </a:lnSpc>
              <a:buClr>
                <a:srgbClr val="AAAAC6">
                  <a:lumMod val="50000"/>
                </a:srgbClr>
              </a:buClr>
              <a:defRPr/>
            </a:pPr>
            <a:endParaRPr lang="en-US" sz="2800" b="1" dirty="0">
              <a:solidFill>
                <a:schemeClr val="accent5">
                  <a:lumMod val="75000"/>
                </a:schemeClr>
              </a:solidFill>
              <a:ea typeface="MS PGothic" pitchFamily="34" charset="-128"/>
              <a:cs typeface="Times New Roman" pitchFamily="18" charset="0"/>
            </a:endParaRPr>
          </a:p>
          <a:p>
            <a:pPr lvl="1" algn="ctr">
              <a:lnSpc>
                <a:spcPct val="90000"/>
              </a:lnSpc>
              <a:buClr>
                <a:srgbClr val="AAAAC6">
                  <a:lumMod val="50000"/>
                </a:srgbClr>
              </a:buClr>
              <a:defRPr/>
            </a:pPr>
            <a:r>
              <a:rPr lang="en-US" sz="2800" b="1" dirty="0">
                <a:solidFill>
                  <a:schemeClr val="accent1"/>
                </a:solidFill>
                <a:ea typeface="MS PGothic" pitchFamily="34" charset="-128"/>
                <a:cs typeface="Times New Roman" pitchFamily="18" charset="0"/>
              </a:rPr>
              <a:t>Then Ask:</a:t>
            </a:r>
          </a:p>
          <a:p>
            <a:pPr lvl="1" algn="ctr">
              <a:lnSpc>
                <a:spcPct val="90000"/>
              </a:lnSpc>
              <a:buClr>
                <a:srgbClr val="AAAAC6">
                  <a:lumMod val="50000"/>
                </a:srgbClr>
              </a:buClr>
              <a:defRPr/>
            </a:pPr>
            <a:endParaRPr lang="en-US" sz="2800" b="1" dirty="0">
              <a:solidFill>
                <a:schemeClr val="accent5">
                  <a:lumMod val="75000"/>
                </a:schemeClr>
              </a:solidFill>
              <a:ea typeface="MS PGothic" pitchFamily="34" charset="-128"/>
              <a:cs typeface="Times New Roman" pitchFamily="18" charset="0"/>
            </a:endParaRPr>
          </a:p>
          <a:p>
            <a:pPr lvl="1" algn="ctr">
              <a:lnSpc>
                <a:spcPct val="90000"/>
              </a:lnSpc>
              <a:buClr>
                <a:srgbClr val="AAAAC6">
                  <a:lumMod val="50000"/>
                </a:srgbClr>
              </a:buClr>
              <a:defRPr/>
            </a:pPr>
            <a:r>
              <a:rPr lang="en-US" sz="2800" dirty="0">
                <a:ea typeface="MS PGothic" pitchFamily="34" charset="-128"/>
                <a:cs typeface="Times New Roman" pitchFamily="18" charset="0"/>
              </a:rPr>
              <a:t>“What made you choose X?”</a:t>
            </a:r>
          </a:p>
          <a:p>
            <a:pPr lvl="1" algn="ctr">
              <a:lnSpc>
                <a:spcPct val="90000"/>
              </a:lnSpc>
              <a:buClr>
                <a:srgbClr val="AAAAC6">
                  <a:lumMod val="50000"/>
                </a:srgbClr>
              </a:buClr>
              <a:defRPr/>
            </a:pPr>
            <a:r>
              <a:rPr lang="en-US" sz="2800" dirty="0">
                <a:ea typeface="MS PGothic" pitchFamily="34" charset="-128"/>
                <a:cs typeface="Times New Roman" pitchFamily="18" charset="0"/>
              </a:rPr>
              <a:t>“What could help you feel more confident?”</a:t>
            </a:r>
          </a:p>
          <a:p>
            <a:pPr lvl="1" algn="ctr">
              <a:lnSpc>
                <a:spcPct val="90000"/>
              </a:lnSpc>
              <a:buClr>
                <a:srgbClr val="AAAAC6">
                  <a:lumMod val="50000"/>
                </a:srgbClr>
              </a:buClr>
              <a:defRPr/>
            </a:pPr>
            <a:endParaRPr lang="en-US" sz="2800" dirty="0">
              <a:effectLst>
                <a:outerShdw blurRad="38100" dist="38100" dir="2700000" algn="tl">
                  <a:srgbClr val="000000">
                    <a:alpha val="43137"/>
                  </a:srgbClr>
                </a:outerShdw>
              </a:effectLst>
              <a:latin typeface="+mj-lt"/>
              <a:ea typeface="MS PGothic" pitchFamily="34" charset="-128"/>
              <a:cs typeface="Times New Roman" pitchFamily="18" charset="0"/>
            </a:endParaRPr>
          </a:p>
          <a:p>
            <a:pPr lvl="1" algn="ctr">
              <a:lnSpc>
                <a:spcPct val="90000"/>
              </a:lnSpc>
              <a:buClr>
                <a:srgbClr val="AAAAC6">
                  <a:lumMod val="50000"/>
                </a:srgbClr>
              </a:buClr>
              <a:defRPr/>
            </a:pPr>
            <a:endParaRPr lang="en-US" sz="2800" dirty="0">
              <a:solidFill>
                <a:srgbClr val="FFFFFF"/>
              </a:solidFill>
              <a:effectLst>
                <a:outerShdw blurRad="38100" dist="38100" dir="2700000" algn="tl">
                  <a:srgbClr val="000000">
                    <a:alpha val="43137"/>
                  </a:srgbClr>
                </a:outerShdw>
              </a:effectLst>
              <a:latin typeface="Times New Roman" pitchFamily="18" charset="0"/>
              <a:ea typeface="MS PGothic" pitchFamily="34" charset="-128"/>
              <a:cs typeface="Times New Roman" pitchFamily="18" charset="0"/>
            </a:endParaRPr>
          </a:p>
        </p:txBody>
      </p:sp>
      <p:grpSp>
        <p:nvGrpSpPr>
          <p:cNvPr id="7" name="Group 6"/>
          <p:cNvGrpSpPr/>
          <p:nvPr/>
        </p:nvGrpSpPr>
        <p:grpSpPr>
          <a:xfrm>
            <a:off x="1736978" y="4650570"/>
            <a:ext cx="8981823" cy="1504655"/>
            <a:chOff x="1706499" y="4096169"/>
            <a:chExt cx="8779001" cy="2109399"/>
          </a:xfrm>
        </p:grpSpPr>
        <p:pic>
          <p:nvPicPr>
            <p:cNvPr id="3" name="Picture 2"/>
            <p:cNvPicPr>
              <a:picLocks noChangeAspect="1"/>
            </p:cNvPicPr>
            <p:nvPr/>
          </p:nvPicPr>
          <p:blipFill>
            <a:blip r:embed="rId3"/>
            <a:stretch>
              <a:fillRect/>
            </a:stretch>
          </p:blipFill>
          <p:spPr>
            <a:xfrm>
              <a:off x="1706499" y="4096169"/>
              <a:ext cx="8779001" cy="2109399"/>
            </a:xfrm>
            <a:prstGeom prst="rect">
              <a:avLst/>
            </a:prstGeom>
          </p:spPr>
        </p:pic>
        <p:sp>
          <p:nvSpPr>
            <p:cNvPr id="8" name="TextBox 7"/>
            <p:cNvSpPr txBox="1"/>
            <p:nvPr/>
          </p:nvSpPr>
          <p:spPr>
            <a:xfrm>
              <a:off x="4521788" y="5614436"/>
              <a:ext cx="2907632" cy="517772"/>
            </a:xfrm>
            <a:prstGeom prst="rect">
              <a:avLst/>
            </a:prstGeom>
            <a:noFill/>
          </p:spPr>
          <p:txBody>
            <a:bodyPr wrap="square" rtlCol="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algn="ctr"/>
              <a:r>
                <a:rPr lang="en-US" sz="1600" b="1" dirty="0"/>
                <a:t>How Confident Are You? </a:t>
              </a:r>
            </a:p>
          </p:txBody>
        </p:sp>
        <p:sp>
          <p:nvSpPr>
            <p:cNvPr id="5" name="Rectangle 4"/>
            <p:cNvSpPr/>
            <p:nvPr/>
          </p:nvSpPr>
          <p:spPr>
            <a:xfrm>
              <a:off x="2114550" y="5391150"/>
              <a:ext cx="1790700" cy="22328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algn="ctr"/>
              <a:endParaRPr lang="en-US" sz="1400"/>
            </a:p>
          </p:txBody>
        </p:sp>
        <p:sp>
          <p:nvSpPr>
            <p:cNvPr id="9" name="Rectangle 8"/>
            <p:cNvSpPr/>
            <p:nvPr/>
          </p:nvSpPr>
          <p:spPr>
            <a:xfrm>
              <a:off x="8191500" y="5360191"/>
              <a:ext cx="1790700" cy="22328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algn="ctr"/>
              <a:endParaRPr lang="en-US" sz="1400"/>
            </a:p>
          </p:txBody>
        </p:sp>
      </p:grpSp>
      <p:sp>
        <p:nvSpPr>
          <p:cNvPr id="10" name="TextBox 9"/>
          <p:cNvSpPr txBox="1"/>
          <p:nvPr/>
        </p:nvSpPr>
        <p:spPr>
          <a:xfrm>
            <a:off x="2316923" y="5515428"/>
            <a:ext cx="1284712" cy="276999"/>
          </a:xfrm>
          <a:prstGeom prst="rect">
            <a:avLst/>
          </a:prstGeom>
          <a:noFill/>
        </p:spPr>
        <p:txBody>
          <a:bodyPr wrap="square" rtlCol="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r>
              <a:rPr lang="en-US" sz="1200" b="1" dirty="0"/>
              <a:t>Not Confident</a:t>
            </a:r>
          </a:p>
        </p:txBody>
      </p:sp>
      <p:sp>
        <p:nvSpPr>
          <p:cNvPr id="11" name="TextBox 10"/>
          <p:cNvSpPr txBox="1"/>
          <p:nvPr/>
        </p:nvSpPr>
        <p:spPr>
          <a:xfrm>
            <a:off x="8747163" y="5462232"/>
            <a:ext cx="1041940" cy="276999"/>
          </a:xfrm>
          <a:prstGeom prst="rect">
            <a:avLst/>
          </a:prstGeom>
          <a:noFill/>
        </p:spPr>
        <p:txBody>
          <a:bodyPr wrap="square" rtlCol="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r>
              <a:rPr lang="en-US" sz="1200" b="1" dirty="0"/>
              <a:t>Confident</a:t>
            </a:r>
          </a:p>
        </p:txBody>
      </p:sp>
      <p:sp>
        <p:nvSpPr>
          <p:cNvPr id="12" name="Footer Placeholder 11"/>
          <p:cNvSpPr>
            <a:spLocks noGrp="1"/>
          </p:cNvSpPr>
          <p:nvPr>
            <p:ph type="ftr" sz="quarter" idx="11"/>
          </p:nvPr>
        </p:nvSpPr>
        <p:spPr>
          <a:xfrm>
            <a:off x="2261456" y="8475133"/>
            <a:ext cx="5486400" cy="486833"/>
          </a:xfrm>
          <a:prstGeom prst="rect">
            <a:avLst/>
          </a:prstGeom>
        </p:spPr>
        <p:txBody>
          <a:bodyPr vert="horz" lIns="121920" tIns="60960" rIns="121920" bIns="60960" rtlCol="0" anchor="ct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2489"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2489"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2489"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2489"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2489"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2489"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2489"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2489"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2489" b="0" i="0" u="none" strike="noStrike" cap="none">
                <a:solidFill>
                  <a:srgbClr val="000000"/>
                </a:solidFill>
                <a:latin typeface="Arial"/>
                <a:ea typeface="Arial"/>
                <a:cs typeface="Arial"/>
                <a:sym typeface="Arial"/>
              </a:defRPr>
            </a:lvl9pPr>
          </a:lstStyle>
          <a:p>
            <a:endParaRPr lang="en-US" dirty="0"/>
          </a:p>
        </p:txBody>
      </p:sp>
      <p:sp>
        <p:nvSpPr>
          <p:cNvPr id="13" name="Rectangle 12">
            <a:extLst>
              <a:ext uri="{FF2B5EF4-FFF2-40B4-BE49-F238E27FC236}">
                <a16:creationId xmlns:a16="http://schemas.microsoft.com/office/drawing/2014/main" id="{FC310110-76D1-AD43-AE81-58284CD76925}"/>
              </a:ext>
            </a:extLst>
          </p:cNvPr>
          <p:cNvSpPr/>
          <p:nvPr/>
        </p:nvSpPr>
        <p:spPr>
          <a:xfrm>
            <a:off x="0" y="1284735"/>
            <a:ext cx="11951208" cy="45719"/>
          </a:xfrm>
          <a:prstGeom prst="rect">
            <a:avLst/>
          </a:prstGeom>
          <a:solidFill>
            <a:srgbClr val="004474"/>
          </a:solidFill>
          <a:ln>
            <a:solidFill>
              <a:schemeClr val="accent1">
                <a:lumMod val="20000"/>
                <a:lumOff val="80000"/>
              </a:schemeClr>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algn="ctr"/>
            <a:endParaRPr lang="en-US" sz="1400"/>
          </a:p>
        </p:txBody>
      </p:sp>
    </p:spTree>
    <p:extLst>
      <p:ext uri="{BB962C8B-B14F-4D97-AF65-F5344CB8AC3E}">
        <p14:creationId xmlns:p14="http://schemas.microsoft.com/office/powerpoint/2010/main" val="122806832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1a229230-59b3-4fd8-af36-138931aade8d}" enabled="1" method="Standard" siteId="{a79016de-bdd0-4e47-91f4-79416ab912ad}" removed="0"/>
</clbl:labelList>
</file>

<file path=docProps/app.xml><?xml version="1.0" encoding="utf-8"?>
<Properties xmlns="http://schemas.openxmlformats.org/officeDocument/2006/extended-properties" xmlns:vt="http://schemas.openxmlformats.org/officeDocument/2006/docPropsVTypes">
  <Template>office theme</Template>
  <TotalTime>0</TotalTime>
  <Words>0</Words>
  <Application>Microsoft Office PowerPoint</Application>
  <PresentationFormat>Widescreen</PresentationFormat>
  <Paragraphs>0</Paragraphs>
  <Slides>18</Slides>
  <Notes>5</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ICWB Continuum of Care DIAGNOSIS AND THEN WHERE? </vt:lpstr>
      <vt:lpstr>How to Diagnose a Substance Use Disorder </vt:lpstr>
      <vt:lpstr>Navigating the Diagnosis</vt:lpstr>
      <vt:lpstr>PowerPoint Presentation</vt:lpstr>
      <vt:lpstr>Brief Negotiated Interview</vt:lpstr>
      <vt:lpstr>PowerPoint Presentation</vt:lpstr>
      <vt:lpstr>PowerPoint Presentation</vt:lpstr>
      <vt:lpstr>PowerPoint Presentation</vt:lpstr>
      <vt:lpstr>PowerPoint Presentation</vt:lpstr>
      <vt:lpstr>Step 3: Enhance Motivation</vt:lpstr>
      <vt:lpstr>Step 4: Negotiate Next Steps</vt:lpstr>
      <vt:lpstr>I have a diagnosis – Now where do I send my client/patient The ASAM Placement Criteria</vt:lpstr>
      <vt:lpstr>Levels of Care per ASAM Criteria</vt:lpstr>
      <vt:lpstr>Summary of the Service Standards for Outpatient Levels of Care</vt:lpstr>
      <vt:lpstr>Summary of the Service Standards for Inpatient Levels of Care</vt:lpstr>
      <vt:lpstr>ASAM Criteria Dimensions of Care</vt:lpstr>
      <vt:lpstr>What an ASAM Criteria Dimension Guided Assessment Can Look Like</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224</cp:revision>
  <dcterms:created xsi:type="dcterms:W3CDTF">2024-11-25T14:33:35Z</dcterms:created>
  <dcterms:modified xsi:type="dcterms:W3CDTF">2024-11-25T15:18:25Z</dcterms:modified>
</cp:coreProperties>
</file>