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1"/>
  </p:notesMasterIdLst>
  <p:sldIdLst>
    <p:sldId id="256" r:id="rId2"/>
    <p:sldId id="274" r:id="rId3"/>
    <p:sldId id="258" r:id="rId4"/>
    <p:sldId id="279" r:id="rId5"/>
    <p:sldId id="270" r:id="rId6"/>
    <p:sldId id="268" r:id="rId7"/>
    <p:sldId id="277" r:id="rId8"/>
    <p:sldId id="275" r:id="rId9"/>
    <p:sldId id="260" r:id="rId10"/>
    <p:sldId id="273" r:id="rId11"/>
    <p:sldId id="265" r:id="rId12"/>
    <p:sldId id="284" r:id="rId13"/>
    <p:sldId id="264" r:id="rId14"/>
    <p:sldId id="261" r:id="rId15"/>
    <p:sldId id="278" r:id="rId16"/>
    <p:sldId id="272" r:id="rId17"/>
    <p:sldId id="285" r:id="rId18"/>
    <p:sldId id="267"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Kellyn A" initials="PKA" lastIdx="4" clrIdx="0">
    <p:extLst>
      <p:ext uri="{19B8F6BF-5375-455C-9EA6-DF929625EA0E}">
        <p15:presenceInfo xmlns:p15="http://schemas.microsoft.com/office/powerpoint/2012/main" userId="S-1-5-21-3931225680-1871015619-2963001510-1225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292"/>
  </p:normalViewPr>
  <p:slideViewPr>
    <p:cSldViewPr snapToGrid="0" snapToObjects="1">
      <p:cViewPr varScale="1">
        <p:scale>
          <a:sx n="83" d="100"/>
          <a:sy n="83" d="100"/>
        </p:scale>
        <p:origin x="858" y="8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2B2FF-EB86-024B-937D-EFE4EE06D9D1}"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A41C8-CF86-CD4B-A301-1B7F592DAC56}" type="slidenum">
              <a:rPr lang="en-US" smtClean="0"/>
              <a:t>‹#›</a:t>
            </a:fld>
            <a:endParaRPr lang="en-US"/>
          </a:p>
        </p:txBody>
      </p:sp>
    </p:spTree>
    <p:extLst>
      <p:ext uri="{BB962C8B-B14F-4D97-AF65-F5344CB8AC3E}">
        <p14:creationId xmlns:p14="http://schemas.microsoft.com/office/powerpoint/2010/main" val="308496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Kathy’s system process </a:t>
            </a:r>
          </a:p>
          <a:p>
            <a:r>
              <a:rPr lang="en-US" dirty="0"/>
              <a:t>	Patient education</a:t>
            </a:r>
          </a:p>
          <a:p>
            <a:r>
              <a:rPr lang="en-US" dirty="0"/>
              <a:t>	Scripts </a:t>
            </a:r>
          </a:p>
          <a:p>
            <a:r>
              <a:rPr lang="en-US" dirty="0"/>
              <a:t>	tools </a:t>
            </a:r>
          </a:p>
          <a:p>
            <a:r>
              <a:rPr lang="en-US" dirty="0"/>
              <a:t>Look for Kelly’s comments - </a:t>
            </a:r>
          </a:p>
          <a:p>
            <a:r>
              <a:rPr lang="en-US" dirty="0"/>
              <a:t>Opportunities for savings </a:t>
            </a:r>
          </a:p>
          <a:p>
            <a:endParaRPr lang="en-US" dirty="0"/>
          </a:p>
          <a:p>
            <a:r>
              <a:rPr lang="en-US" dirty="0"/>
              <a:t>Pause on the “waste” slide – from choosing wisely  </a:t>
            </a:r>
          </a:p>
          <a:p>
            <a:endParaRPr lang="en-US" dirty="0"/>
          </a:p>
          <a:p>
            <a:r>
              <a:rPr lang="en-US" dirty="0"/>
              <a:t>Kathy can recommend videos for staff – how everyone in the practice need to contribute –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6CA41C8-CF86-CD4B-A301-1B7F592DAC56}" type="slidenum">
              <a:rPr lang="en-US" smtClean="0"/>
              <a:t>1</a:t>
            </a:fld>
            <a:endParaRPr lang="en-US"/>
          </a:p>
        </p:txBody>
      </p:sp>
    </p:spTree>
    <p:extLst>
      <p:ext uri="{BB962C8B-B14F-4D97-AF65-F5344CB8AC3E}">
        <p14:creationId xmlns:p14="http://schemas.microsoft.com/office/powerpoint/2010/main" val="412946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reason to work on reducing unnecessary utilization of resources is to be a highly desirable  partner to primary care whose compensation is starting to be incentivized to be accountable for the total cost of care for their patients.  It will matter to them which specialists can see their patients in a timely manner, get good results at a competitive price. </a:t>
            </a:r>
          </a:p>
          <a:p>
            <a:endParaRPr lang="en-US" dirty="0"/>
          </a:p>
          <a:p>
            <a:r>
              <a:rPr lang="en-US" dirty="0"/>
              <a:t>Many carriers are moving to ”Premier designations” that look at cost and quality and reduce patient’s co-pays or co-insurance if they choose the designated practices </a:t>
            </a:r>
          </a:p>
          <a:p>
            <a:endParaRPr lang="en-US" dirty="0"/>
          </a:p>
          <a:p>
            <a:r>
              <a:rPr lang="en-US" dirty="0"/>
              <a:t>Also, we have seen examples where practices have been able to go to carriers demonstrating their value and successfully negotiate higher fees. </a:t>
            </a:r>
          </a:p>
          <a:p>
            <a:endParaRPr lang="en-US" dirty="0"/>
          </a:p>
          <a:p>
            <a:r>
              <a:rPr lang="en-US" dirty="0"/>
              <a:t>The evolving world of healthcare is going to reward those with good outcomes and efficient use of resources.  Best results at the lowest cost. </a:t>
            </a:r>
          </a:p>
        </p:txBody>
      </p:sp>
      <p:sp>
        <p:nvSpPr>
          <p:cNvPr id="4" name="Slide Number Placeholder 3"/>
          <p:cNvSpPr>
            <a:spLocks noGrp="1"/>
          </p:cNvSpPr>
          <p:nvPr>
            <p:ph type="sldNum" sz="quarter" idx="10"/>
          </p:nvPr>
        </p:nvSpPr>
        <p:spPr/>
        <p:txBody>
          <a:bodyPr/>
          <a:lstStyle/>
          <a:p>
            <a:fld id="{A6CA41C8-CF86-CD4B-A301-1B7F592DAC56}" type="slidenum">
              <a:rPr lang="en-US" smtClean="0"/>
              <a:t>10</a:t>
            </a:fld>
            <a:endParaRPr lang="en-US"/>
          </a:p>
        </p:txBody>
      </p:sp>
    </p:spTree>
    <p:extLst>
      <p:ext uri="{BB962C8B-B14F-4D97-AF65-F5344CB8AC3E}">
        <p14:creationId xmlns:p14="http://schemas.microsoft.com/office/powerpoint/2010/main" val="215747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are starting to care about cost, too.  In the past, they didn’t know or care – someone else paid.  But we are seeing the trends that their portion of healthcare costs is rising rapidly.</a:t>
            </a:r>
          </a:p>
          <a:p>
            <a:endParaRPr lang="en-US" dirty="0"/>
          </a:p>
          <a:p>
            <a:r>
              <a:rPr lang="en-US" dirty="0"/>
              <a:t>Websites like Physician compare are getting more and more attention as the cost of care is coming from the patients </a:t>
            </a:r>
          </a:p>
        </p:txBody>
      </p:sp>
      <p:sp>
        <p:nvSpPr>
          <p:cNvPr id="4" name="Slide Number Placeholder 3"/>
          <p:cNvSpPr>
            <a:spLocks noGrp="1"/>
          </p:cNvSpPr>
          <p:nvPr>
            <p:ph type="sldNum" sz="quarter" idx="10"/>
          </p:nvPr>
        </p:nvSpPr>
        <p:spPr/>
        <p:txBody>
          <a:bodyPr/>
          <a:lstStyle/>
          <a:p>
            <a:fld id="{A6CA41C8-CF86-CD4B-A301-1B7F592DAC56}" type="slidenum">
              <a:rPr lang="en-US" smtClean="0"/>
              <a:t>11</a:t>
            </a:fld>
            <a:endParaRPr lang="en-US"/>
          </a:p>
        </p:txBody>
      </p:sp>
    </p:spTree>
    <p:extLst>
      <p:ext uri="{BB962C8B-B14F-4D97-AF65-F5344CB8AC3E}">
        <p14:creationId xmlns:p14="http://schemas.microsoft.com/office/powerpoint/2010/main" val="366550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chart is a dramatic view of what has happened to household spending.  From 2006-2016, the average families premium contribution increased 77%, while for the same period, median income increased less than 19%, leaving them less for the other necessities – food, housing </a:t>
            </a:r>
            <a:r>
              <a:rPr lang="en-US" dirty="0" err="1"/>
              <a:t>etc</a:t>
            </a:r>
            <a:endParaRPr lang="en-US" dirty="0"/>
          </a:p>
          <a:p>
            <a:pPr lvl="0"/>
            <a:endParaRPr lang="en-US" dirty="0"/>
          </a:p>
          <a:p>
            <a:pPr lvl="0"/>
            <a:r>
              <a:rPr lang="en-US" dirty="0"/>
              <a:t>if spending continues at the current rate, by 2020 US families will be spending 50% of their income on healthcare – this is not sustainable  - and if they have choices of good outcomes at a lower cost they are driven to find it. </a:t>
            </a:r>
          </a:p>
          <a:p>
            <a:r>
              <a:rPr lang="en-US" dirty="0"/>
              <a:t> </a:t>
            </a:r>
          </a:p>
        </p:txBody>
      </p:sp>
    </p:spTree>
    <p:extLst>
      <p:ext uri="{BB962C8B-B14F-4D97-AF65-F5344CB8AC3E}">
        <p14:creationId xmlns:p14="http://schemas.microsoft.com/office/powerpoint/2010/main" val="395497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about it? Look for the opportunity to eliminate unnecessary care and provide the best care in the best setting – except for trauma and serious conditions, it’s not the ED.</a:t>
            </a:r>
          </a:p>
          <a:p>
            <a:endParaRPr lang="en-US" dirty="0"/>
          </a:p>
          <a:p>
            <a:r>
              <a:rPr lang="en-US" dirty="0"/>
              <a:t>Unfortunately, the chart shows that we are trending in the wrong direction – more waste, not less -  </a:t>
            </a:r>
          </a:p>
          <a:p>
            <a:endParaRPr lang="en-US" dirty="0"/>
          </a:p>
          <a:p>
            <a:r>
              <a:rPr lang="en-US" dirty="0"/>
              <a:t>We have to curb healthcare spending, the easy target is to eliminate </a:t>
            </a:r>
            <a:r>
              <a:rPr lang="en-US" sz="1200" b="0" i="0" kern="1200" dirty="0">
                <a:solidFill>
                  <a:schemeClr val="tx1"/>
                </a:solidFill>
                <a:effectLst/>
                <a:latin typeface="+mn-lt"/>
                <a:ea typeface="+mn-ea"/>
                <a:cs typeface="+mn-cs"/>
              </a:rPr>
              <a:t>activity could be eliminated without harming consumers or reducing the quality of care that people receive. We need to provide appropriate care in the appropriate setting. </a:t>
            </a:r>
          </a:p>
          <a:p>
            <a:endParaRPr lang="en-US" sz="1200" b="0" i="0" kern="1200" dirty="0">
              <a:solidFill>
                <a:schemeClr val="tx1"/>
              </a:solidFill>
              <a:effectLst/>
              <a:latin typeface="+mn-lt"/>
              <a:ea typeface="+mn-ea"/>
              <a:cs typeface="+mn-cs"/>
            </a:endParaRPr>
          </a:p>
          <a:p>
            <a:r>
              <a:rPr lang="en-US" dirty="0"/>
              <a:t>“Appropriate” in this context, means health care that is:  Supported by evidence;  Truly necessary;  Not duplicative of other tests or procedures already received; and  As free from harm as possible. </a:t>
            </a:r>
          </a:p>
          <a:p>
            <a:endParaRPr lang="en-US" dirty="0"/>
          </a:p>
          <a:p>
            <a:r>
              <a:rPr lang="en-US" dirty="0"/>
              <a:t>Some estimates indicate that overuse could account for as much as one-third of total health care spending in the United States. </a:t>
            </a:r>
          </a:p>
        </p:txBody>
      </p:sp>
      <p:sp>
        <p:nvSpPr>
          <p:cNvPr id="4" name="Slide Number Placeholder 3"/>
          <p:cNvSpPr>
            <a:spLocks noGrp="1"/>
          </p:cNvSpPr>
          <p:nvPr>
            <p:ph type="sldNum" sz="quarter" idx="10"/>
          </p:nvPr>
        </p:nvSpPr>
        <p:spPr/>
        <p:txBody>
          <a:bodyPr/>
          <a:lstStyle/>
          <a:p>
            <a:fld id="{A6CA41C8-CF86-CD4B-A301-1B7F592DAC56}" type="slidenum">
              <a:rPr lang="en-US" smtClean="0"/>
              <a:t>13</a:t>
            </a:fld>
            <a:endParaRPr lang="en-US"/>
          </a:p>
        </p:txBody>
      </p:sp>
    </p:spTree>
    <p:extLst>
      <p:ext uri="{BB962C8B-B14F-4D97-AF65-F5344CB8AC3E}">
        <p14:creationId xmlns:p14="http://schemas.microsoft.com/office/powerpoint/2010/main" val="282441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“PFs – I would tailor this slide  to your audience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meant to help you “explore” options with the practice – get them to think about where they might consider beginning.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list all of them – for instance if a practice doesn’t do surgery – don’t suggest they look for lower cost surgery centers.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you can suggest they look for lower cost imaging centers… </a:t>
            </a:r>
          </a:p>
          <a:p>
            <a:endParaRPr lang="en-US" dirty="0"/>
          </a:p>
          <a:p>
            <a:endParaRPr lang="en-US" dirty="0"/>
          </a:p>
          <a:p>
            <a:endParaRPr lang="en-US" dirty="0"/>
          </a:p>
          <a:p>
            <a:r>
              <a:rPr lang="en-US" dirty="0"/>
              <a:t>Overuse in health care – also called overtreatment, low-value health care or waste </a:t>
            </a:r>
            <a:r>
              <a:rPr lang="en-US" dirty="0">
                <a:solidFill>
                  <a:srgbClr val="FF0000"/>
                </a:solidFill>
              </a:rPr>
              <a:t> is everywhere .  Generally, if you look, you can find opportunities for savings, and don’t think you are only looking for “high cost” options – Studies show that low cost, but high volume can actually result in greater savings – for instance routine tests for low risk procedures – examine standing orders for information that will inform care -  </a:t>
            </a:r>
          </a:p>
          <a:p>
            <a:endParaRPr lang="en-US" dirty="0">
              <a:solidFill>
                <a:srgbClr val="FF0000"/>
              </a:solidFill>
            </a:endParaRPr>
          </a:p>
          <a:p>
            <a:r>
              <a:rPr lang="en-US" dirty="0">
                <a:solidFill>
                  <a:srgbClr val="FF0000"/>
                </a:solidFill>
              </a:rPr>
              <a:t>Over use  refers to medical tests and procedures that have been shown to provide little benefit in particular clinical scenarios </a:t>
            </a:r>
          </a:p>
          <a:p>
            <a:endParaRPr lang="en-US" dirty="0"/>
          </a:p>
          <a:p>
            <a:endParaRPr lang="en-US" dirty="0"/>
          </a:p>
          <a:p>
            <a:r>
              <a:rPr lang="en-US" dirty="0"/>
              <a:t>Some examples include: </a:t>
            </a:r>
          </a:p>
          <a:p>
            <a:r>
              <a:rPr lang="en-US" dirty="0"/>
              <a:t>Avoidable use of ED </a:t>
            </a:r>
          </a:p>
          <a:p>
            <a:r>
              <a:rPr lang="en-US" dirty="0"/>
              <a:t>Avoidable hospital admissions </a:t>
            </a:r>
          </a:p>
          <a:p>
            <a:r>
              <a:rPr lang="en-US" dirty="0"/>
              <a:t>Preoperative baseline laboratory studies prior to low-risk surgery </a:t>
            </a:r>
          </a:p>
          <a:p>
            <a:r>
              <a:rPr lang="en-US" dirty="0"/>
              <a:t> Unnecessary imaging for eye disease, low back pain within 6 week, uncomplicated headache  </a:t>
            </a:r>
          </a:p>
          <a:p>
            <a:r>
              <a:rPr lang="en-US" dirty="0"/>
              <a:t> Annual EKGs or cardiac screening in low risk, asymptomatic individuals </a:t>
            </a:r>
          </a:p>
          <a:p>
            <a:r>
              <a:rPr lang="en-US" dirty="0"/>
              <a:t> Prescribing antibiotics for acute upper respiratory and ear infections </a:t>
            </a:r>
          </a:p>
          <a:p>
            <a:r>
              <a:rPr lang="en-US" dirty="0"/>
              <a:t>Preoperative EKG, chest x-ray and pulmonary function testing prior to low risk surgery </a:t>
            </a:r>
          </a:p>
          <a:p>
            <a:r>
              <a:rPr lang="en-US" dirty="0"/>
              <a:t>Cardiac stress testing</a:t>
            </a:r>
          </a:p>
          <a:p>
            <a:r>
              <a:rPr lang="en-US" dirty="0"/>
              <a:t> </a:t>
            </a:r>
          </a:p>
        </p:txBody>
      </p:sp>
      <p:sp>
        <p:nvSpPr>
          <p:cNvPr id="4" name="Slide Number Placeholder 3"/>
          <p:cNvSpPr>
            <a:spLocks noGrp="1"/>
          </p:cNvSpPr>
          <p:nvPr>
            <p:ph type="sldNum" sz="quarter" idx="10"/>
          </p:nvPr>
        </p:nvSpPr>
        <p:spPr/>
        <p:txBody>
          <a:bodyPr/>
          <a:lstStyle/>
          <a:p>
            <a:fld id="{A6CA41C8-CF86-CD4B-A301-1B7F592DAC56}" type="slidenum">
              <a:rPr lang="en-US" smtClean="0"/>
              <a:t>14</a:t>
            </a:fld>
            <a:endParaRPr lang="en-US"/>
          </a:p>
        </p:txBody>
      </p:sp>
    </p:spTree>
    <p:extLst>
      <p:ext uri="{BB962C8B-B14F-4D97-AF65-F5344CB8AC3E}">
        <p14:creationId xmlns:p14="http://schemas.microsoft.com/office/powerpoint/2010/main" val="310092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itchFamily="34" charset="0"/>
              <a:buChar char="•"/>
            </a:pPr>
            <a:r>
              <a:rPr lang="en-US" dirty="0">
                <a:solidFill>
                  <a:schemeClr val="tx1"/>
                </a:solidFill>
              </a:rPr>
              <a:t>Depending on the specialty you might probe differently: </a:t>
            </a:r>
          </a:p>
          <a:p>
            <a:pPr marL="800100" lvl="1" indent="-342900">
              <a:buFont typeface="Arial" pitchFamily="34" charset="0"/>
              <a:buChar char="•"/>
            </a:pPr>
            <a:r>
              <a:rPr lang="en-US" dirty="0">
                <a:solidFill>
                  <a:schemeClr val="tx1"/>
                </a:solidFill>
              </a:rPr>
              <a:t>For  </a:t>
            </a:r>
            <a:r>
              <a:rPr lang="en-US" dirty="0" err="1">
                <a:solidFill>
                  <a:schemeClr val="tx1"/>
                </a:solidFill>
              </a:rPr>
              <a:t>Proceduralists</a:t>
            </a:r>
            <a:r>
              <a:rPr lang="en-US" dirty="0">
                <a:solidFill>
                  <a:schemeClr val="tx1"/>
                </a:solidFill>
              </a:rPr>
              <a:t> – </a:t>
            </a:r>
          </a:p>
          <a:p>
            <a:pPr marL="1257300" lvl="2" indent="-342900">
              <a:buFont typeface="Arial" pitchFamily="34" charset="0"/>
              <a:buChar char="•"/>
            </a:pPr>
            <a:r>
              <a:rPr lang="en-US" dirty="0">
                <a:solidFill>
                  <a:schemeClr val="tx1"/>
                </a:solidFill>
              </a:rPr>
              <a:t>Pre –op </a:t>
            </a:r>
            <a:r>
              <a:rPr lang="en-US" dirty="0" err="1">
                <a:solidFill>
                  <a:schemeClr val="tx1"/>
                </a:solidFill>
              </a:rPr>
              <a:t>tesing</a:t>
            </a:r>
            <a:r>
              <a:rPr lang="en-US" dirty="0">
                <a:solidFill>
                  <a:schemeClr val="tx1"/>
                </a:solidFill>
              </a:rPr>
              <a:t> – labs or Imaging or EKG</a:t>
            </a:r>
          </a:p>
          <a:p>
            <a:pPr marL="1257300" lvl="2" indent="-342900">
              <a:buFont typeface="Arial" pitchFamily="34" charset="0"/>
              <a:buChar char="•"/>
            </a:pPr>
            <a:endParaRPr lang="en-US" dirty="0">
              <a:solidFill>
                <a:schemeClr val="tx1"/>
              </a:solidFill>
            </a:endParaRPr>
          </a:p>
          <a:p>
            <a:pPr marL="800100" lvl="1" indent="-342900">
              <a:buFont typeface="Arial" pitchFamily="34" charset="0"/>
              <a:buChar char="•"/>
            </a:pPr>
            <a:r>
              <a:rPr lang="en-US" dirty="0">
                <a:solidFill>
                  <a:schemeClr val="tx1"/>
                </a:solidFill>
              </a:rPr>
              <a:t>ED utilization – consider a variety of access options – </a:t>
            </a:r>
          </a:p>
          <a:p>
            <a:pPr marL="1257300" lvl="2" indent="-342900">
              <a:buFont typeface="Arial" pitchFamily="34" charset="0"/>
              <a:buChar char="•"/>
            </a:pPr>
            <a:r>
              <a:rPr lang="en-US" dirty="0">
                <a:solidFill>
                  <a:schemeClr val="tx1"/>
                </a:solidFill>
              </a:rPr>
              <a:t>Same day </a:t>
            </a:r>
            <a:r>
              <a:rPr lang="en-US" dirty="0" err="1">
                <a:solidFill>
                  <a:schemeClr val="tx1"/>
                </a:solidFill>
              </a:rPr>
              <a:t>apts</a:t>
            </a:r>
            <a:r>
              <a:rPr lang="en-US" dirty="0">
                <a:solidFill>
                  <a:schemeClr val="tx1"/>
                </a:solidFill>
              </a:rPr>
              <a:t>; access to clinician via phone for advice </a:t>
            </a:r>
          </a:p>
          <a:p>
            <a:pPr marL="800100" lvl="1" indent="-342900">
              <a:buFont typeface="Arial" pitchFamily="34" charset="0"/>
              <a:buChar char="•"/>
            </a:pPr>
            <a:endParaRPr lang="en-US" dirty="0">
              <a:solidFill>
                <a:schemeClr val="tx1"/>
              </a:solidFill>
            </a:endParaRPr>
          </a:p>
          <a:p>
            <a:pPr marL="457200" lvl="1" indent="0">
              <a:buFontTx/>
              <a:buNone/>
            </a:pPr>
            <a:r>
              <a:rPr lang="en-US" dirty="0">
                <a:solidFill>
                  <a:schemeClr val="tx1"/>
                </a:solidFill>
              </a:rPr>
              <a:t>Below are some phrases that have been shown to be open-ended and invite exploration </a:t>
            </a:r>
          </a:p>
          <a:p>
            <a:pPr marL="800100" lvl="1" indent="-342900">
              <a:buFont typeface="Arial" pitchFamily="34" charset="0"/>
              <a:buChar char="•"/>
            </a:pPr>
            <a:r>
              <a:rPr lang="en-US" dirty="0">
                <a:solidFill>
                  <a:schemeClr val="tx1"/>
                </a:solidFill>
              </a:rPr>
              <a:t>What are your thoughts about health care costs in your practice?</a:t>
            </a:r>
          </a:p>
          <a:p>
            <a:pPr marL="800100" lvl="1" indent="-342900">
              <a:buFont typeface="Arial" pitchFamily="34" charset="0"/>
              <a:buChar char="•"/>
            </a:pPr>
            <a:r>
              <a:rPr lang="en-US" dirty="0">
                <a:solidFill>
                  <a:schemeClr val="tx1"/>
                </a:solidFill>
              </a:rPr>
              <a:t>Are you worried at all about duplication or waste in your work?</a:t>
            </a:r>
          </a:p>
          <a:p>
            <a:pPr marL="800100" lvl="1" indent="-342900">
              <a:buFont typeface="Arial" pitchFamily="34" charset="0"/>
              <a:buChar char="•"/>
            </a:pPr>
            <a:r>
              <a:rPr lang="en-US" dirty="0">
                <a:solidFill>
                  <a:schemeClr val="tx1"/>
                </a:solidFill>
              </a:rPr>
              <a:t>Are you concerned that patients think more care is always better care? </a:t>
            </a:r>
          </a:p>
          <a:p>
            <a:pPr marL="800100" lvl="1" indent="-342900">
              <a:buFont typeface="Arial" pitchFamily="34" charset="0"/>
              <a:buChar char="•"/>
            </a:pPr>
            <a:r>
              <a:rPr lang="en-US" dirty="0">
                <a:solidFill>
                  <a:schemeClr val="tx1"/>
                </a:solidFill>
              </a:rPr>
              <a:t>What ideas do you have about cost and utilization programs such as Choosing Wisely?</a:t>
            </a:r>
          </a:p>
          <a:p>
            <a:pPr marL="800100" lvl="1" indent="-342900">
              <a:buFont typeface="Arial" pitchFamily="34" charset="0"/>
              <a:buChar char="•"/>
            </a:pPr>
            <a:r>
              <a:rPr lang="en-US" dirty="0">
                <a:solidFill>
                  <a:schemeClr val="tx1"/>
                </a:solidFill>
              </a:rPr>
              <a:t>Do patients have concerns about the cost of x? </a:t>
            </a:r>
          </a:p>
          <a:p>
            <a:pPr marL="800100" lvl="1" indent="-342900">
              <a:buFont typeface="Arial" pitchFamily="34" charset="0"/>
              <a:buChar char="•"/>
            </a:pPr>
            <a:r>
              <a:rPr lang="en-US" dirty="0">
                <a:solidFill>
                  <a:schemeClr val="tx1"/>
                </a:solidFill>
              </a:rPr>
              <a:t>What difference will it make for your practice or your patients if you eliminated certain tests? </a:t>
            </a:r>
          </a:p>
        </p:txBody>
      </p:sp>
      <p:sp>
        <p:nvSpPr>
          <p:cNvPr id="4" name="Slide Number Placeholder 3"/>
          <p:cNvSpPr>
            <a:spLocks noGrp="1"/>
          </p:cNvSpPr>
          <p:nvPr>
            <p:ph type="sldNum" sz="quarter" idx="10"/>
          </p:nvPr>
        </p:nvSpPr>
        <p:spPr/>
        <p:txBody>
          <a:bodyPr/>
          <a:lstStyle/>
          <a:p>
            <a:fld id="{A6CA41C8-CF86-CD4B-A301-1B7F592DAC56}" type="slidenum">
              <a:rPr lang="en-US" smtClean="0"/>
              <a:t>15</a:t>
            </a:fld>
            <a:endParaRPr lang="en-US"/>
          </a:p>
        </p:txBody>
      </p:sp>
    </p:spTree>
    <p:extLst>
      <p:ext uri="{BB962C8B-B14F-4D97-AF65-F5344CB8AC3E}">
        <p14:creationId xmlns:p14="http://schemas.microsoft.com/office/powerpoint/2010/main" val="88998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help you.  We will work with your providers and staff to understand how change will increase the value of care; often providing only appropriate care can improve patient safety as well. </a:t>
            </a:r>
          </a:p>
          <a:p>
            <a:endParaRPr lang="en-US" dirty="0"/>
          </a:p>
          <a:p>
            <a:r>
              <a:rPr lang="en-US" dirty="0"/>
              <a:t>Doing things differently may entail revision of roles and workflow – we will help with that by helping to </a:t>
            </a:r>
            <a:r>
              <a:rPr lang="en-US" dirty="0" err="1"/>
              <a:t>devlop</a:t>
            </a:r>
            <a:endParaRPr lang="en-US" dirty="0"/>
          </a:p>
          <a:p>
            <a:endParaRPr lang="en-US" dirty="0"/>
          </a:p>
          <a:p>
            <a:r>
              <a:rPr lang="en-US" dirty="0"/>
              <a:t> 		Scripting</a:t>
            </a:r>
          </a:p>
          <a:p>
            <a:r>
              <a:rPr lang="en-US" dirty="0"/>
              <a:t>		Perhaps identifying embedded decision support with the EHR – for appropriate imaging or tests for example</a:t>
            </a:r>
          </a:p>
          <a:p>
            <a:r>
              <a:rPr lang="en-US" dirty="0"/>
              <a:t>		An excellent opportunity is to engage patients in shared decision making – empowering them to be partners in managing their health – </a:t>
            </a:r>
          </a:p>
          <a:p>
            <a:r>
              <a:rPr lang="en-US" dirty="0"/>
              <a:t>		There are excellent tools and resource we can provide to engage your patients – once we determine what you want to focus on, we can look for tools to support your practice.</a:t>
            </a:r>
          </a:p>
        </p:txBody>
      </p:sp>
      <p:sp>
        <p:nvSpPr>
          <p:cNvPr id="4" name="Slide Number Placeholder 3"/>
          <p:cNvSpPr>
            <a:spLocks noGrp="1"/>
          </p:cNvSpPr>
          <p:nvPr>
            <p:ph type="sldNum" sz="quarter" idx="10"/>
          </p:nvPr>
        </p:nvSpPr>
        <p:spPr/>
        <p:txBody>
          <a:bodyPr/>
          <a:lstStyle/>
          <a:p>
            <a:fld id="{A6CA41C8-CF86-CD4B-A301-1B7F592DAC56}" type="slidenum">
              <a:rPr lang="en-US" smtClean="0"/>
              <a:t>16</a:t>
            </a:fld>
            <a:endParaRPr lang="en-US"/>
          </a:p>
        </p:txBody>
      </p:sp>
    </p:spTree>
    <p:extLst>
      <p:ext uri="{BB962C8B-B14F-4D97-AF65-F5344CB8AC3E}">
        <p14:creationId xmlns:p14="http://schemas.microsoft.com/office/powerpoint/2010/main" val="172649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Reports is aggressively engaged in helping patients make informed choices about their medical care.  After a lot of research, focus groups and PDSAs they have settled on these five questions.  Many practices have placed posters in prominent areas to let patients know that the practice recognizes that cost of care matters to the patient.  There are posters and wallet cards available.</a:t>
            </a:r>
          </a:p>
          <a:p>
            <a:r>
              <a:rPr lang="en-US" dirty="0"/>
              <a:t>As you well know a fully engaged informed patient is much more likely to get a good outcome, which is clearly better for your practice.  </a:t>
            </a:r>
          </a:p>
          <a:p>
            <a:endParaRPr lang="en-US" dirty="0"/>
          </a:p>
          <a:p>
            <a:r>
              <a:rPr lang="en-US" dirty="0"/>
              <a:t>Consumer reports has partnered with the American Board of Internal Medicine on the Choosing Wisely initiative.  We can go into that in a lot more detail at another session to look at specific tools and resources. . </a:t>
            </a:r>
          </a:p>
          <a:p>
            <a:endParaRPr lang="en-US" dirty="0"/>
          </a:p>
          <a:p>
            <a:r>
              <a:rPr lang="en-US" dirty="0"/>
              <a:t> ( NOTE TO PFs – depending on where there are opportunities for reducing, choosing wisely may have excellent tools specifically for the target the practice has identified – please contact the faculty – D FM and our faculty to help you find the myriad of resources that are available) </a:t>
            </a:r>
          </a:p>
          <a:p>
            <a:endParaRPr lang="en-US" dirty="0"/>
          </a:p>
          <a:p>
            <a:r>
              <a:rPr lang="en-US" dirty="0"/>
              <a:t>I</a:t>
            </a:r>
          </a:p>
        </p:txBody>
      </p:sp>
      <p:sp>
        <p:nvSpPr>
          <p:cNvPr id="4" name="Slide Number Placeholder 3"/>
          <p:cNvSpPr>
            <a:spLocks noGrp="1"/>
          </p:cNvSpPr>
          <p:nvPr>
            <p:ph type="sldNum" sz="quarter" idx="10"/>
          </p:nvPr>
        </p:nvSpPr>
        <p:spPr/>
        <p:txBody>
          <a:bodyPr/>
          <a:lstStyle/>
          <a:p>
            <a:fld id="{A6CA41C8-CF86-CD4B-A301-1B7F592DAC56}" type="slidenum">
              <a:rPr lang="en-US" smtClean="0"/>
              <a:t>17</a:t>
            </a:fld>
            <a:endParaRPr lang="en-US"/>
          </a:p>
        </p:txBody>
      </p:sp>
    </p:spTree>
    <p:extLst>
      <p:ext uri="{BB962C8B-B14F-4D97-AF65-F5344CB8AC3E}">
        <p14:creationId xmlns:p14="http://schemas.microsoft.com/office/powerpoint/2010/main" val="185671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PFs NOTE:  this is where you may need to get creative – if it’s not easy for you or the practice to identify how to measure what the practice is working on , please consult with the D FM team and we can connect your with the appropriate faculty member to explore options – either with you, or if appropriate they can meet with you and the practice together – your choice. </a:t>
            </a:r>
          </a:p>
          <a:p>
            <a:endParaRPr lang="en-US" dirty="0"/>
          </a:p>
          <a:p>
            <a:r>
              <a:rPr lang="en-US" dirty="0"/>
              <a:t>There are several ways to track your efforts to know if the changes you are making are having an impact;</a:t>
            </a:r>
          </a:p>
          <a:p>
            <a:endParaRPr lang="en-US" dirty="0"/>
          </a:p>
          <a:p>
            <a:r>
              <a:rPr lang="en-US" dirty="0"/>
              <a:t>If you are tracking reduced testing, you can look in your  EHR – check on one common test, for one condition.  Depending on the prevalence of the condition and test you may be able to look at a month’s worth of data, or you may need to look at a quarter.  Look for the number of tests in the past measurement period, institute your changes, then </a:t>
            </a:r>
            <a:r>
              <a:rPr lang="en-US" dirty="0" err="1"/>
              <a:t>remeasure</a:t>
            </a:r>
            <a:r>
              <a:rPr lang="en-US" dirty="0"/>
              <a:t> for the same measurement period to see if your process had an impact.  </a:t>
            </a:r>
          </a:p>
          <a:p>
            <a:endParaRPr lang="en-US" dirty="0"/>
          </a:p>
          <a:p>
            <a:r>
              <a:rPr lang="en-US" dirty="0"/>
              <a:t>If your  effort involves generic prescribing, use the same principle – Look at number of brand name Rx’s for the measurement period, following your implementation of a new protocol , re measure, share with the team and discuss whether the results you see are what you expected.  </a:t>
            </a:r>
          </a:p>
          <a:p>
            <a:endParaRPr lang="en-US" dirty="0"/>
          </a:p>
          <a:p>
            <a:endParaRPr lang="en-US" dirty="0"/>
          </a:p>
        </p:txBody>
      </p:sp>
      <p:sp>
        <p:nvSpPr>
          <p:cNvPr id="4" name="Slide Number Placeholder 3"/>
          <p:cNvSpPr>
            <a:spLocks noGrp="1"/>
          </p:cNvSpPr>
          <p:nvPr>
            <p:ph type="sldNum" sz="quarter" idx="10"/>
          </p:nvPr>
        </p:nvSpPr>
        <p:spPr/>
        <p:txBody>
          <a:bodyPr/>
          <a:lstStyle/>
          <a:p>
            <a:fld id="{A6CA41C8-CF86-CD4B-A301-1B7F592DAC56}" type="slidenum">
              <a:rPr lang="en-US" smtClean="0"/>
              <a:t>18</a:t>
            </a:fld>
            <a:endParaRPr lang="en-US"/>
          </a:p>
        </p:txBody>
      </p:sp>
    </p:spTree>
    <p:extLst>
      <p:ext uri="{BB962C8B-B14F-4D97-AF65-F5344CB8AC3E}">
        <p14:creationId xmlns:p14="http://schemas.microsoft.com/office/powerpoint/2010/main" val="728525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slide is to identify your first PDSA ,</a:t>
            </a:r>
          </a:p>
          <a:p>
            <a:r>
              <a:rPr lang="en-US" dirty="0"/>
              <a:t>You may need to change it a bit to fit the language to what the practice wants to address – a test, expanding access, patient self management support following a procedure… whatever . </a:t>
            </a:r>
          </a:p>
        </p:txBody>
      </p:sp>
      <p:sp>
        <p:nvSpPr>
          <p:cNvPr id="4" name="Slide Number Placeholder 3"/>
          <p:cNvSpPr>
            <a:spLocks noGrp="1"/>
          </p:cNvSpPr>
          <p:nvPr>
            <p:ph type="sldNum" sz="quarter" idx="10"/>
          </p:nvPr>
        </p:nvSpPr>
        <p:spPr/>
        <p:txBody>
          <a:bodyPr/>
          <a:lstStyle/>
          <a:p>
            <a:fld id="{A6CA41C8-CF86-CD4B-A301-1B7F592DAC56}" type="slidenum">
              <a:rPr lang="en-US" smtClean="0"/>
              <a:t>19</a:t>
            </a:fld>
            <a:endParaRPr lang="en-US"/>
          </a:p>
        </p:txBody>
      </p:sp>
    </p:spTree>
    <p:extLst>
      <p:ext uri="{BB962C8B-B14F-4D97-AF65-F5344CB8AC3E}">
        <p14:creationId xmlns:p14="http://schemas.microsoft.com/office/powerpoint/2010/main" val="117399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the specific content for today’s discussion, I want to put it in the context of the over arching goals of our healthcare reform efforts and TCPi in particular. </a:t>
            </a:r>
          </a:p>
          <a:p>
            <a:endParaRPr lang="en-US" dirty="0"/>
          </a:p>
          <a:p>
            <a:r>
              <a:rPr lang="en-US" dirty="0"/>
              <a:t>We are all striving for  THE QUADRUPLE AIM – how many of heard of it?  How about the Triple Aim? </a:t>
            </a:r>
          </a:p>
          <a:p>
            <a:endParaRPr lang="en-US" dirty="0"/>
          </a:p>
          <a:p>
            <a:r>
              <a:rPr lang="en-US" dirty="0"/>
              <a:t>Well the triple aim was a worthy goal – improved health at a reduced cost with a good experience for the patients; but relatively soon after the term was coined and started gaining traction, lots of people started recognizing that getting these results need to also include assuring that the care delivery teams enjoy their work.  First of all we need the workforce to meet the growing demands for care as the “baby boomers age; but also happy and engaged healthcare teams will be more successful</a:t>
            </a:r>
          </a:p>
          <a:p>
            <a:endParaRPr lang="en-US" dirty="0"/>
          </a:p>
          <a:p>
            <a:r>
              <a:rPr lang="en-US" dirty="0"/>
              <a:t>Today we are only going to discuss one part of the quadruple aim – but please be aware, we know that a positive experience for the health care team</a:t>
            </a:r>
            <a:r>
              <a:rPr lang="en-US" baseline="0" dirty="0"/>
              <a:t> and</a:t>
            </a:r>
            <a:r>
              <a:rPr lang="en-US" dirty="0"/>
              <a:t> patients are key to achieving improved health outcomes and reduced costs. </a:t>
            </a:r>
          </a:p>
          <a:p>
            <a:endParaRPr lang="en-US" dirty="0"/>
          </a:p>
        </p:txBody>
      </p:sp>
      <p:sp>
        <p:nvSpPr>
          <p:cNvPr id="4" name="Slide Number Placeholder 3"/>
          <p:cNvSpPr>
            <a:spLocks noGrp="1"/>
          </p:cNvSpPr>
          <p:nvPr>
            <p:ph type="sldNum" sz="quarter" idx="10"/>
          </p:nvPr>
        </p:nvSpPr>
        <p:spPr/>
        <p:txBody>
          <a:bodyPr/>
          <a:lstStyle/>
          <a:p>
            <a:fld id="{A6CA41C8-CF86-CD4B-A301-1B7F592DAC56}" type="slidenum">
              <a:rPr lang="en-US" smtClean="0"/>
              <a:t>2</a:t>
            </a:fld>
            <a:endParaRPr lang="en-US"/>
          </a:p>
        </p:txBody>
      </p:sp>
    </p:spTree>
    <p:extLst>
      <p:ext uri="{BB962C8B-B14F-4D97-AF65-F5344CB8AC3E}">
        <p14:creationId xmlns:p14="http://schemas.microsoft.com/office/powerpoint/2010/main" val="13243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l today is to have a discussion about reducing cost and utilization. </a:t>
            </a:r>
          </a:p>
          <a:p>
            <a:endParaRPr lang="en-US" dirty="0"/>
          </a:p>
          <a:p>
            <a:r>
              <a:rPr lang="en-US" dirty="0"/>
              <a:t>We will address  </a:t>
            </a:r>
          </a:p>
          <a:p>
            <a:endParaRPr lang="en-US" dirty="0"/>
          </a:p>
          <a:p>
            <a:r>
              <a:rPr lang="en-US" dirty="0"/>
              <a:t>Why does it matter: To our country, to your practice and to your patients. </a:t>
            </a:r>
          </a:p>
          <a:p>
            <a:endParaRPr lang="en-US" dirty="0"/>
          </a:p>
          <a:p>
            <a:r>
              <a:rPr lang="en-US" dirty="0"/>
              <a:t>We will explore   specific opportunities for your practices to reduce cost costs and utilization of unnecessary services </a:t>
            </a:r>
          </a:p>
          <a:p>
            <a:r>
              <a:rPr lang="en-US" dirty="0"/>
              <a:t>Discuss evidence based strategies you can test in your practice </a:t>
            </a:r>
          </a:p>
          <a:p>
            <a:endParaRPr lang="en-US" dirty="0"/>
          </a:p>
          <a:p>
            <a:endParaRPr lang="en-US" dirty="0"/>
          </a:p>
        </p:txBody>
      </p:sp>
      <p:sp>
        <p:nvSpPr>
          <p:cNvPr id="4" name="Slide Number Placeholder 3"/>
          <p:cNvSpPr>
            <a:spLocks noGrp="1"/>
          </p:cNvSpPr>
          <p:nvPr>
            <p:ph type="sldNum" sz="quarter" idx="10"/>
          </p:nvPr>
        </p:nvSpPr>
        <p:spPr/>
        <p:txBody>
          <a:bodyPr/>
          <a:lstStyle/>
          <a:p>
            <a:fld id="{A6CA41C8-CF86-CD4B-A301-1B7F592DAC56}" type="slidenum">
              <a:rPr lang="en-US" smtClean="0"/>
              <a:t>3</a:t>
            </a:fld>
            <a:endParaRPr lang="en-US"/>
          </a:p>
        </p:txBody>
      </p:sp>
    </p:spTree>
    <p:extLst>
      <p:ext uri="{BB962C8B-B14F-4D97-AF65-F5344CB8AC3E}">
        <p14:creationId xmlns:p14="http://schemas.microsoft.com/office/powerpoint/2010/main" val="297841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This dramatic rise in healthcare spending as a portion of our over all economy is what is driving the conversations to find a better solution.  It’s this reality that has made healthcare reform so  important. </a:t>
            </a:r>
          </a:p>
          <a:p>
            <a:endParaRPr lang="en-US" dirty="0"/>
          </a:p>
          <a:p>
            <a:r>
              <a:rPr lang="en-US" dirty="0"/>
              <a:t>As we spend more on healthcare, education, transportation,  infrastructure and other needs are impacted.  </a:t>
            </a:r>
          </a:p>
        </p:txBody>
      </p:sp>
    </p:spTree>
    <p:extLst>
      <p:ext uri="{BB962C8B-B14F-4D97-AF65-F5344CB8AC3E}">
        <p14:creationId xmlns:p14="http://schemas.microsoft.com/office/powerpoint/2010/main" val="60409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We know it’s possible to spend less, because other industrial nations like us spend a lot less. Our per capita spending is more than twice the average of other industrial nations… </a:t>
            </a:r>
          </a:p>
          <a:p>
            <a:endParaRPr lang="en-US" dirty="0"/>
          </a:p>
          <a:p>
            <a:r>
              <a:rPr lang="en-US" dirty="0"/>
              <a:t>And yet… </a:t>
            </a:r>
          </a:p>
        </p:txBody>
      </p:sp>
      <p:sp>
        <p:nvSpPr>
          <p:cNvPr id="4" name="Slide Number Placeholder 3"/>
          <p:cNvSpPr>
            <a:spLocks noGrp="1"/>
          </p:cNvSpPr>
          <p:nvPr>
            <p:ph type="sldNum" sz="quarter" idx="10"/>
          </p:nvPr>
        </p:nvSpPr>
        <p:spPr/>
        <p:txBody>
          <a:bodyPr/>
          <a:lstStyle/>
          <a:p>
            <a:fld id="{A6CA41C8-CF86-CD4B-A301-1B7F592DAC56}" type="slidenum">
              <a:rPr lang="en-US" smtClean="0"/>
              <a:t>5</a:t>
            </a:fld>
            <a:endParaRPr lang="en-US"/>
          </a:p>
        </p:txBody>
      </p:sp>
    </p:spTree>
    <p:extLst>
      <p:ext uri="{BB962C8B-B14F-4D97-AF65-F5344CB8AC3E}">
        <p14:creationId xmlns:p14="http://schemas.microsoft.com/office/powerpoint/2010/main" val="363772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pitchFamily="34" charset="-128"/>
              </a:defRPr>
            </a:lvl1pPr>
            <a:lvl2pPr marL="38652428" indent="-38186541"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65887" eaLnBrk="0" fontAlgn="base" hangingPunct="0">
              <a:spcBef>
                <a:spcPct val="0"/>
              </a:spcBef>
              <a:spcAft>
                <a:spcPct val="0"/>
              </a:spcAft>
              <a:defRPr sz="2000">
                <a:solidFill>
                  <a:schemeClr val="tx1"/>
                </a:solidFill>
                <a:latin typeface="Arial" charset="0"/>
                <a:ea typeface="ＭＳ Ｐゴシック" pitchFamily="34" charset="-128"/>
              </a:defRPr>
            </a:lvl6pPr>
            <a:lvl7pPr marL="931774" eaLnBrk="0" fontAlgn="base" hangingPunct="0">
              <a:spcBef>
                <a:spcPct val="0"/>
              </a:spcBef>
              <a:spcAft>
                <a:spcPct val="0"/>
              </a:spcAft>
              <a:defRPr sz="2000">
                <a:solidFill>
                  <a:schemeClr val="tx1"/>
                </a:solidFill>
                <a:latin typeface="Arial" charset="0"/>
                <a:ea typeface="ＭＳ Ｐゴシック" pitchFamily="34" charset="-128"/>
              </a:defRPr>
            </a:lvl7pPr>
            <a:lvl8pPr marL="1397660" eaLnBrk="0" fontAlgn="base" hangingPunct="0">
              <a:spcBef>
                <a:spcPct val="0"/>
              </a:spcBef>
              <a:spcAft>
                <a:spcPct val="0"/>
              </a:spcAft>
              <a:defRPr sz="2000">
                <a:solidFill>
                  <a:schemeClr val="tx1"/>
                </a:solidFill>
                <a:latin typeface="Arial" charset="0"/>
                <a:ea typeface="ＭＳ Ｐゴシック" pitchFamily="34" charset="-128"/>
              </a:defRPr>
            </a:lvl8pPr>
            <a:lvl9pPr marL="1863547"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fld id="{09B7A3BB-B8E4-4A59-AAF2-EFF7E2306F64}" type="slidenum">
              <a:rPr lang="en-US" sz="1200"/>
              <a:pPr eaLnBrk="1" hangingPunct="1"/>
              <a:t>6</a:t>
            </a:fld>
            <a:endParaRPr lang="en-US" sz="1200"/>
          </a:p>
        </p:txBody>
      </p:sp>
      <p:sp>
        <p:nvSpPr>
          <p:cNvPr id="18435" name="Rectangle 2"/>
          <p:cNvSpPr>
            <a:spLocks noGrp="1" noRot="1" noChangeAspect="1" noChangeArrowheads="1" noTextEdit="1"/>
          </p:cNvSpPr>
          <p:nvPr>
            <p:ph type="sldImg"/>
          </p:nvPr>
        </p:nvSpPr>
        <p:spPr>
          <a:xfrm>
            <a:off x="407988" y="698500"/>
            <a:ext cx="6197600" cy="3486150"/>
          </a:xfrm>
          <a:ln/>
        </p:spPr>
      </p:sp>
      <p:sp>
        <p:nvSpPr>
          <p:cNvPr id="18436" name="Rectangle 3"/>
          <p:cNvSpPr>
            <a:spLocks noGrp="1" noChangeArrowheads="1"/>
          </p:cNvSpPr>
          <p:nvPr>
            <p:ph type="body" idx="1"/>
          </p:nvPr>
        </p:nvSpPr>
        <p:spPr>
          <a:xfrm>
            <a:off x="701040" y="4415790"/>
            <a:ext cx="5608320" cy="418176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According to the Commonwealth Fund and the World Health Organization, our results are not as good in many areas – including “health lives,  </a:t>
            </a:r>
          </a:p>
          <a:p>
            <a:pPr eaLnBrk="1" hangingPunct="1"/>
            <a:endParaRPr lang="en-US" dirty="0"/>
          </a:p>
          <a:p>
            <a:pPr eaLnBrk="1" hangingPunct="1"/>
            <a:r>
              <a:rPr lang="en-US" dirty="0"/>
              <a:t>There are lots of reasons why there is so much emphasis these days on improving quality of care while reducing the costs.  One positive outcome of the messy partisan discussions leading up to and following the passage of Obama care – known as the Affordable care act,  is that it drew attention to the undisputed fact regardless of your politics the cost of care in the US is really high and we need to do something about it.  </a:t>
            </a:r>
          </a:p>
          <a:p>
            <a:pPr eaLnBrk="1" hangingPunct="1"/>
            <a:endParaRPr lang="en-US" sz="1400" b="1" u="sng" dirty="0"/>
          </a:p>
          <a:p>
            <a:pPr eaLnBrk="1" hangingPunct="1"/>
            <a:r>
              <a:rPr lang="en-US" sz="1400" b="1" u="sng" dirty="0"/>
              <a:t>It’s the urgency to improve quality while reducing cost is the basis for all the discussion about “</a:t>
            </a:r>
            <a:r>
              <a:rPr lang="en-US" sz="1400" b="1" dirty="0"/>
              <a:t>healthcare reform” – which means changing how care is delivered and paid for. </a:t>
            </a:r>
          </a:p>
          <a:p>
            <a:pPr eaLnBrk="1" hangingPunct="1"/>
            <a:endParaRPr lang="en-US" sz="1400" b="1" dirty="0"/>
          </a:p>
        </p:txBody>
      </p:sp>
    </p:spTree>
    <p:extLst>
      <p:ext uri="{BB962C8B-B14F-4D97-AF65-F5344CB8AC3E}">
        <p14:creationId xmlns:p14="http://schemas.microsoft.com/office/powerpoint/2010/main" val="80218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Compensation is changing with a goal of getting greater value – which means we have to think and act differently if we hope to get a different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compensation changes include providing cost effective care and this is true for your practice as well as practices that refer to you.  Your referring network will be looking for high value  specialists – those with good outcomes, timely access and competitive costs of care.  Primary Care in particular are increasingly becoming accountable for the total cost of care – not just they care they provide, but anywhere in the healthcare system.  </a:t>
            </a:r>
          </a:p>
          <a:p>
            <a:endParaRPr lang="en-US" dirty="0"/>
          </a:p>
        </p:txBody>
      </p:sp>
      <p:sp>
        <p:nvSpPr>
          <p:cNvPr id="4" name="Slide Number Placeholder 3"/>
          <p:cNvSpPr>
            <a:spLocks noGrp="1"/>
          </p:cNvSpPr>
          <p:nvPr>
            <p:ph type="sldNum" sz="quarter" idx="10"/>
          </p:nvPr>
        </p:nvSpPr>
        <p:spPr/>
        <p:txBody>
          <a:bodyPr/>
          <a:lstStyle/>
          <a:p>
            <a:fld id="{A6CA41C8-CF86-CD4B-A301-1B7F592DAC56}" type="slidenum">
              <a:rPr lang="en-US" smtClean="0"/>
              <a:t>7</a:t>
            </a:fld>
            <a:endParaRPr lang="en-US"/>
          </a:p>
        </p:txBody>
      </p:sp>
    </p:spTree>
    <p:extLst>
      <p:ext uri="{BB962C8B-B14F-4D97-AF65-F5344CB8AC3E}">
        <p14:creationId xmlns:p14="http://schemas.microsoft.com/office/powerpoint/2010/main" val="252951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not just MIPS. Most public and private payers,  collectively representing 84% of the country are participating  in ”Learning and Action Network’ LAN and have </a:t>
            </a:r>
            <a:r>
              <a:rPr lang="en-US" dirty="0" err="1"/>
              <a:t>commited</a:t>
            </a:r>
            <a:r>
              <a:rPr lang="en-US" dirty="0"/>
              <a:t>  to changing how care is paid for with a goal of driving for greater value – improved care at a lower cost. </a:t>
            </a:r>
          </a:p>
          <a:p>
            <a:endParaRPr lang="en-US" dirty="0"/>
          </a:p>
          <a:p>
            <a:r>
              <a:rPr lang="en-US" dirty="0"/>
              <a:t>The goal across the partnership of payers  is to have 50% of all healthcare payments based on value  by 2018. </a:t>
            </a:r>
          </a:p>
          <a:p>
            <a:endParaRPr lang="en-US" dirty="0"/>
          </a:p>
          <a:p>
            <a:r>
              <a:rPr lang="en-US" dirty="0"/>
              <a:t>This means that it’s in your best interest to be able to demonstrate high quality care through your clinical quality measures, and cost effective care.  We can help you explore opportunities to reduced costs for the patients you treat.  Reducing unnecessary spending will help you in contracting with payers, in being  a desirable referral option for primary care and others, and attractive for patients who are paying more and more out of pocket. </a:t>
            </a:r>
          </a:p>
        </p:txBody>
      </p:sp>
      <p:sp>
        <p:nvSpPr>
          <p:cNvPr id="4" name="Slide Number Placeholder 3"/>
          <p:cNvSpPr>
            <a:spLocks noGrp="1"/>
          </p:cNvSpPr>
          <p:nvPr>
            <p:ph type="sldNum" sz="quarter" idx="10"/>
          </p:nvPr>
        </p:nvSpPr>
        <p:spPr/>
        <p:txBody>
          <a:bodyPr/>
          <a:lstStyle/>
          <a:p>
            <a:fld id="{A6CA41C8-CF86-CD4B-A301-1B7F592DAC56}" type="slidenum">
              <a:rPr lang="en-US" smtClean="0"/>
              <a:t>8</a:t>
            </a:fld>
            <a:endParaRPr lang="en-US"/>
          </a:p>
        </p:txBody>
      </p:sp>
    </p:spTree>
    <p:extLst>
      <p:ext uri="{BB962C8B-B14F-4D97-AF65-F5344CB8AC3E}">
        <p14:creationId xmlns:p14="http://schemas.microsoft.com/office/powerpoint/2010/main" val="409092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MIPS scoring  algorithm.  You can see that cost and Quality make up the largest portion.  In 2019- Quality is 50%, Cost is 10,  Advancing Care Information ( using HIT)  is 25% and Improvement activities ,TCPi and activities within TCPi that you work on,  are weighted at 15%.   Clearly cost and quality are most important; in the future the cost portion is scheduled to increase each year as quality decreases . </a:t>
            </a:r>
          </a:p>
          <a:p>
            <a:endParaRPr lang="en-US" dirty="0"/>
          </a:p>
          <a:p>
            <a:r>
              <a:rPr lang="en-US" dirty="0"/>
              <a:t>Now is the time to take advantage of my help ( PF or CHITA) to identify areas of impact you can influence so your cost and quality measures position you well in value based payment. </a:t>
            </a:r>
          </a:p>
          <a:p>
            <a:endParaRPr lang="en-US" dirty="0"/>
          </a:p>
          <a:p>
            <a:r>
              <a:rPr lang="en-US" dirty="0"/>
              <a:t>There is a strong  desire on the part of CMS to encourage Alternative Payment Models, which include some risk.  When you have some risk at stake  you want to be sure you are not overlooking opportunities to reduce costs.  CMS </a:t>
            </a:r>
            <a:r>
              <a:rPr lang="en-US" dirty="0" err="1"/>
              <a:t>incentizes</a:t>
            </a:r>
            <a:r>
              <a:rPr lang="en-US" dirty="0"/>
              <a:t> APMs with a 5 % increase in Medicare fee schedule.  </a:t>
            </a:r>
          </a:p>
        </p:txBody>
      </p:sp>
      <p:sp>
        <p:nvSpPr>
          <p:cNvPr id="4" name="Slide Number Placeholder 3"/>
          <p:cNvSpPr>
            <a:spLocks noGrp="1"/>
          </p:cNvSpPr>
          <p:nvPr>
            <p:ph type="sldNum" sz="quarter" idx="10"/>
          </p:nvPr>
        </p:nvSpPr>
        <p:spPr/>
        <p:txBody>
          <a:bodyPr/>
          <a:lstStyle/>
          <a:p>
            <a:fld id="{A6CA41C8-CF86-CD4B-A301-1B7F592DAC56}" type="slidenum">
              <a:rPr lang="en-US" smtClean="0"/>
              <a:t>9</a:t>
            </a:fld>
            <a:endParaRPr lang="en-US"/>
          </a:p>
        </p:txBody>
      </p:sp>
    </p:spTree>
    <p:extLst>
      <p:ext uri="{BB962C8B-B14F-4D97-AF65-F5344CB8AC3E}">
        <p14:creationId xmlns:p14="http://schemas.microsoft.com/office/powerpoint/2010/main" val="268289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1E0719A-C3B5-ED4C-9779-743CF61CC1A6}" type="datetimeFigureOut">
              <a:rPr lang="en-US" smtClean="0"/>
              <a:t>3/6/2018</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B7CBAF3-F757-9748-9EB0-05200FDFD6E6}" type="slidenum">
              <a:rPr lang="en-US" smtClean="0"/>
              <a:t>‹#›</a:t>
            </a:fld>
            <a:endParaRPr lang="en-US"/>
          </a:p>
        </p:txBody>
      </p:sp>
    </p:spTree>
    <p:extLst>
      <p:ext uri="{BB962C8B-B14F-4D97-AF65-F5344CB8AC3E}">
        <p14:creationId xmlns:p14="http://schemas.microsoft.com/office/powerpoint/2010/main" val="354786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0719A-C3B5-ED4C-9779-743CF61CC1A6}"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82582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1E0719A-C3B5-ED4C-9779-743CF61CC1A6}" type="datetimeFigureOut">
              <a:rPr lang="en-US" smtClean="0"/>
              <a:t>3/6/2018</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B7CBAF3-F757-9748-9EB0-05200FDFD6E6}" type="slidenum">
              <a:rPr lang="en-US" smtClean="0"/>
              <a:t>‹#›</a:t>
            </a:fld>
            <a:endParaRPr lang="en-US"/>
          </a:p>
        </p:txBody>
      </p:sp>
    </p:spTree>
    <p:extLst>
      <p:ext uri="{BB962C8B-B14F-4D97-AF65-F5344CB8AC3E}">
        <p14:creationId xmlns:p14="http://schemas.microsoft.com/office/powerpoint/2010/main" val="214388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44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 y="258764"/>
            <a:ext cx="12187767" cy="731837"/>
          </a:xfrm>
        </p:spPr>
        <p:txBody>
          <a:bodyPr/>
          <a:lstStyle/>
          <a:p>
            <a:r>
              <a:rPr lang="en-US"/>
              <a:t>Click to edit Master title style</a:t>
            </a:r>
          </a:p>
        </p:txBody>
      </p:sp>
      <p:sp>
        <p:nvSpPr>
          <p:cNvPr id="3" name="Content Placeholder 2"/>
          <p:cNvSpPr>
            <a:spLocks noGrp="1"/>
          </p:cNvSpPr>
          <p:nvPr>
            <p:ph sz="quarter" idx="1"/>
          </p:nvPr>
        </p:nvSpPr>
        <p:spPr>
          <a:xfrm>
            <a:off x="309034" y="1066801"/>
            <a:ext cx="5687484" cy="2436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9717" y="1066801"/>
            <a:ext cx="5687483" cy="2436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9034" y="3656013"/>
            <a:ext cx="5687484"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9717" y="3656013"/>
            <a:ext cx="5687483"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99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idx="1"/>
          </p:nvPr>
        </p:nvSpPr>
        <p:spPr>
          <a:xfrm>
            <a:off x="1100667" y="1600201"/>
            <a:ext cx="10481733" cy="44515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hape 2"/>
          <p:cNvSpPr/>
          <p:nvPr userDrawn="1"/>
        </p:nvSpPr>
        <p:spPr>
          <a:xfrm>
            <a:off x="0" y="6184986"/>
            <a:ext cx="12192000" cy="234142"/>
          </a:xfrm>
          <a:prstGeom prst="rect">
            <a:avLst/>
          </a:prstGeom>
          <a:solidFill>
            <a:schemeClr val="accent2"/>
          </a:solidFill>
          <a:ln w="12700">
            <a:miter lim="400000"/>
          </a:ln>
        </p:spPr>
        <p:txBody>
          <a:bodyPr lIns="0" tIns="0" rIns="0" bIns="0" anchor="ctr"/>
          <a:lstStyle/>
          <a:p>
            <a:pPr lvl="0" algn="ctr">
              <a:defRPr>
                <a:solidFill>
                  <a:srgbClr val="FFFFFF"/>
                </a:solidFill>
              </a:defRPr>
            </a:pPr>
            <a:endParaRPr sz="1800"/>
          </a:p>
        </p:txBody>
      </p:sp>
      <p:sp>
        <p:nvSpPr>
          <p:cNvPr id="4" name="Date Placeholder 3"/>
          <p:cNvSpPr>
            <a:spLocks noGrp="1"/>
          </p:cNvSpPr>
          <p:nvPr>
            <p:ph type="dt" sz="half" idx="10"/>
          </p:nvPr>
        </p:nvSpPr>
        <p:spPr/>
        <p:txBody>
          <a:bodyPr/>
          <a:lstStyle/>
          <a:p>
            <a:fld id="{1D36C9E9-50FF-46D1-B227-E8ADE92BFA95}" type="datetime1">
              <a:rPr lang="en-US" smtClean="0"/>
              <a:t>3/6/2018</a:t>
            </a:fld>
            <a:endParaRPr lang="en-US" dirty="0"/>
          </a:p>
        </p:txBody>
      </p:sp>
      <p:sp>
        <p:nvSpPr>
          <p:cNvPr id="5" name="Slide Number Placeholder 4"/>
          <p:cNvSpPr>
            <a:spLocks noGrp="1"/>
          </p:cNvSpPr>
          <p:nvPr>
            <p:ph type="sldNum" sz="quarter" idx="11"/>
          </p:nvPr>
        </p:nvSpPr>
        <p:spPr/>
        <p:txBody>
          <a:bodyPr/>
          <a:lstStyle/>
          <a:p>
            <a:fld id="{2FDA7F28-AE9F-E149-ADD3-CF8EC1EB29C2}" type="slidenum">
              <a:rPr lang="en-US" smtClean="0"/>
              <a:pPr/>
              <a:t>‹#›</a:t>
            </a:fld>
            <a:endParaRPr lang="en-US" dirty="0"/>
          </a:p>
        </p:txBody>
      </p:sp>
    </p:spTree>
    <p:custDataLst>
      <p:tags r:id="rId1"/>
    </p:custDataLst>
    <p:extLst>
      <p:ext uri="{BB962C8B-B14F-4D97-AF65-F5344CB8AC3E}">
        <p14:creationId xmlns:p14="http://schemas.microsoft.com/office/powerpoint/2010/main" val="24318672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0719A-C3B5-ED4C-9779-743CF61CC1A6}"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365843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E0719A-C3B5-ED4C-9779-743CF61CC1A6}" type="datetimeFigureOut">
              <a:rPr lang="en-US" smtClean="0"/>
              <a:t>3/6/2018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B7CBAF3-F757-9748-9EB0-05200FDFD6E6}" type="slidenum">
              <a:rPr lang="en-US" smtClean="0"/>
              <a:t>‹#›</a:t>
            </a:fld>
            <a:endParaRPr lang="en-US"/>
          </a:p>
        </p:txBody>
      </p:sp>
    </p:spTree>
    <p:extLst>
      <p:ext uri="{BB962C8B-B14F-4D97-AF65-F5344CB8AC3E}">
        <p14:creationId xmlns:p14="http://schemas.microsoft.com/office/powerpoint/2010/main" val="395752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0719A-C3B5-ED4C-9779-743CF61CC1A6}"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227345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0719A-C3B5-ED4C-9779-743CF61CC1A6}"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40870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0719A-C3B5-ED4C-9779-743CF61CC1A6}"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188653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0719A-C3B5-ED4C-9779-743CF61CC1A6}"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27424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1E0719A-C3B5-ED4C-9779-743CF61CC1A6}" type="datetimeFigureOut">
              <a:rPr lang="en-US" smtClean="0"/>
              <a:t>3/6/2018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B7CBAF3-F757-9748-9EB0-05200FDFD6E6}" type="slidenum">
              <a:rPr lang="en-US" smtClean="0"/>
              <a:t>‹#›</a:t>
            </a:fld>
            <a:endParaRPr lang="en-US"/>
          </a:p>
        </p:txBody>
      </p:sp>
    </p:spTree>
    <p:extLst>
      <p:ext uri="{BB962C8B-B14F-4D97-AF65-F5344CB8AC3E}">
        <p14:creationId xmlns:p14="http://schemas.microsoft.com/office/powerpoint/2010/main" val="112539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E0719A-C3B5-ED4C-9779-743CF61CC1A6}"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CBAF3-F757-9748-9EB0-05200FDFD6E6}" type="slidenum">
              <a:rPr lang="en-US" smtClean="0"/>
              <a:t>‹#›</a:t>
            </a:fld>
            <a:endParaRPr lang="en-US"/>
          </a:p>
        </p:txBody>
      </p:sp>
    </p:spTree>
    <p:extLst>
      <p:ext uri="{BB962C8B-B14F-4D97-AF65-F5344CB8AC3E}">
        <p14:creationId xmlns:p14="http://schemas.microsoft.com/office/powerpoint/2010/main" val="125553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1E0719A-C3B5-ED4C-9779-743CF61CC1A6}" type="datetimeFigureOut">
              <a:rPr lang="en-US" smtClean="0"/>
              <a:t>3/6/2018</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B7CBAF3-F757-9748-9EB0-05200FDFD6E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39876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ms.gov/Research-Statistics-Data-and-Systems/Statistics-Trends-and-Reports/NationalHealthExpendData/index.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E62-E43E-5A44-9BF5-2D88F15BC9E9}"/>
              </a:ext>
            </a:extLst>
          </p:cNvPr>
          <p:cNvSpPr>
            <a:spLocks noGrp="1"/>
          </p:cNvSpPr>
          <p:nvPr>
            <p:ph type="ctrTitle"/>
          </p:nvPr>
        </p:nvSpPr>
        <p:spPr>
          <a:xfrm>
            <a:off x="537196" y="1054849"/>
            <a:ext cx="10993549" cy="1475013"/>
          </a:xfrm>
        </p:spPr>
        <p:txBody>
          <a:bodyPr anchor="ctr"/>
          <a:lstStyle/>
          <a:p>
            <a:r>
              <a:rPr lang="en-US" dirty="0"/>
              <a:t>TCPi</a:t>
            </a:r>
          </a:p>
        </p:txBody>
      </p:sp>
      <p:sp>
        <p:nvSpPr>
          <p:cNvPr id="3" name="Subtitle 2">
            <a:extLst>
              <a:ext uri="{FF2B5EF4-FFF2-40B4-BE49-F238E27FC236}">
                <a16:creationId xmlns:a16="http://schemas.microsoft.com/office/drawing/2014/main" id="{17DC61E1-E24B-EB4F-AABC-08B2B11FDADC}"/>
              </a:ext>
            </a:extLst>
          </p:cNvPr>
          <p:cNvSpPr>
            <a:spLocks noGrp="1"/>
          </p:cNvSpPr>
          <p:nvPr>
            <p:ph type="subTitle" idx="1"/>
          </p:nvPr>
        </p:nvSpPr>
        <p:spPr>
          <a:xfrm>
            <a:off x="537199" y="2163338"/>
            <a:ext cx="10993546" cy="744010"/>
          </a:xfrm>
          <a:noFill/>
        </p:spPr>
        <p:txBody>
          <a:bodyPr>
            <a:noAutofit/>
          </a:bodyPr>
          <a:lstStyle/>
          <a:p>
            <a:r>
              <a:rPr lang="en-US" sz="1800" b="1" dirty="0"/>
              <a:t>Preparing for Value Based Payment:</a:t>
            </a:r>
          </a:p>
          <a:p>
            <a:r>
              <a:rPr lang="en-US" sz="1800" b="1" dirty="0"/>
              <a:t>Reducing waste and demonstrating cost effective care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99" y="6124342"/>
            <a:ext cx="3109256" cy="539319"/>
          </a:xfrm>
          <a:prstGeom prst="rect">
            <a:avLst/>
          </a:prstGeo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777" y="6138569"/>
            <a:ext cx="3134948" cy="539496"/>
          </a:xfrm>
          <a:prstGeom prst="rect">
            <a:avLst/>
          </a:prstGeom>
          <a:ln>
            <a:solidFill>
              <a:schemeClr val="accent1"/>
            </a:solidFill>
          </a:ln>
        </p:spPr>
      </p:pic>
    </p:spTree>
    <p:extLst>
      <p:ext uri="{BB962C8B-B14F-4D97-AF65-F5344CB8AC3E}">
        <p14:creationId xmlns:p14="http://schemas.microsoft.com/office/powerpoint/2010/main" val="273654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E23C-E573-9F4A-A327-EFF7C80B8F04}"/>
              </a:ext>
            </a:extLst>
          </p:cNvPr>
          <p:cNvSpPr>
            <a:spLocks noGrp="1"/>
          </p:cNvSpPr>
          <p:nvPr>
            <p:ph type="title"/>
          </p:nvPr>
        </p:nvSpPr>
        <p:spPr>
          <a:xfrm>
            <a:off x="412595" y="613317"/>
            <a:ext cx="11329639" cy="1204331"/>
          </a:xfrm>
        </p:spPr>
        <p:txBody>
          <a:bodyPr anchor="ctr">
            <a:normAutofit/>
          </a:bodyPr>
          <a:lstStyle/>
          <a:p>
            <a:r>
              <a:rPr lang="en-US" dirty="0"/>
              <a:t>Why Does Reducing Cost and Utilization Matter?</a:t>
            </a:r>
            <a:br>
              <a:rPr lang="en-US" dirty="0"/>
            </a:br>
            <a:r>
              <a:rPr lang="en-US" sz="2400" dirty="0"/>
              <a:t>From a practice perspective: </a:t>
            </a:r>
          </a:p>
        </p:txBody>
      </p:sp>
      <p:sp>
        <p:nvSpPr>
          <p:cNvPr id="3" name="Content Placeholder 2">
            <a:extLst>
              <a:ext uri="{FF2B5EF4-FFF2-40B4-BE49-F238E27FC236}">
                <a16:creationId xmlns:a16="http://schemas.microsoft.com/office/drawing/2014/main" id="{2D712670-3F47-DC42-B9E0-27A1705D56F3}"/>
              </a:ext>
            </a:extLst>
          </p:cNvPr>
          <p:cNvSpPr>
            <a:spLocks noGrp="1"/>
          </p:cNvSpPr>
          <p:nvPr>
            <p:ph idx="1"/>
          </p:nvPr>
        </p:nvSpPr>
        <p:spPr>
          <a:xfrm>
            <a:off x="581193" y="1895708"/>
            <a:ext cx="11029615" cy="4638907"/>
          </a:xfrm>
        </p:spPr>
        <p:txBody>
          <a:bodyPr anchor="t">
            <a:noAutofit/>
          </a:bodyPr>
          <a:lstStyle/>
          <a:p>
            <a:pPr marL="0" indent="0">
              <a:spcBef>
                <a:spcPts val="0"/>
              </a:spcBef>
              <a:spcAft>
                <a:spcPts val="0"/>
              </a:spcAft>
              <a:buNone/>
            </a:pPr>
            <a:r>
              <a:rPr lang="en-US" sz="3200" dirty="0"/>
              <a:t>Primary Care will be looking for high value specialists </a:t>
            </a:r>
          </a:p>
          <a:p>
            <a:pPr marL="0" indent="0">
              <a:spcBef>
                <a:spcPts val="0"/>
              </a:spcBef>
              <a:spcAft>
                <a:spcPts val="0"/>
              </a:spcAft>
              <a:buNone/>
            </a:pPr>
            <a:endParaRPr lang="en-US" sz="3200" dirty="0"/>
          </a:p>
          <a:p>
            <a:pPr marL="0" indent="0">
              <a:spcBef>
                <a:spcPts val="0"/>
              </a:spcBef>
              <a:spcAft>
                <a:spcPts val="0"/>
              </a:spcAft>
              <a:buNone/>
            </a:pPr>
            <a:r>
              <a:rPr lang="en-US" sz="3200" dirty="0"/>
              <a:t>Commercial </a:t>
            </a:r>
            <a:r>
              <a:rPr lang="en-US" sz="3200" dirty="0" smtClean="0"/>
              <a:t>carriers: </a:t>
            </a:r>
            <a:endParaRPr lang="en-US" sz="3200" dirty="0"/>
          </a:p>
          <a:p>
            <a:pPr>
              <a:spcBef>
                <a:spcPts val="0"/>
              </a:spcBef>
              <a:spcAft>
                <a:spcPts val="0"/>
              </a:spcAft>
              <a:buFont typeface="Arial" panose="020B0604020202020204" pitchFamily="34" charset="0"/>
              <a:buChar char="•"/>
            </a:pPr>
            <a:r>
              <a:rPr lang="en-US" sz="3200" dirty="0"/>
              <a:t>Shared savings</a:t>
            </a:r>
          </a:p>
          <a:p>
            <a:pPr>
              <a:spcBef>
                <a:spcPts val="0"/>
              </a:spcBef>
              <a:spcAft>
                <a:spcPts val="0"/>
              </a:spcAft>
              <a:buFont typeface="Arial" panose="020B0604020202020204" pitchFamily="34" charset="0"/>
              <a:buChar char="•"/>
            </a:pPr>
            <a:r>
              <a:rPr lang="en-US" sz="3200" dirty="0"/>
              <a:t>ACOs</a:t>
            </a:r>
          </a:p>
          <a:p>
            <a:pPr>
              <a:spcBef>
                <a:spcPts val="0"/>
              </a:spcBef>
              <a:spcAft>
                <a:spcPts val="0"/>
              </a:spcAft>
              <a:buFont typeface="Arial" panose="020B0604020202020204" pitchFamily="34" charset="0"/>
              <a:buChar char="•"/>
            </a:pPr>
            <a:r>
              <a:rPr lang="en-US" sz="3200" dirty="0"/>
              <a:t>Premier Designations:</a:t>
            </a:r>
          </a:p>
          <a:p>
            <a:pPr lvl="1">
              <a:spcBef>
                <a:spcPts val="0"/>
              </a:spcBef>
              <a:spcAft>
                <a:spcPts val="0"/>
              </a:spcAft>
              <a:buFont typeface="Arial" panose="020B0604020202020204" pitchFamily="34" charset="0"/>
              <a:buChar char="•"/>
            </a:pPr>
            <a:r>
              <a:rPr lang="en-US" sz="2400" dirty="0"/>
              <a:t>Incentivizing patients to use high value providers </a:t>
            </a:r>
          </a:p>
          <a:p>
            <a:pPr>
              <a:spcBef>
                <a:spcPts val="0"/>
              </a:spcBef>
              <a:spcAft>
                <a:spcPts val="0"/>
              </a:spcAft>
              <a:buFont typeface="Arial" panose="020B0604020202020204" pitchFamily="34" charset="0"/>
              <a:buChar char="•"/>
            </a:pPr>
            <a:endParaRPr lang="en-US" sz="3200" dirty="0"/>
          </a:p>
          <a:p>
            <a:pPr marL="0" indent="0">
              <a:spcBef>
                <a:spcPts val="0"/>
              </a:spcBef>
              <a:spcAft>
                <a:spcPts val="0"/>
              </a:spcAft>
              <a:buNone/>
            </a:pPr>
            <a:r>
              <a:rPr lang="en-US" sz="3200" dirty="0"/>
              <a:t>You can negotiate beneficial contracts when you have good data</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3" y="2635940"/>
            <a:ext cx="4176311" cy="3132233"/>
          </a:xfrm>
          <a:prstGeom prst="rect">
            <a:avLst/>
          </a:prstGeom>
        </p:spPr>
      </p:pic>
    </p:spTree>
    <p:extLst>
      <p:ext uri="{BB962C8B-B14F-4D97-AF65-F5344CB8AC3E}">
        <p14:creationId xmlns:p14="http://schemas.microsoft.com/office/powerpoint/2010/main" val="284461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E23C-E573-9F4A-A327-EFF7C80B8F04}"/>
              </a:ext>
            </a:extLst>
          </p:cNvPr>
          <p:cNvSpPr>
            <a:spLocks noGrp="1"/>
          </p:cNvSpPr>
          <p:nvPr>
            <p:ph type="title"/>
          </p:nvPr>
        </p:nvSpPr>
        <p:spPr>
          <a:xfrm>
            <a:off x="412595" y="613317"/>
            <a:ext cx="11318488" cy="1285639"/>
          </a:xfrm>
        </p:spPr>
        <p:txBody>
          <a:bodyPr anchor="ctr">
            <a:normAutofit/>
          </a:bodyPr>
          <a:lstStyle/>
          <a:p>
            <a:r>
              <a:rPr lang="en-US" dirty="0"/>
              <a:t>Why Does Reducing Cost and Utilization Matter?</a:t>
            </a:r>
            <a:br>
              <a:rPr lang="en-US" dirty="0"/>
            </a:br>
            <a:r>
              <a:rPr lang="en-US" sz="2400" dirty="0"/>
              <a:t>From a patient perspective</a:t>
            </a:r>
          </a:p>
        </p:txBody>
      </p:sp>
      <p:sp>
        <p:nvSpPr>
          <p:cNvPr id="3" name="Content Placeholder 2">
            <a:extLst>
              <a:ext uri="{FF2B5EF4-FFF2-40B4-BE49-F238E27FC236}">
                <a16:creationId xmlns:a16="http://schemas.microsoft.com/office/drawing/2014/main" id="{2D712670-3F47-DC42-B9E0-27A1705D56F3}"/>
              </a:ext>
            </a:extLst>
          </p:cNvPr>
          <p:cNvSpPr>
            <a:spLocks noGrp="1"/>
          </p:cNvSpPr>
          <p:nvPr>
            <p:ph sz="half" idx="1"/>
          </p:nvPr>
        </p:nvSpPr>
        <p:spPr/>
        <p:txBody>
          <a:bodyPr>
            <a:normAutofit/>
          </a:bodyPr>
          <a:lstStyle/>
          <a:p>
            <a:pPr marL="0" indent="0">
              <a:buNone/>
            </a:pPr>
            <a:r>
              <a:rPr lang="en-US" sz="2000" dirty="0"/>
              <a:t>Patients portion of healthcare costs are rising: </a:t>
            </a:r>
          </a:p>
          <a:p>
            <a:r>
              <a:rPr lang="en-US" sz="2000" dirty="0"/>
              <a:t>Health Savings Accounts </a:t>
            </a:r>
          </a:p>
          <a:p>
            <a:r>
              <a:rPr lang="en-US" sz="2000" dirty="0"/>
              <a:t>Higher Deductibles </a:t>
            </a:r>
          </a:p>
          <a:p>
            <a:pPr marL="0" indent="0">
              <a:buNone/>
            </a:pPr>
            <a:r>
              <a:rPr lang="en-US" dirty="0"/>
              <a:t>    </a:t>
            </a:r>
          </a:p>
          <a:p>
            <a:pPr marL="0" indent="0">
              <a:buNone/>
            </a:pPr>
            <a:r>
              <a:rPr lang="en-US" dirty="0"/>
              <a:t>	</a:t>
            </a:r>
          </a:p>
        </p:txBody>
      </p:sp>
      <p:pic>
        <p:nvPicPr>
          <p:cNvPr id="5" name="Picture 4">
            <a:extLst>
              <a:ext uri="{FF2B5EF4-FFF2-40B4-BE49-F238E27FC236}">
                <a16:creationId xmlns:a16="http://schemas.microsoft.com/office/drawing/2014/main" id="{E7D60D44-9903-C644-BC0D-AA96F75A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436" y="1943560"/>
            <a:ext cx="5717798" cy="4806107"/>
          </a:xfrm>
          <a:prstGeom prst="rect">
            <a:avLst/>
          </a:prstGeom>
          <a:ln>
            <a:solidFill>
              <a:schemeClr val="accent1"/>
            </a:solidFill>
          </a:ln>
        </p:spPr>
      </p:pic>
    </p:spTree>
    <p:extLst>
      <p:ext uri="{BB962C8B-B14F-4D97-AF65-F5344CB8AC3E}">
        <p14:creationId xmlns:p14="http://schemas.microsoft.com/office/powerpoint/2010/main" val="349381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6090" y="1817083"/>
            <a:ext cx="8193087" cy="4024955"/>
          </a:xfrm>
        </p:spPr>
      </p:pic>
      <p:sp>
        <p:nvSpPr>
          <p:cNvPr id="3" name="Title 2"/>
          <p:cNvSpPr>
            <a:spLocks noGrp="1"/>
          </p:cNvSpPr>
          <p:nvPr>
            <p:ph type="title"/>
          </p:nvPr>
        </p:nvSpPr>
        <p:spPr>
          <a:xfrm>
            <a:off x="604683" y="226993"/>
            <a:ext cx="11076039" cy="1486126"/>
          </a:xfrm>
        </p:spPr>
        <p:txBody>
          <a:bodyPr>
            <a:noAutofit/>
          </a:bodyPr>
          <a:lstStyle/>
          <a:p>
            <a:r>
              <a:rPr lang="en-US" dirty="0"/>
              <a:t>Percent change in middle-income households’ spending on basic needs (2007-2014)</a:t>
            </a:r>
            <a:endParaRPr lang="en-US" b="1" dirty="0"/>
          </a:p>
        </p:txBody>
      </p:sp>
      <p:sp>
        <p:nvSpPr>
          <p:cNvPr id="6" name="TextBox 5"/>
          <p:cNvSpPr txBox="1"/>
          <p:nvPr/>
        </p:nvSpPr>
        <p:spPr>
          <a:xfrm>
            <a:off x="7607300" y="5768994"/>
            <a:ext cx="914400" cy="91440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rtlCol="0">
            <a:noAutofit/>
          </a:bodyPr>
          <a:lstStyle/>
          <a:p>
            <a:endParaRPr lang="en-US" sz="1600" dirty="0">
              <a:solidFill>
                <a:schemeClr val="bg1"/>
              </a:solidFill>
            </a:endParaRPr>
          </a:p>
        </p:txBody>
      </p:sp>
      <p:sp>
        <p:nvSpPr>
          <p:cNvPr id="7" name="TextBox 6"/>
          <p:cNvSpPr txBox="1"/>
          <p:nvPr/>
        </p:nvSpPr>
        <p:spPr>
          <a:xfrm>
            <a:off x="5888038" y="5842038"/>
            <a:ext cx="914400" cy="91440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rtlCol="0">
            <a:noAutofit/>
          </a:bodyPr>
          <a:lstStyle/>
          <a:p>
            <a:r>
              <a:rPr lang="en-US" sz="1600" dirty="0"/>
              <a:t>Source: </a:t>
            </a:r>
            <a:r>
              <a:rPr lang="en-US" sz="1600"/>
              <a:t>Brookings Institution, Wall </a:t>
            </a:r>
            <a:r>
              <a:rPr lang="en-US" sz="1600" dirty="0"/>
              <a:t>Street Journal</a:t>
            </a:r>
          </a:p>
          <a:p>
            <a:r>
              <a:rPr lang="en-US" sz="1600" dirty="0">
                <a:solidFill>
                  <a:schemeClr val="bg1"/>
                </a:solidFill>
              </a:rPr>
              <a:t> </a:t>
            </a:r>
          </a:p>
        </p:txBody>
      </p:sp>
      <p:sp>
        <p:nvSpPr>
          <p:cNvPr id="4" name="Slide Number Placeholder 3"/>
          <p:cNvSpPr>
            <a:spLocks noGrp="1"/>
          </p:cNvSpPr>
          <p:nvPr>
            <p:ph type="sldNum" sz="quarter" idx="10"/>
          </p:nvPr>
        </p:nvSpPr>
        <p:spPr>
          <a:xfrm>
            <a:off x="2364509" y="6523833"/>
            <a:ext cx="8074891" cy="263525"/>
          </a:xfrm>
        </p:spPr>
        <p:txBody>
          <a:bodyPr/>
          <a:lstStyle/>
          <a:p>
            <a:pPr>
              <a:defRPr/>
            </a:pPr>
            <a:fld id="{0173F4CC-DDBB-4FBE-91F3-5ADCB686BED7}" type="slidenum">
              <a:rPr lang="en-US" smtClean="0"/>
              <a:pPr>
                <a:defRPr/>
              </a:pPr>
              <a:t>12</a:t>
            </a:fld>
            <a:endParaRPr lang="en-US" dirty="0"/>
          </a:p>
        </p:txBody>
      </p:sp>
    </p:spTree>
    <p:extLst>
      <p:ext uri="{BB962C8B-B14F-4D97-AF65-F5344CB8AC3E}">
        <p14:creationId xmlns:p14="http://schemas.microsoft.com/office/powerpoint/2010/main" val="12612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ACAF-B456-1B46-AF61-0111B7E78287}"/>
              </a:ext>
            </a:extLst>
          </p:cNvPr>
          <p:cNvSpPr>
            <a:spLocks noGrp="1"/>
          </p:cNvSpPr>
          <p:nvPr>
            <p:ph type="title"/>
          </p:nvPr>
        </p:nvSpPr>
        <p:spPr/>
        <p:txBody>
          <a:bodyPr anchor="ctr">
            <a:normAutofit/>
          </a:bodyPr>
          <a:lstStyle/>
          <a:p>
            <a:r>
              <a:rPr lang="en-US" dirty="0"/>
              <a:t>What can we do about it?</a:t>
            </a:r>
            <a:br>
              <a:rPr lang="en-US" dirty="0"/>
            </a:br>
            <a:r>
              <a:rPr lang="en-US" sz="2400" dirty="0"/>
              <a:t>Eliminate Waste</a:t>
            </a:r>
          </a:p>
        </p:txBody>
      </p:sp>
      <p:sp>
        <p:nvSpPr>
          <p:cNvPr id="3" name="Content Placeholder 2">
            <a:extLst>
              <a:ext uri="{FF2B5EF4-FFF2-40B4-BE49-F238E27FC236}">
                <a16:creationId xmlns:a16="http://schemas.microsoft.com/office/drawing/2014/main" id="{115B955A-BAC0-A24C-AB4D-069A96F56CA9}"/>
              </a:ext>
            </a:extLst>
          </p:cNvPr>
          <p:cNvSpPr>
            <a:spLocks noGrp="1"/>
          </p:cNvSpPr>
          <p:nvPr>
            <p:ph sz="half" idx="1"/>
          </p:nvPr>
        </p:nvSpPr>
        <p:spPr/>
        <p:txBody>
          <a:bodyPr anchor="t">
            <a:normAutofit/>
          </a:bodyPr>
          <a:lstStyle/>
          <a:p>
            <a:r>
              <a:rPr lang="en-US" sz="2400" dirty="0"/>
              <a:t>Waste: activity which could be eliminated without harming consumers or reducing the quality of care that people receive </a:t>
            </a:r>
          </a:p>
          <a:p>
            <a:endParaRPr lang="en-US" sz="2400" dirty="0"/>
          </a:p>
          <a:p>
            <a:endParaRPr lang="en-US" sz="2400" dirty="0"/>
          </a:p>
          <a:p>
            <a:r>
              <a:rPr lang="en-US" sz="2400" dirty="0"/>
              <a:t>Researchers estimate 20% - 50% of healthcare spending is “waste”</a:t>
            </a:r>
          </a:p>
          <a:p>
            <a:endParaRPr lang="en-US" sz="2000" dirty="0"/>
          </a:p>
        </p:txBody>
      </p:sp>
      <p:sp>
        <p:nvSpPr>
          <p:cNvPr id="5" name="Content Placeholder 4">
            <a:extLst>
              <a:ext uri="{FF2B5EF4-FFF2-40B4-BE49-F238E27FC236}">
                <a16:creationId xmlns:a16="http://schemas.microsoft.com/office/drawing/2014/main" id="{A7E619CC-1F35-A04A-A416-311D3FAAD2D8}"/>
              </a:ext>
            </a:extLst>
          </p:cNvPr>
          <p:cNvSpPr>
            <a:spLocks noGrp="1"/>
          </p:cNvSpPr>
          <p:nvPr>
            <p:ph sz="half" idx="2"/>
          </p:nvPr>
        </p:nvSpPr>
        <p:spPr/>
        <p:txBody>
          <a:bodyPr/>
          <a:lstStyle/>
          <a:p>
            <a:endParaRPr lang="en-US"/>
          </a:p>
        </p:txBody>
      </p:sp>
      <p:pic>
        <p:nvPicPr>
          <p:cNvPr id="4" name="Content Placeholder 4">
            <a:extLst>
              <a:ext uri="{FF2B5EF4-FFF2-40B4-BE49-F238E27FC236}">
                <a16:creationId xmlns:a16="http://schemas.microsoft.com/office/drawing/2014/main" id="{1A779FE2-29E3-2342-930A-B6E59E6B2840}"/>
              </a:ext>
            </a:extLst>
          </p:cNvPr>
          <p:cNvPicPr>
            <a:picLocks noChangeAspect="1"/>
          </p:cNvPicPr>
          <p:nvPr/>
        </p:nvPicPr>
        <p:blipFill rotWithShape="1">
          <a:blip r:embed="rId3">
            <a:extLst>
              <a:ext uri="{28A0092B-C50C-407E-A947-70E740481C1C}">
                <a14:useLocalDpi xmlns:a14="http://schemas.microsoft.com/office/drawing/2010/main" val="0"/>
              </a:ext>
            </a:extLst>
          </a:blip>
          <a:srcRect l="2912" t="4018" r="3568"/>
          <a:stretch/>
        </p:blipFill>
        <p:spPr>
          <a:xfrm>
            <a:off x="5924864" y="2228003"/>
            <a:ext cx="5802521" cy="4438268"/>
          </a:xfrm>
          <a:prstGeom prst="rect">
            <a:avLst/>
          </a:prstGeom>
          <a:ln>
            <a:solidFill>
              <a:schemeClr val="accent1"/>
            </a:solidFill>
          </a:ln>
        </p:spPr>
      </p:pic>
    </p:spTree>
    <p:extLst>
      <p:ext uri="{BB962C8B-B14F-4D97-AF65-F5344CB8AC3E}">
        <p14:creationId xmlns:p14="http://schemas.microsoft.com/office/powerpoint/2010/main" val="321003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A414-3B65-1840-AA4C-5E552F8B0767}"/>
              </a:ext>
            </a:extLst>
          </p:cNvPr>
          <p:cNvSpPr>
            <a:spLocks noGrp="1"/>
          </p:cNvSpPr>
          <p:nvPr>
            <p:ph type="title"/>
          </p:nvPr>
        </p:nvSpPr>
        <p:spPr>
          <a:xfrm>
            <a:off x="434897" y="591015"/>
            <a:ext cx="11329639" cy="1260087"/>
          </a:xfrm>
        </p:spPr>
        <p:txBody>
          <a:bodyPr anchor="ctr"/>
          <a:lstStyle/>
          <a:p>
            <a:r>
              <a:rPr lang="en-US" dirty="0"/>
              <a:t>Potential savings </a:t>
            </a:r>
            <a:r>
              <a:rPr lang="en-US" dirty="0" smtClean="0"/>
              <a:t>opportunities:</a:t>
            </a:r>
            <a:endParaRPr lang="en-US" dirty="0"/>
          </a:p>
        </p:txBody>
      </p:sp>
      <p:sp>
        <p:nvSpPr>
          <p:cNvPr id="3" name="Content Placeholder 2">
            <a:extLst>
              <a:ext uri="{FF2B5EF4-FFF2-40B4-BE49-F238E27FC236}">
                <a16:creationId xmlns:a16="http://schemas.microsoft.com/office/drawing/2014/main" id="{87F94FB3-312C-4F4B-AF96-BB999C80CFFD}"/>
              </a:ext>
            </a:extLst>
          </p:cNvPr>
          <p:cNvSpPr>
            <a:spLocks noGrp="1"/>
          </p:cNvSpPr>
          <p:nvPr>
            <p:ph idx="1"/>
          </p:nvPr>
        </p:nvSpPr>
        <p:spPr>
          <a:xfrm>
            <a:off x="581192" y="1979272"/>
            <a:ext cx="11029615" cy="4340506"/>
          </a:xfrm>
        </p:spPr>
        <p:txBody>
          <a:bodyPr anchor="t">
            <a:normAutofit/>
          </a:bodyPr>
          <a:lstStyle/>
          <a:p>
            <a:r>
              <a:rPr lang="en-US" sz="2200" dirty="0"/>
              <a:t>Avoidable use of ED </a:t>
            </a:r>
          </a:p>
          <a:p>
            <a:r>
              <a:rPr lang="en-US" sz="2200" dirty="0"/>
              <a:t>Avoidable hospital readmissions </a:t>
            </a:r>
          </a:p>
          <a:p>
            <a:r>
              <a:rPr lang="en-US" sz="2200" dirty="0"/>
              <a:t>Tests that do not inform treatment options but may be a part of a standing order </a:t>
            </a:r>
          </a:p>
          <a:p>
            <a:r>
              <a:rPr lang="en-US" sz="2200" dirty="0"/>
              <a:t> Preoperative baseline laboratory studies prior to low-risk surgery </a:t>
            </a:r>
          </a:p>
          <a:p>
            <a:r>
              <a:rPr lang="en-US" sz="2200" dirty="0"/>
              <a:t>Duplicate tests </a:t>
            </a:r>
          </a:p>
          <a:p>
            <a:r>
              <a:rPr lang="en-US" sz="2200" dirty="0"/>
              <a:t>Brand name pharmaceuticals when generic provide same result</a:t>
            </a:r>
          </a:p>
          <a:p>
            <a:r>
              <a:rPr lang="en-US" sz="2200" dirty="0"/>
              <a:t> Preoperative EKG, chest x-ray and pulmonary function testing prior to low risk surgery </a:t>
            </a:r>
          </a:p>
          <a:p>
            <a:r>
              <a:rPr lang="en-US" sz="2200" dirty="0"/>
              <a:t>Using a high cost facility when lower cost is an option</a:t>
            </a:r>
          </a:p>
          <a:p>
            <a:pPr lvl="1"/>
            <a:r>
              <a:rPr lang="en-US" sz="1900" dirty="0"/>
              <a:t>i.e., Operating Room vs ambulatory surgical center</a:t>
            </a:r>
          </a:p>
          <a:p>
            <a:pPr lvl="1"/>
            <a:endParaRPr lang="en-US" dirty="0"/>
          </a:p>
          <a:p>
            <a:endParaRPr lang="en-US" dirty="0"/>
          </a:p>
          <a:p>
            <a:endParaRPr lang="en-US" dirty="0"/>
          </a:p>
        </p:txBody>
      </p:sp>
    </p:spTree>
    <p:extLst>
      <p:ext uri="{BB962C8B-B14F-4D97-AF65-F5344CB8AC3E}">
        <p14:creationId xmlns:p14="http://schemas.microsoft.com/office/powerpoint/2010/main" val="91147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12C3-4D5A-4941-9CDC-0FC61236A1F4}"/>
              </a:ext>
            </a:extLst>
          </p:cNvPr>
          <p:cNvSpPr>
            <a:spLocks noGrp="1"/>
          </p:cNvSpPr>
          <p:nvPr>
            <p:ph type="title"/>
          </p:nvPr>
        </p:nvSpPr>
        <p:spPr>
          <a:xfrm>
            <a:off x="416689" y="702156"/>
            <a:ext cx="11194119" cy="1013800"/>
          </a:xfrm>
        </p:spPr>
        <p:txBody>
          <a:bodyPr anchor="ctr"/>
          <a:lstStyle/>
          <a:p>
            <a:r>
              <a:rPr lang="en-US" dirty="0"/>
              <a:t>Discussion: </a:t>
            </a:r>
          </a:p>
        </p:txBody>
      </p:sp>
      <p:sp>
        <p:nvSpPr>
          <p:cNvPr id="3" name="Content Placeholder 2">
            <a:extLst>
              <a:ext uri="{FF2B5EF4-FFF2-40B4-BE49-F238E27FC236}">
                <a16:creationId xmlns:a16="http://schemas.microsoft.com/office/drawing/2014/main" id="{B9C2B710-F8B5-874D-939D-E0F6E2926D3A}"/>
              </a:ext>
            </a:extLst>
          </p:cNvPr>
          <p:cNvSpPr>
            <a:spLocks noGrp="1"/>
          </p:cNvSpPr>
          <p:nvPr>
            <p:ph idx="1"/>
          </p:nvPr>
        </p:nvSpPr>
        <p:spPr/>
        <p:txBody>
          <a:bodyPr anchor="t">
            <a:normAutofit/>
          </a:bodyPr>
          <a:lstStyle/>
          <a:p>
            <a:pPr marL="0" indent="0">
              <a:buNone/>
            </a:pPr>
            <a:endParaRPr lang="en-US" sz="2800" dirty="0"/>
          </a:p>
          <a:p>
            <a:pPr marL="0" indent="0">
              <a:buNone/>
            </a:pPr>
            <a:r>
              <a:rPr lang="en-US" sz="2800" dirty="0"/>
              <a:t>What are your thoughts about healthcare</a:t>
            </a:r>
          </a:p>
          <a:p>
            <a:pPr marL="0" indent="0">
              <a:buNone/>
            </a:pPr>
            <a:r>
              <a:rPr lang="en-US" sz="2800" dirty="0"/>
              <a:t>costs your practice might impact?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094" b="11894"/>
          <a:stretch/>
        </p:blipFill>
        <p:spPr>
          <a:xfrm flipH="1">
            <a:off x="8035148" y="2316963"/>
            <a:ext cx="3575659" cy="3405368"/>
          </a:xfrm>
          <a:prstGeom prst="rect">
            <a:avLst/>
          </a:prstGeom>
        </p:spPr>
      </p:pic>
    </p:spTree>
    <p:extLst>
      <p:ext uri="{BB962C8B-B14F-4D97-AF65-F5344CB8AC3E}">
        <p14:creationId xmlns:p14="http://schemas.microsoft.com/office/powerpoint/2010/main" val="3530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If we decide to change, how can we implement that?</a:t>
            </a:r>
          </a:p>
        </p:txBody>
      </p:sp>
      <p:sp>
        <p:nvSpPr>
          <p:cNvPr id="3" name="Content Placeholder 2"/>
          <p:cNvSpPr>
            <a:spLocks noGrp="1"/>
          </p:cNvSpPr>
          <p:nvPr>
            <p:ph idx="1"/>
          </p:nvPr>
        </p:nvSpPr>
        <p:spPr>
          <a:xfrm>
            <a:off x="581192" y="2180496"/>
            <a:ext cx="11029615" cy="4174005"/>
          </a:xfrm>
        </p:spPr>
        <p:txBody>
          <a:bodyPr anchor="t">
            <a:normAutofit/>
          </a:bodyPr>
          <a:lstStyle/>
          <a:p>
            <a:r>
              <a:rPr lang="en-US" sz="2400" dirty="0"/>
              <a:t>We can help  train staff to understand how the change will increase the value of care</a:t>
            </a:r>
            <a:r>
              <a:rPr lang="en-US" sz="2400" dirty="0" smtClean="0"/>
              <a:t>.</a:t>
            </a:r>
            <a:endParaRPr lang="en-US" sz="2400" dirty="0"/>
          </a:p>
          <a:p>
            <a:pPr lvl="1"/>
            <a:r>
              <a:rPr lang="en-US" sz="2000" dirty="0"/>
              <a:t> Sometimes changes improve patient safety as well</a:t>
            </a:r>
            <a:r>
              <a:rPr lang="en-US" sz="2000" dirty="0" smtClean="0"/>
              <a:t>!</a:t>
            </a:r>
          </a:p>
          <a:p>
            <a:pPr marL="324000" lvl="1" indent="0">
              <a:buNone/>
            </a:pPr>
            <a:endParaRPr lang="en-US" sz="2000" dirty="0"/>
          </a:p>
          <a:p>
            <a:r>
              <a:rPr lang="en-US" sz="2400" dirty="0"/>
              <a:t>Adjust roles and workflows so that all staff support the change. </a:t>
            </a:r>
            <a:r>
              <a:rPr lang="en-US" sz="2400" dirty="0" smtClean="0"/>
              <a:t>Examples </a:t>
            </a:r>
            <a:r>
              <a:rPr lang="en-US" sz="2400" dirty="0"/>
              <a:t>include:</a:t>
            </a:r>
          </a:p>
          <a:p>
            <a:pPr lvl="1"/>
            <a:r>
              <a:rPr lang="en-US" sz="2000" dirty="0"/>
              <a:t>Scripting</a:t>
            </a:r>
          </a:p>
          <a:p>
            <a:pPr lvl="1"/>
            <a:r>
              <a:rPr lang="en-US" sz="2000" dirty="0"/>
              <a:t>Embedded decision support</a:t>
            </a:r>
          </a:p>
          <a:p>
            <a:pPr lvl="1"/>
            <a:r>
              <a:rPr lang="en-US" sz="2000" dirty="0"/>
              <a:t>Shared decision making with patients </a:t>
            </a:r>
            <a:endParaRPr lang="en-US" sz="2000" dirty="0" smtClean="0"/>
          </a:p>
          <a:p>
            <a:pPr marL="324000" lvl="1" indent="0">
              <a:buNone/>
            </a:pPr>
            <a:endParaRPr lang="en-US" sz="2000" dirty="0"/>
          </a:p>
          <a:p>
            <a:r>
              <a:rPr lang="en-US" sz="2400" dirty="0"/>
              <a:t>Engage patients with decision aids, access to price and quality information. </a:t>
            </a:r>
          </a:p>
        </p:txBody>
      </p:sp>
    </p:spTree>
    <p:extLst>
      <p:ext uri="{BB962C8B-B14F-4D97-AF65-F5344CB8AC3E}">
        <p14:creationId xmlns:p14="http://schemas.microsoft.com/office/powerpoint/2010/main" val="206819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2994-95C6-0C42-A3BB-F00297EE212D}"/>
              </a:ext>
            </a:extLst>
          </p:cNvPr>
          <p:cNvSpPr>
            <a:spLocks noGrp="1"/>
          </p:cNvSpPr>
          <p:nvPr>
            <p:ph type="title"/>
          </p:nvPr>
        </p:nvSpPr>
        <p:spPr/>
        <p:txBody>
          <a:bodyPr anchor="ctr"/>
          <a:lstStyle/>
          <a:p>
            <a:r>
              <a:rPr lang="en-US" dirty="0"/>
              <a:t>Engaging patients in shared decision making</a:t>
            </a:r>
          </a:p>
        </p:txBody>
      </p:sp>
      <p:sp>
        <p:nvSpPr>
          <p:cNvPr id="3" name="Content Placeholder 2">
            <a:extLst>
              <a:ext uri="{FF2B5EF4-FFF2-40B4-BE49-F238E27FC236}">
                <a16:creationId xmlns:a16="http://schemas.microsoft.com/office/drawing/2014/main" id="{5B1B9ECE-CCAC-E240-AA00-3D590FFCD119}"/>
              </a:ext>
            </a:extLst>
          </p:cNvPr>
          <p:cNvSpPr>
            <a:spLocks noGrp="1"/>
          </p:cNvSpPr>
          <p:nvPr>
            <p:ph idx="1"/>
          </p:nvPr>
        </p:nvSpPr>
        <p:spPr/>
        <p:txBody>
          <a:bodyPr anchor="t">
            <a:normAutofit/>
          </a:bodyPr>
          <a:lstStyle/>
          <a:p>
            <a:pPr marL="0" indent="0">
              <a:buNone/>
            </a:pPr>
            <a:r>
              <a:rPr lang="en-US" sz="3600" dirty="0"/>
              <a:t>Encourage patients to consider the “Five Questions” </a:t>
            </a:r>
          </a:p>
          <a:p>
            <a:pPr marL="742950" indent="-742950">
              <a:buFont typeface="+mj-lt"/>
              <a:buAutoNum type="arabicPeriod"/>
            </a:pPr>
            <a:r>
              <a:rPr lang="en-US" sz="2800" dirty="0" smtClean="0"/>
              <a:t>Do </a:t>
            </a:r>
            <a:r>
              <a:rPr lang="en-US" sz="2800" dirty="0"/>
              <a:t>I really need this test or procedure? </a:t>
            </a:r>
          </a:p>
          <a:p>
            <a:pPr marL="742950" indent="-742950">
              <a:buFont typeface="+mj-lt"/>
              <a:buAutoNum type="arabicPeriod"/>
            </a:pPr>
            <a:r>
              <a:rPr lang="en-US" sz="2800" dirty="0" smtClean="0"/>
              <a:t>What </a:t>
            </a:r>
            <a:r>
              <a:rPr lang="en-US" sz="2800" dirty="0"/>
              <a:t>are the risks? </a:t>
            </a:r>
          </a:p>
          <a:p>
            <a:pPr marL="742950" indent="-742950">
              <a:buFont typeface="+mj-lt"/>
              <a:buAutoNum type="arabicPeriod"/>
            </a:pPr>
            <a:r>
              <a:rPr lang="en-US" sz="2800" dirty="0" smtClean="0"/>
              <a:t>Are </a:t>
            </a:r>
            <a:r>
              <a:rPr lang="en-US" sz="2800" dirty="0"/>
              <a:t>there simpler, safer options? </a:t>
            </a:r>
          </a:p>
          <a:p>
            <a:pPr marL="742950" indent="-742950">
              <a:buFont typeface="+mj-lt"/>
              <a:buAutoNum type="arabicPeriod"/>
            </a:pPr>
            <a:r>
              <a:rPr lang="en-US" sz="2800" dirty="0" smtClean="0"/>
              <a:t>What </a:t>
            </a:r>
            <a:r>
              <a:rPr lang="en-US" sz="2800" dirty="0"/>
              <a:t>happens if I don’t do anything </a:t>
            </a:r>
          </a:p>
          <a:p>
            <a:pPr marL="742950" indent="-742950">
              <a:buFont typeface="+mj-lt"/>
              <a:buAutoNum type="arabicPeriod"/>
            </a:pPr>
            <a:r>
              <a:rPr lang="en-US" sz="2800" dirty="0" smtClean="0"/>
              <a:t>How </a:t>
            </a:r>
            <a:r>
              <a:rPr lang="en-US" sz="2800" dirty="0"/>
              <a:t>much does it cost? </a:t>
            </a:r>
          </a:p>
        </p:txBody>
      </p:sp>
    </p:spTree>
    <p:extLst>
      <p:ext uri="{BB962C8B-B14F-4D97-AF65-F5344CB8AC3E}">
        <p14:creationId xmlns:p14="http://schemas.microsoft.com/office/powerpoint/2010/main" val="356270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C7F7-6208-A443-AC06-24C9656D0C9C}"/>
              </a:ext>
            </a:extLst>
          </p:cNvPr>
          <p:cNvSpPr>
            <a:spLocks noGrp="1"/>
          </p:cNvSpPr>
          <p:nvPr>
            <p:ph type="title"/>
          </p:nvPr>
        </p:nvSpPr>
        <p:spPr>
          <a:xfrm>
            <a:off x="497710" y="625033"/>
            <a:ext cx="11250593" cy="1180617"/>
          </a:xfrm>
        </p:spPr>
        <p:txBody>
          <a:bodyPr anchor="ctr">
            <a:normAutofit/>
          </a:bodyPr>
          <a:lstStyle/>
          <a:p>
            <a:r>
              <a:rPr lang="en-US" dirty="0"/>
              <a:t>How can we measure it to make sure changes are having an </a:t>
            </a:r>
            <a:r>
              <a:rPr lang="en-US" dirty="0" smtClean="0"/>
              <a:t>impact</a:t>
            </a:r>
            <a:endParaRPr lang="en-US" dirty="0"/>
          </a:p>
        </p:txBody>
      </p:sp>
      <p:sp>
        <p:nvSpPr>
          <p:cNvPr id="3" name="Content Placeholder 2">
            <a:extLst>
              <a:ext uri="{FF2B5EF4-FFF2-40B4-BE49-F238E27FC236}">
                <a16:creationId xmlns:a16="http://schemas.microsoft.com/office/drawing/2014/main" id="{C5E055BC-6202-7D4F-87DD-3F8F57E8AE7C}"/>
              </a:ext>
            </a:extLst>
          </p:cNvPr>
          <p:cNvSpPr>
            <a:spLocks noGrp="1"/>
          </p:cNvSpPr>
          <p:nvPr>
            <p:ph sz="half" idx="1"/>
          </p:nvPr>
        </p:nvSpPr>
        <p:spPr>
          <a:xfrm>
            <a:off x="339213" y="1991033"/>
            <a:ext cx="5664370" cy="4498258"/>
          </a:xfrm>
        </p:spPr>
        <p:txBody>
          <a:bodyPr>
            <a:normAutofit lnSpcReduction="10000"/>
          </a:bodyPr>
          <a:lstStyle/>
          <a:p>
            <a:pPr marL="0" indent="0">
              <a:buNone/>
            </a:pPr>
            <a:r>
              <a:rPr lang="en-US" sz="3200" dirty="0"/>
              <a:t>Options:</a:t>
            </a:r>
          </a:p>
          <a:p>
            <a:pPr marL="0" indent="0">
              <a:buNone/>
            </a:pPr>
            <a:r>
              <a:rPr lang="en-US" dirty="0"/>
              <a:t>EHR data </a:t>
            </a:r>
          </a:p>
          <a:p>
            <a:pPr marL="0" indent="0">
              <a:buNone/>
            </a:pPr>
            <a:r>
              <a:rPr lang="en-US" dirty="0"/>
              <a:t>	Tests ordered last quarter vs next quarter</a:t>
            </a:r>
          </a:p>
          <a:p>
            <a:pPr marL="0" indent="0">
              <a:buNone/>
            </a:pPr>
            <a:r>
              <a:rPr lang="en-US" dirty="0"/>
              <a:t>	Look at Brand name prescribing by conditions </a:t>
            </a:r>
          </a:p>
          <a:p>
            <a:pPr marL="0" indent="0">
              <a:buNone/>
            </a:pPr>
            <a:r>
              <a:rPr lang="en-US" dirty="0"/>
              <a:t>		</a:t>
            </a:r>
            <a:r>
              <a:rPr lang="en-US" dirty="0" smtClean="0"/>
              <a:t>Last </a:t>
            </a:r>
            <a:r>
              <a:rPr lang="en-US" dirty="0"/>
              <a:t>quarter </a:t>
            </a:r>
            <a:r>
              <a:rPr lang="en-US" dirty="0" smtClean="0"/>
              <a:t>vs. </a:t>
            </a:r>
            <a:r>
              <a:rPr lang="en-US" dirty="0"/>
              <a:t>next quarter</a:t>
            </a:r>
          </a:p>
          <a:p>
            <a:pPr marL="0" indent="0">
              <a:buNone/>
            </a:pPr>
            <a:r>
              <a:rPr lang="en-US" dirty="0"/>
              <a:t>Data capture on Spreadsheets </a:t>
            </a:r>
          </a:p>
          <a:p>
            <a:pPr marL="0" indent="0">
              <a:buNone/>
            </a:pPr>
            <a:r>
              <a:rPr lang="en-US" dirty="0"/>
              <a:t>	Avoidable ED visits </a:t>
            </a:r>
          </a:p>
          <a:p>
            <a:pPr marL="0" indent="0">
              <a:buNone/>
            </a:pPr>
            <a:r>
              <a:rPr lang="en-US" dirty="0"/>
              <a:t>		Number of Urgent appointments scheduled</a:t>
            </a:r>
          </a:p>
          <a:p>
            <a:pPr marL="0" indent="0">
              <a:buNone/>
            </a:pPr>
            <a:r>
              <a:rPr lang="en-US" dirty="0"/>
              <a:t>		Track most common condition for patients 		        going to ED </a:t>
            </a:r>
          </a:p>
          <a:p>
            <a:pPr marL="0" indent="0">
              <a:buNone/>
            </a:pPr>
            <a:r>
              <a:rPr lang="en-US" dirty="0"/>
              <a:t>		</a:t>
            </a:r>
          </a:p>
        </p:txBody>
      </p:sp>
      <p:sp>
        <p:nvSpPr>
          <p:cNvPr id="5" name="Content Placeholder 4">
            <a:extLst>
              <a:ext uri="{FF2B5EF4-FFF2-40B4-BE49-F238E27FC236}">
                <a16:creationId xmlns:a16="http://schemas.microsoft.com/office/drawing/2014/main" id="{D8E2C6EA-903B-7C43-AC8F-C99E95855484}"/>
              </a:ext>
            </a:extLst>
          </p:cNvPr>
          <p:cNvSpPr>
            <a:spLocks noGrp="1"/>
          </p:cNvSpPr>
          <p:nvPr>
            <p:ph sz="half" idx="2"/>
          </p:nvPr>
        </p:nvSpPr>
        <p:spPr/>
        <p:txBody>
          <a:bodyPr>
            <a:normAutofit lnSpcReduction="10000"/>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417" y="2228002"/>
            <a:ext cx="5422391" cy="3633047"/>
          </a:xfrm>
          <a:prstGeom prst="rect">
            <a:avLst/>
          </a:prstGeom>
          <a:ln>
            <a:solidFill>
              <a:schemeClr val="accent1"/>
            </a:solidFill>
          </a:ln>
        </p:spPr>
      </p:pic>
    </p:spTree>
    <p:extLst>
      <p:ext uri="{BB962C8B-B14F-4D97-AF65-F5344CB8AC3E}">
        <p14:creationId xmlns:p14="http://schemas.microsoft.com/office/powerpoint/2010/main" val="214288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07F13-7785-284F-A88B-E539465B90A3}"/>
              </a:ext>
            </a:extLst>
          </p:cNvPr>
          <p:cNvSpPr>
            <a:spLocks noGrp="1"/>
          </p:cNvSpPr>
          <p:nvPr>
            <p:ph type="title"/>
          </p:nvPr>
        </p:nvSpPr>
        <p:spPr/>
        <p:txBody>
          <a:bodyPr anchor="ctr"/>
          <a:lstStyle/>
          <a:p>
            <a:r>
              <a:rPr lang="en-US" dirty="0"/>
              <a:t>Next Steps: </a:t>
            </a:r>
          </a:p>
        </p:txBody>
      </p:sp>
      <p:sp>
        <p:nvSpPr>
          <p:cNvPr id="6" name="Content Placeholder 5">
            <a:extLst>
              <a:ext uri="{FF2B5EF4-FFF2-40B4-BE49-F238E27FC236}">
                <a16:creationId xmlns:a16="http://schemas.microsoft.com/office/drawing/2014/main" id="{303F034A-F671-2D48-9C2C-3CBF151AC889}"/>
              </a:ext>
            </a:extLst>
          </p:cNvPr>
          <p:cNvSpPr>
            <a:spLocks noGrp="1"/>
          </p:cNvSpPr>
          <p:nvPr>
            <p:ph idx="1"/>
          </p:nvPr>
        </p:nvSpPr>
        <p:spPr/>
        <p:txBody>
          <a:bodyPr anchor="t">
            <a:normAutofit fontScale="92500" lnSpcReduction="10000"/>
          </a:bodyPr>
          <a:lstStyle/>
          <a:p>
            <a:pPr marL="0" indent="0">
              <a:buNone/>
            </a:pPr>
            <a:r>
              <a:rPr lang="en-US" sz="2800" dirty="0"/>
              <a:t>What will we address first? </a:t>
            </a:r>
          </a:p>
          <a:p>
            <a:pPr marL="0" indent="0">
              <a:buNone/>
            </a:pPr>
            <a:r>
              <a:rPr lang="en-US" sz="2800" dirty="0"/>
              <a:t>What steps will we take to make one small change </a:t>
            </a:r>
          </a:p>
          <a:p>
            <a:pPr marL="0" indent="0">
              <a:buNone/>
            </a:pPr>
            <a:r>
              <a:rPr lang="en-US" sz="2800" dirty="0"/>
              <a:t>	How many ”events” will we measure </a:t>
            </a:r>
          </a:p>
          <a:p>
            <a:pPr marL="0" indent="0">
              <a:buNone/>
            </a:pPr>
            <a:r>
              <a:rPr lang="en-US" sz="2800" dirty="0"/>
              <a:t>What data points can we measure ?</a:t>
            </a:r>
          </a:p>
          <a:p>
            <a:pPr marL="0" indent="0">
              <a:buNone/>
            </a:pPr>
            <a:r>
              <a:rPr lang="en-US" sz="2800" dirty="0"/>
              <a:t>What is our ”baseline”</a:t>
            </a:r>
          </a:p>
          <a:p>
            <a:pPr marL="0" indent="0">
              <a:buNone/>
            </a:pPr>
            <a:r>
              <a:rPr lang="en-US" sz="2800" dirty="0"/>
              <a:t>When will we measure? </a:t>
            </a:r>
          </a:p>
          <a:p>
            <a:pPr marL="0" indent="0">
              <a:buNone/>
            </a:pPr>
            <a:r>
              <a:rPr lang="en-US" sz="2800" dirty="0"/>
              <a:t>Who will lead the change?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751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9832-9C00-864C-B40C-30C49F56089E}"/>
              </a:ext>
            </a:extLst>
          </p:cNvPr>
          <p:cNvSpPr>
            <a:spLocks noGrp="1"/>
          </p:cNvSpPr>
          <p:nvPr>
            <p:ph type="title"/>
          </p:nvPr>
        </p:nvSpPr>
        <p:spPr/>
        <p:txBody>
          <a:bodyPr anchor="ctr"/>
          <a:lstStyle/>
          <a:p>
            <a:r>
              <a:rPr lang="en-US" dirty="0"/>
              <a:t>Quadruple  aim Drives all of our work: </a:t>
            </a:r>
          </a:p>
        </p:txBody>
      </p:sp>
      <p:sp>
        <p:nvSpPr>
          <p:cNvPr id="3" name="Content Placeholder 2">
            <a:extLst>
              <a:ext uri="{FF2B5EF4-FFF2-40B4-BE49-F238E27FC236}">
                <a16:creationId xmlns:a16="http://schemas.microsoft.com/office/drawing/2014/main" id="{EC107645-BA11-1941-8079-5D6E6994F1CF}"/>
              </a:ext>
            </a:extLst>
          </p:cNvPr>
          <p:cNvSpPr>
            <a:spLocks noGrp="1"/>
          </p:cNvSpPr>
          <p:nvPr>
            <p:ph sz="half" idx="1"/>
          </p:nvPr>
        </p:nvSpPr>
        <p:spPr/>
        <p:txBody>
          <a:bodyPr anchor="t"/>
          <a:lstStyle/>
          <a:p>
            <a:pPr lvl="0">
              <a:spcBef>
                <a:spcPts val="0"/>
              </a:spcBef>
              <a:spcAft>
                <a:spcPts val="0"/>
              </a:spcAft>
            </a:pPr>
            <a:r>
              <a:rPr lang="en-US" sz="2000" dirty="0"/>
              <a:t>Improve health outcomes</a:t>
            </a:r>
          </a:p>
          <a:p>
            <a:pPr lvl="0">
              <a:spcBef>
                <a:spcPts val="0"/>
              </a:spcBef>
              <a:spcAft>
                <a:spcPts val="0"/>
              </a:spcAft>
            </a:pPr>
            <a:endParaRPr lang="en-US" sz="2000" dirty="0"/>
          </a:p>
          <a:p>
            <a:pPr lvl="0">
              <a:spcBef>
                <a:spcPts val="0"/>
              </a:spcBef>
              <a:spcAft>
                <a:spcPts val="0"/>
              </a:spcAft>
            </a:pPr>
            <a:r>
              <a:rPr lang="en-US" sz="2000" dirty="0"/>
              <a:t>Reduce per capita cost of care           </a:t>
            </a:r>
          </a:p>
          <a:p>
            <a:pPr lvl="0">
              <a:spcBef>
                <a:spcPts val="0"/>
              </a:spcBef>
              <a:spcAft>
                <a:spcPts val="0"/>
              </a:spcAft>
            </a:pPr>
            <a:endParaRPr lang="en-US" sz="2000" dirty="0"/>
          </a:p>
          <a:p>
            <a:pPr lvl="0">
              <a:spcBef>
                <a:spcPts val="0"/>
              </a:spcBef>
              <a:spcAft>
                <a:spcPts val="0"/>
              </a:spcAft>
            </a:pPr>
            <a:r>
              <a:rPr lang="en-US" sz="2000" dirty="0"/>
              <a:t>Improve the experience of care for the patients </a:t>
            </a:r>
          </a:p>
          <a:p>
            <a:pPr lvl="0">
              <a:spcBef>
                <a:spcPts val="0"/>
              </a:spcBef>
              <a:spcAft>
                <a:spcPts val="0"/>
              </a:spcAft>
            </a:pPr>
            <a:endParaRPr lang="en-US" sz="2000" dirty="0"/>
          </a:p>
          <a:p>
            <a:pPr lvl="0">
              <a:spcBef>
                <a:spcPts val="0"/>
              </a:spcBef>
              <a:spcAft>
                <a:spcPts val="0"/>
              </a:spcAft>
            </a:pPr>
            <a:r>
              <a:rPr lang="en-US" sz="2000" dirty="0"/>
              <a:t>Restore the joy in work for the healthcare team: </a:t>
            </a:r>
            <a:r>
              <a:rPr lang="en-US" dirty="0"/>
              <a:t>c</a:t>
            </a:r>
            <a:r>
              <a:rPr lang="en-US" sz="1800" dirty="0"/>
              <a:t>linicians and staff </a:t>
            </a:r>
          </a:p>
          <a:p>
            <a:pPr marL="0" indent="0">
              <a:spcBef>
                <a:spcPts val="0"/>
              </a:spcBef>
              <a:spcAft>
                <a:spcPts val="0"/>
              </a:spcAft>
              <a:buNone/>
            </a:pPr>
            <a:endParaRPr lang="en-US" dirty="0"/>
          </a:p>
          <a:p>
            <a:pPr>
              <a:spcBef>
                <a:spcPts val="0"/>
              </a:spcBef>
              <a:spcAft>
                <a:spcPts val="0"/>
              </a:spcAft>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2245" y="2100681"/>
            <a:ext cx="4453921" cy="4049395"/>
          </a:xfrm>
          <a:ln>
            <a:solidFill>
              <a:schemeClr val="accent1"/>
            </a:solidFill>
          </a:ln>
        </p:spPr>
      </p:pic>
    </p:spTree>
    <p:extLst>
      <p:ext uri="{BB962C8B-B14F-4D97-AF65-F5344CB8AC3E}">
        <p14:creationId xmlns:p14="http://schemas.microsoft.com/office/powerpoint/2010/main" val="48415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9832-9C00-864C-B40C-30C49F56089E}"/>
              </a:ext>
            </a:extLst>
          </p:cNvPr>
          <p:cNvSpPr>
            <a:spLocks noGrp="1"/>
          </p:cNvSpPr>
          <p:nvPr>
            <p:ph type="title"/>
          </p:nvPr>
        </p:nvSpPr>
        <p:spPr>
          <a:xfrm>
            <a:off x="434898" y="602166"/>
            <a:ext cx="11175910" cy="1226634"/>
          </a:xfrm>
        </p:spPr>
        <p:txBody>
          <a:bodyPr anchor="ctr"/>
          <a:lstStyle/>
          <a:p>
            <a:r>
              <a:rPr lang="en-US" dirty="0"/>
              <a:t>Objectives for today: </a:t>
            </a:r>
          </a:p>
        </p:txBody>
      </p:sp>
      <p:sp>
        <p:nvSpPr>
          <p:cNvPr id="3" name="Content Placeholder 2">
            <a:extLst>
              <a:ext uri="{FF2B5EF4-FFF2-40B4-BE49-F238E27FC236}">
                <a16:creationId xmlns:a16="http://schemas.microsoft.com/office/drawing/2014/main" id="{EC107645-BA11-1941-8079-5D6E6994F1CF}"/>
              </a:ext>
            </a:extLst>
          </p:cNvPr>
          <p:cNvSpPr>
            <a:spLocks noGrp="1"/>
          </p:cNvSpPr>
          <p:nvPr>
            <p:ph idx="1"/>
          </p:nvPr>
        </p:nvSpPr>
        <p:spPr/>
        <p:txBody>
          <a:bodyPr anchor="t">
            <a:normAutofit/>
          </a:bodyPr>
          <a:lstStyle/>
          <a:p>
            <a:pPr lvl="0">
              <a:spcBef>
                <a:spcPts val="0"/>
              </a:spcBef>
              <a:spcAft>
                <a:spcPts val="0"/>
              </a:spcAft>
            </a:pPr>
            <a:r>
              <a:rPr lang="en-US" sz="2400" dirty="0"/>
              <a:t>Understand why reducing cost and utilization matters </a:t>
            </a:r>
          </a:p>
          <a:p>
            <a:pPr lvl="1">
              <a:spcBef>
                <a:spcPts val="0"/>
              </a:spcBef>
              <a:spcAft>
                <a:spcPts val="0"/>
              </a:spcAft>
            </a:pPr>
            <a:r>
              <a:rPr lang="en-US" sz="2400" dirty="0"/>
              <a:t>To the nation, to your practice, to your patients </a:t>
            </a:r>
          </a:p>
          <a:p>
            <a:pPr marL="324000" lvl="1" indent="0">
              <a:spcBef>
                <a:spcPts val="0"/>
              </a:spcBef>
              <a:spcAft>
                <a:spcPts val="0"/>
              </a:spcAft>
              <a:buNone/>
            </a:pPr>
            <a:endParaRPr lang="en-US" sz="2400" dirty="0"/>
          </a:p>
          <a:p>
            <a:pPr lvl="0">
              <a:spcBef>
                <a:spcPts val="0"/>
              </a:spcBef>
              <a:spcAft>
                <a:spcPts val="0"/>
              </a:spcAft>
            </a:pPr>
            <a:r>
              <a:rPr lang="en-US" sz="2400" dirty="0"/>
              <a:t> Identify specific opportunities in your practice to implement tactics to reduce cost   and utilization, eliminate waste</a:t>
            </a:r>
          </a:p>
          <a:p>
            <a:pPr marL="0" lvl="0" indent="0">
              <a:spcBef>
                <a:spcPts val="0"/>
              </a:spcBef>
              <a:spcAft>
                <a:spcPts val="0"/>
              </a:spcAft>
              <a:buNone/>
            </a:pPr>
            <a:endParaRPr lang="en-US" sz="2400" dirty="0"/>
          </a:p>
          <a:p>
            <a:pPr lvl="0">
              <a:spcBef>
                <a:spcPts val="0"/>
              </a:spcBef>
              <a:spcAft>
                <a:spcPts val="0"/>
              </a:spcAft>
            </a:pPr>
            <a:r>
              <a:rPr lang="en-US" sz="2400" dirty="0"/>
              <a:t>Learn tips and tools you can use with the team to eliminate waste </a:t>
            </a:r>
          </a:p>
          <a:p>
            <a:pPr>
              <a:spcBef>
                <a:spcPts val="0"/>
              </a:spcBef>
              <a:spcAft>
                <a:spcPts val="0"/>
              </a:spcAft>
            </a:pPr>
            <a:endParaRPr lang="en-US" dirty="0"/>
          </a:p>
        </p:txBody>
      </p:sp>
    </p:spTree>
    <p:extLst>
      <p:ext uri="{BB962C8B-B14F-4D97-AF65-F5344CB8AC3E}">
        <p14:creationId xmlns:p14="http://schemas.microsoft.com/office/powerpoint/2010/main" val="282704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7699" y="161794"/>
            <a:ext cx="8825481" cy="11149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7" name="TextBox 6"/>
          <p:cNvSpPr txBox="1"/>
          <p:nvPr/>
        </p:nvSpPr>
        <p:spPr>
          <a:xfrm>
            <a:off x="1702827" y="629087"/>
            <a:ext cx="8825481" cy="646331"/>
          </a:xfrm>
          <a:prstGeom prst="rect">
            <a:avLst/>
          </a:prstGeom>
          <a:noFill/>
        </p:spPr>
        <p:txBody>
          <a:bodyPr wrap="square" rtlCol="0">
            <a:spAutoFit/>
          </a:bodyPr>
          <a:lstStyle/>
          <a:p>
            <a:pPr algn="ctr" defTabSz="914400">
              <a:defRPr/>
            </a:pPr>
            <a:r>
              <a:rPr lang="en-US" sz="3600" b="1" kern="0" dirty="0">
                <a:solidFill>
                  <a:srgbClr val="000000"/>
                </a:solidFill>
                <a:cs typeface="Arial"/>
              </a:rPr>
              <a:t>We have a problem</a:t>
            </a:r>
          </a:p>
        </p:txBody>
      </p:sp>
      <p:sp>
        <p:nvSpPr>
          <p:cNvPr id="12" name="TextBox 11"/>
          <p:cNvSpPr txBox="1"/>
          <p:nvPr/>
        </p:nvSpPr>
        <p:spPr>
          <a:xfrm>
            <a:off x="736059" y="1673562"/>
            <a:ext cx="6046135" cy="769441"/>
          </a:xfrm>
          <a:prstGeom prst="rect">
            <a:avLst/>
          </a:prstGeom>
          <a:noFill/>
        </p:spPr>
        <p:txBody>
          <a:bodyPr wrap="square" rtlCol="0">
            <a:spAutoFit/>
          </a:bodyPr>
          <a:lstStyle/>
          <a:p>
            <a:pPr defTabSz="914400">
              <a:defRPr/>
            </a:pPr>
            <a:r>
              <a:rPr lang="en-US" sz="2200" kern="0" dirty="0">
                <a:solidFill>
                  <a:sysClr val="windowText" lastClr="000000"/>
                </a:solidFill>
              </a:rPr>
              <a:t>Health Spending as a Share of GDP </a:t>
            </a:r>
          </a:p>
          <a:p>
            <a:pPr defTabSz="914400">
              <a:defRPr/>
            </a:pPr>
            <a:r>
              <a:rPr lang="en-US" sz="2200" kern="0" dirty="0">
                <a:solidFill>
                  <a:sysClr val="windowText" lastClr="000000"/>
                </a:solidFill>
              </a:rPr>
              <a:t>United States, 1963 to 2023-selected years</a:t>
            </a:r>
          </a:p>
        </p:txBody>
      </p:sp>
      <p:sp>
        <p:nvSpPr>
          <p:cNvPr id="13" name="object 2"/>
          <p:cNvSpPr/>
          <p:nvPr/>
        </p:nvSpPr>
        <p:spPr>
          <a:xfrm>
            <a:off x="3251225" y="4823004"/>
            <a:ext cx="6518275" cy="0"/>
          </a:xfrm>
          <a:custGeom>
            <a:avLst/>
            <a:gdLst/>
            <a:ahLst/>
            <a:cxnLst/>
            <a:rect l="l" t="t" r="r" b="b"/>
            <a:pathLst>
              <a:path w="6518275">
                <a:moveTo>
                  <a:pt x="0" y="0"/>
                </a:moveTo>
                <a:lnTo>
                  <a:pt x="6517779" y="0"/>
                </a:lnTo>
              </a:path>
            </a:pathLst>
          </a:custGeom>
          <a:ln w="12700">
            <a:solidFill>
              <a:srgbClr val="676767"/>
            </a:solidFill>
          </a:ln>
        </p:spPr>
        <p:txBody>
          <a:bodyPr wrap="square" lIns="0" tIns="0" rIns="0" bIns="0" rtlCol="0"/>
          <a:lstStyle/>
          <a:p>
            <a:pPr defTabSz="914400">
              <a:defRPr/>
            </a:pPr>
            <a:endParaRPr kern="0">
              <a:solidFill>
                <a:sysClr val="windowText" lastClr="000000"/>
              </a:solidFill>
            </a:endParaRPr>
          </a:p>
        </p:txBody>
      </p:sp>
      <p:sp>
        <p:nvSpPr>
          <p:cNvPr id="14" name="object 3"/>
          <p:cNvSpPr/>
          <p:nvPr/>
        </p:nvSpPr>
        <p:spPr>
          <a:xfrm>
            <a:off x="3340849" y="3846030"/>
            <a:ext cx="752475" cy="977265"/>
          </a:xfrm>
          <a:custGeom>
            <a:avLst/>
            <a:gdLst/>
            <a:ahLst/>
            <a:cxnLst/>
            <a:rect l="l" t="t" r="r" b="b"/>
            <a:pathLst>
              <a:path w="752475" h="977264">
                <a:moveTo>
                  <a:pt x="0" y="0"/>
                </a:moveTo>
                <a:lnTo>
                  <a:pt x="751865" y="0"/>
                </a:lnTo>
                <a:lnTo>
                  <a:pt x="751865" y="976972"/>
                </a:lnTo>
                <a:lnTo>
                  <a:pt x="0" y="976972"/>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15" name="object 4"/>
          <p:cNvSpPr/>
          <p:nvPr/>
        </p:nvSpPr>
        <p:spPr>
          <a:xfrm>
            <a:off x="4271950" y="3520376"/>
            <a:ext cx="752475" cy="1303020"/>
          </a:xfrm>
          <a:custGeom>
            <a:avLst/>
            <a:gdLst/>
            <a:ahLst/>
            <a:cxnLst/>
            <a:rect l="l" t="t" r="r" b="b"/>
            <a:pathLst>
              <a:path w="752475" h="1303020">
                <a:moveTo>
                  <a:pt x="0" y="0"/>
                </a:moveTo>
                <a:lnTo>
                  <a:pt x="751878" y="0"/>
                </a:lnTo>
                <a:lnTo>
                  <a:pt x="751878" y="1302626"/>
                </a:lnTo>
                <a:lnTo>
                  <a:pt x="0" y="1302626"/>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16" name="object 5"/>
          <p:cNvSpPr/>
          <p:nvPr/>
        </p:nvSpPr>
        <p:spPr>
          <a:xfrm>
            <a:off x="5203050" y="2995700"/>
            <a:ext cx="752475" cy="1827530"/>
          </a:xfrm>
          <a:custGeom>
            <a:avLst/>
            <a:gdLst/>
            <a:ahLst/>
            <a:cxnLst/>
            <a:rect l="l" t="t" r="r" b="b"/>
            <a:pathLst>
              <a:path w="752475" h="1827529">
                <a:moveTo>
                  <a:pt x="0" y="0"/>
                </a:moveTo>
                <a:lnTo>
                  <a:pt x="751878" y="0"/>
                </a:lnTo>
                <a:lnTo>
                  <a:pt x="751878" y="1827301"/>
                </a:lnTo>
                <a:lnTo>
                  <a:pt x="0" y="1827301"/>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17" name="object 6"/>
          <p:cNvSpPr/>
          <p:nvPr/>
        </p:nvSpPr>
        <p:spPr>
          <a:xfrm>
            <a:off x="6134176" y="2398686"/>
            <a:ext cx="752475" cy="2424430"/>
          </a:xfrm>
          <a:custGeom>
            <a:avLst/>
            <a:gdLst/>
            <a:ahLst/>
            <a:cxnLst/>
            <a:rect l="l" t="t" r="r" b="b"/>
            <a:pathLst>
              <a:path w="752475" h="2424429">
                <a:moveTo>
                  <a:pt x="0" y="0"/>
                </a:moveTo>
                <a:lnTo>
                  <a:pt x="751878" y="0"/>
                </a:lnTo>
                <a:lnTo>
                  <a:pt x="751878" y="2424328"/>
                </a:lnTo>
                <a:lnTo>
                  <a:pt x="0" y="2424328"/>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18" name="object 7"/>
          <p:cNvSpPr/>
          <p:nvPr/>
        </p:nvSpPr>
        <p:spPr>
          <a:xfrm>
            <a:off x="7065289" y="2036838"/>
            <a:ext cx="752475" cy="2786380"/>
          </a:xfrm>
          <a:custGeom>
            <a:avLst/>
            <a:gdLst/>
            <a:ahLst/>
            <a:cxnLst/>
            <a:rect l="l" t="t" r="r" b="b"/>
            <a:pathLst>
              <a:path w="752475" h="2786379">
                <a:moveTo>
                  <a:pt x="0" y="0"/>
                </a:moveTo>
                <a:lnTo>
                  <a:pt x="751878" y="0"/>
                </a:lnTo>
                <a:lnTo>
                  <a:pt x="751878" y="2786164"/>
                </a:lnTo>
                <a:lnTo>
                  <a:pt x="0" y="2786164"/>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19" name="object 8"/>
          <p:cNvSpPr/>
          <p:nvPr/>
        </p:nvSpPr>
        <p:spPr>
          <a:xfrm>
            <a:off x="7996403" y="1674989"/>
            <a:ext cx="752475" cy="3148330"/>
          </a:xfrm>
          <a:custGeom>
            <a:avLst/>
            <a:gdLst/>
            <a:ahLst/>
            <a:cxnLst/>
            <a:rect l="l" t="t" r="r" b="b"/>
            <a:pathLst>
              <a:path w="752475" h="3148329">
                <a:moveTo>
                  <a:pt x="0" y="0"/>
                </a:moveTo>
                <a:lnTo>
                  <a:pt x="751878" y="0"/>
                </a:lnTo>
                <a:lnTo>
                  <a:pt x="751878" y="3148012"/>
                </a:lnTo>
                <a:lnTo>
                  <a:pt x="0" y="3148012"/>
                </a:lnTo>
                <a:lnTo>
                  <a:pt x="0" y="0"/>
                </a:lnTo>
                <a:close/>
              </a:path>
            </a:pathLst>
          </a:custGeom>
          <a:solidFill>
            <a:srgbClr val="A8B638"/>
          </a:solidFill>
        </p:spPr>
        <p:txBody>
          <a:bodyPr wrap="square" lIns="0" tIns="0" rIns="0" bIns="0" rtlCol="0"/>
          <a:lstStyle/>
          <a:p>
            <a:pPr defTabSz="914400">
              <a:defRPr/>
            </a:pPr>
            <a:endParaRPr kern="0">
              <a:solidFill>
                <a:sysClr val="windowText" lastClr="000000"/>
              </a:solidFill>
            </a:endParaRPr>
          </a:p>
        </p:txBody>
      </p:sp>
      <p:sp>
        <p:nvSpPr>
          <p:cNvPr id="20" name="object 10"/>
          <p:cNvSpPr txBox="1"/>
          <p:nvPr/>
        </p:nvSpPr>
        <p:spPr>
          <a:xfrm>
            <a:off x="3478058" y="1488197"/>
            <a:ext cx="6115685" cy="2879090"/>
          </a:xfrm>
          <a:prstGeom prst="rect">
            <a:avLst/>
          </a:prstGeom>
        </p:spPr>
        <p:txBody>
          <a:bodyPr vert="horz" wrap="square" lIns="0" tIns="0" rIns="0" bIns="0" rtlCol="0">
            <a:spAutoFit/>
          </a:bodyPr>
          <a:lstStyle/>
          <a:p>
            <a:pPr marR="5080" algn="r" defTabSz="914400">
              <a:defRPr/>
            </a:pPr>
            <a:r>
              <a:rPr sz="2200" kern="0" spc="-150" dirty="0">
                <a:solidFill>
                  <a:srgbClr val="FFFFFF"/>
                </a:solidFill>
                <a:latin typeface="Arial Narrow"/>
                <a:cs typeface="Arial Narrow"/>
              </a:rPr>
              <a:t>19.3%</a:t>
            </a:r>
            <a:endParaRPr sz="2200" kern="0" dirty="0">
              <a:solidFill>
                <a:sysClr val="windowText" lastClr="000000"/>
              </a:solidFill>
              <a:latin typeface="Arial Narrow"/>
              <a:cs typeface="Arial Narrow"/>
            </a:endParaRPr>
          </a:p>
          <a:p>
            <a:pPr marR="946150" algn="r" defTabSz="914400">
              <a:spcBef>
                <a:spcPts val="90"/>
              </a:spcBef>
              <a:defRPr/>
            </a:pPr>
            <a:r>
              <a:rPr sz="2200" kern="0" spc="-150" dirty="0">
                <a:solidFill>
                  <a:srgbClr val="FFFFFF"/>
                </a:solidFill>
                <a:latin typeface="Arial Narrow"/>
                <a:cs typeface="Arial Narrow"/>
              </a:rPr>
              <a:t>17.4%</a:t>
            </a:r>
            <a:endParaRPr sz="2200" kern="0" dirty="0">
              <a:solidFill>
                <a:sysClr val="windowText" lastClr="000000"/>
              </a:solidFill>
              <a:latin typeface="Arial Narrow"/>
              <a:cs typeface="Arial Narrow"/>
            </a:endParaRPr>
          </a:p>
          <a:p>
            <a:pPr marL="3676650" defTabSz="914400">
              <a:spcBef>
                <a:spcPts val="185"/>
              </a:spcBef>
              <a:defRPr/>
            </a:pPr>
            <a:r>
              <a:rPr sz="2200" kern="0" spc="-150" dirty="0">
                <a:solidFill>
                  <a:srgbClr val="FFFFFF"/>
                </a:solidFill>
                <a:latin typeface="Arial Narrow"/>
                <a:cs typeface="Arial Narrow"/>
              </a:rPr>
              <a:t>15.4%</a:t>
            </a:r>
            <a:endParaRPr sz="2200" kern="0" dirty="0">
              <a:solidFill>
                <a:sysClr val="windowText" lastClr="000000"/>
              </a:solidFill>
              <a:latin typeface="Arial Narrow"/>
              <a:cs typeface="Arial Narrow"/>
            </a:endParaRPr>
          </a:p>
          <a:p>
            <a:pPr marR="73660" algn="ctr" defTabSz="914400">
              <a:spcBef>
                <a:spcPts val="175"/>
              </a:spcBef>
              <a:defRPr/>
            </a:pPr>
            <a:r>
              <a:rPr sz="2200" kern="0" spc="-150" dirty="0">
                <a:solidFill>
                  <a:srgbClr val="FFFFFF"/>
                </a:solidFill>
                <a:latin typeface="Arial Narrow"/>
                <a:cs typeface="Arial Narrow"/>
              </a:rPr>
              <a:t>13.4%</a:t>
            </a:r>
            <a:endParaRPr sz="2200" kern="0" dirty="0">
              <a:solidFill>
                <a:sysClr val="windowText" lastClr="000000"/>
              </a:solidFill>
              <a:latin typeface="Arial Narrow"/>
              <a:cs typeface="Arial Narrow"/>
            </a:endParaRPr>
          </a:p>
          <a:p>
            <a:pPr marL="1823720" defTabSz="914400">
              <a:spcBef>
                <a:spcPts val="2085"/>
              </a:spcBef>
              <a:defRPr/>
            </a:pPr>
            <a:r>
              <a:rPr sz="2200" kern="0" spc="-150" dirty="0">
                <a:solidFill>
                  <a:srgbClr val="FFFFFF"/>
                </a:solidFill>
                <a:latin typeface="Arial Narrow"/>
                <a:cs typeface="Arial Narrow"/>
              </a:rPr>
              <a:t>10.1%</a:t>
            </a:r>
            <a:endParaRPr sz="2200" kern="0" dirty="0">
              <a:solidFill>
                <a:sysClr val="windowText" lastClr="000000"/>
              </a:solidFill>
              <a:latin typeface="Arial Narrow"/>
              <a:cs typeface="Arial Narrow"/>
            </a:endParaRPr>
          </a:p>
          <a:p>
            <a:pPr marL="950594" defTabSz="914400">
              <a:lnSpc>
                <a:spcPts val="2595"/>
              </a:lnSpc>
              <a:spcBef>
                <a:spcPts val="1530"/>
              </a:spcBef>
              <a:defRPr/>
            </a:pPr>
            <a:r>
              <a:rPr sz="2200" kern="0" spc="-145" dirty="0">
                <a:solidFill>
                  <a:srgbClr val="FFFFFF"/>
                </a:solidFill>
                <a:latin typeface="Arial Narrow"/>
                <a:cs typeface="Arial Narrow"/>
              </a:rPr>
              <a:t>7.2%</a:t>
            </a:r>
            <a:endParaRPr sz="2200" kern="0" dirty="0">
              <a:solidFill>
                <a:sysClr val="windowText" lastClr="000000"/>
              </a:solidFill>
              <a:latin typeface="Arial Narrow"/>
              <a:cs typeface="Arial Narrow"/>
            </a:endParaRPr>
          </a:p>
          <a:p>
            <a:pPr marL="12700" defTabSz="914400">
              <a:lnSpc>
                <a:spcPts val="2595"/>
              </a:lnSpc>
              <a:defRPr/>
            </a:pPr>
            <a:r>
              <a:rPr sz="2200" kern="0" spc="-145" dirty="0">
                <a:solidFill>
                  <a:srgbClr val="FFFFFF"/>
                </a:solidFill>
                <a:latin typeface="Arial Narrow"/>
                <a:cs typeface="Arial Narrow"/>
              </a:rPr>
              <a:t>5.4%</a:t>
            </a:r>
            <a:endParaRPr sz="2200" kern="0" dirty="0">
              <a:solidFill>
                <a:sysClr val="windowText" lastClr="000000"/>
              </a:solidFill>
              <a:latin typeface="Arial Narrow"/>
              <a:cs typeface="Arial Narrow"/>
            </a:endParaRPr>
          </a:p>
        </p:txBody>
      </p:sp>
      <p:sp>
        <p:nvSpPr>
          <p:cNvPr id="21" name="object 20"/>
          <p:cNvSpPr txBox="1"/>
          <p:nvPr/>
        </p:nvSpPr>
        <p:spPr>
          <a:xfrm>
            <a:off x="3238779" y="5539101"/>
            <a:ext cx="5506720" cy="398186"/>
          </a:xfrm>
          <a:prstGeom prst="rect">
            <a:avLst/>
          </a:prstGeom>
        </p:spPr>
        <p:txBody>
          <a:bodyPr vert="horz" wrap="square" lIns="0" tIns="10795" rIns="0" bIns="0" rtlCol="0">
            <a:spAutoFit/>
          </a:bodyPr>
          <a:lstStyle/>
          <a:p>
            <a:pPr marL="12700" defTabSz="914400">
              <a:spcBef>
                <a:spcPts val="85"/>
              </a:spcBef>
              <a:defRPr/>
            </a:pPr>
            <a:r>
              <a:rPr sz="700" kern="0" spc="30" dirty="0">
                <a:solidFill>
                  <a:srgbClr val="231F20"/>
                </a:solidFill>
                <a:latin typeface="Arial Narrow"/>
                <a:cs typeface="Arial Narrow"/>
              </a:rPr>
              <a:t>Notes:</a:t>
            </a:r>
            <a:r>
              <a:rPr sz="700" kern="0" spc="20" dirty="0">
                <a:solidFill>
                  <a:srgbClr val="231F20"/>
                </a:solidFill>
                <a:latin typeface="Arial Narrow"/>
                <a:cs typeface="Arial Narrow"/>
              </a:rPr>
              <a:t> </a:t>
            </a:r>
            <a:r>
              <a:rPr sz="700" i="1" kern="0" spc="10" dirty="0">
                <a:solidFill>
                  <a:srgbClr val="231F20"/>
                </a:solidFill>
                <a:latin typeface="Gill Sans MT"/>
                <a:cs typeface="Gill Sans MT"/>
              </a:rPr>
              <a:t>Health</a:t>
            </a:r>
            <a:r>
              <a:rPr sz="700" i="1" kern="0" spc="-45" dirty="0">
                <a:solidFill>
                  <a:srgbClr val="231F20"/>
                </a:solidFill>
                <a:latin typeface="Gill Sans MT"/>
                <a:cs typeface="Gill Sans MT"/>
              </a:rPr>
              <a:t> </a:t>
            </a:r>
            <a:r>
              <a:rPr sz="700" i="1" kern="0" spc="30" dirty="0">
                <a:solidFill>
                  <a:srgbClr val="231F20"/>
                </a:solidFill>
                <a:latin typeface="Gill Sans MT"/>
                <a:cs typeface="Gill Sans MT"/>
              </a:rPr>
              <a:t>spending</a:t>
            </a:r>
            <a:r>
              <a:rPr sz="700" i="1" kern="0" spc="-15" dirty="0">
                <a:solidFill>
                  <a:srgbClr val="231F20"/>
                </a:solidFill>
                <a:latin typeface="Gill Sans MT"/>
                <a:cs typeface="Gill Sans MT"/>
              </a:rPr>
              <a:t> </a:t>
            </a:r>
            <a:r>
              <a:rPr sz="700" kern="0" spc="20" dirty="0">
                <a:solidFill>
                  <a:srgbClr val="231F20"/>
                </a:solidFill>
                <a:latin typeface="Arial Narrow"/>
                <a:cs typeface="Arial Narrow"/>
              </a:rPr>
              <a:t>refers </a:t>
            </a:r>
            <a:r>
              <a:rPr sz="700" kern="0" spc="65" dirty="0">
                <a:solidFill>
                  <a:srgbClr val="231F20"/>
                </a:solidFill>
                <a:latin typeface="Arial Narrow"/>
                <a:cs typeface="Arial Narrow"/>
              </a:rPr>
              <a:t>to</a:t>
            </a:r>
            <a:r>
              <a:rPr sz="700" kern="0" spc="20" dirty="0">
                <a:solidFill>
                  <a:srgbClr val="231F20"/>
                </a:solidFill>
                <a:latin typeface="Arial Narrow"/>
                <a:cs typeface="Arial Narrow"/>
              </a:rPr>
              <a:t> </a:t>
            </a:r>
            <a:r>
              <a:rPr sz="700" kern="0" spc="45" dirty="0">
                <a:solidFill>
                  <a:srgbClr val="231F20"/>
                </a:solidFill>
                <a:latin typeface="Arial Narrow"/>
                <a:cs typeface="Arial Narrow"/>
              </a:rPr>
              <a:t>national</a:t>
            </a:r>
            <a:r>
              <a:rPr sz="700" kern="0" spc="20" dirty="0">
                <a:solidFill>
                  <a:srgbClr val="231F20"/>
                </a:solidFill>
                <a:latin typeface="Arial Narrow"/>
                <a:cs typeface="Arial Narrow"/>
              </a:rPr>
              <a:t> </a:t>
            </a:r>
            <a:r>
              <a:rPr sz="700" kern="0" spc="45" dirty="0">
                <a:solidFill>
                  <a:srgbClr val="231F20"/>
                </a:solidFill>
                <a:latin typeface="Arial Narrow"/>
                <a:cs typeface="Arial Narrow"/>
              </a:rPr>
              <a:t>health</a:t>
            </a:r>
            <a:r>
              <a:rPr sz="700" kern="0" spc="20" dirty="0">
                <a:solidFill>
                  <a:srgbClr val="231F20"/>
                </a:solidFill>
                <a:latin typeface="Arial Narrow"/>
                <a:cs typeface="Arial Narrow"/>
              </a:rPr>
              <a:t> </a:t>
            </a:r>
            <a:r>
              <a:rPr sz="700" kern="0" spc="35" dirty="0">
                <a:solidFill>
                  <a:srgbClr val="231F20"/>
                </a:solidFill>
                <a:latin typeface="Arial Narrow"/>
                <a:cs typeface="Arial Narrow"/>
              </a:rPr>
              <a:t>expenditures.</a:t>
            </a:r>
            <a:r>
              <a:rPr sz="700" kern="0" spc="20" dirty="0">
                <a:solidFill>
                  <a:srgbClr val="231F20"/>
                </a:solidFill>
                <a:latin typeface="Arial Narrow"/>
                <a:cs typeface="Arial Narrow"/>
              </a:rPr>
              <a:t> </a:t>
            </a:r>
            <a:r>
              <a:rPr sz="700" kern="0" spc="35" dirty="0">
                <a:solidFill>
                  <a:srgbClr val="231F20"/>
                </a:solidFill>
                <a:latin typeface="Arial Narrow"/>
                <a:cs typeface="Arial Narrow"/>
              </a:rPr>
              <a:t>Projections</a:t>
            </a:r>
            <a:r>
              <a:rPr sz="700" kern="0" spc="20" dirty="0">
                <a:solidFill>
                  <a:srgbClr val="231F20"/>
                </a:solidFill>
                <a:latin typeface="Arial Narrow"/>
                <a:cs typeface="Arial Narrow"/>
              </a:rPr>
              <a:t> </a:t>
            </a:r>
            <a:r>
              <a:rPr sz="700" kern="0" spc="60" dirty="0">
                <a:solidFill>
                  <a:srgbClr val="231F20"/>
                </a:solidFill>
                <a:latin typeface="Arial Narrow"/>
                <a:cs typeface="Arial Narrow"/>
              </a:rPr>
              <a:t>shown</a:t>
            </a:r>
            <a:r>
              <a:rPr sz="700" kern="0" spc="20" dirty="0">
                <a:solidFill>
                  <a:srgbClr val="231F20"/>
                </a:solidFill>
                <a:latin typeface="Arial Narrow"/>
                <a:cs typeface="Arial Narrow"/>
              </a:rPr>
              <a:t> </a:t>
            </a:r>
            <a:r>
              <a:rPr sz="700" kern="0" dirty="0">
                <a:solidFill>
                  <a:srgbClr val="231F20"/>
                </a:solidFill>
                <a:latin typeface="Arial Narrow"/>
                <a:cs typeface="Arial Narrow"/>
              </a:rPr>
              <a:t>as</a:t>
            </a:r>
            <a:r>
              <a:rPr sz="700" kern="0" spc="20" dirty="0">
                <a:solidFill>
                  <a:srgbClr val="231F20"/>
                </a:solidFill>
                <a:latin typeface="Arial Narrow"/>
                <a:cs typeface="Arial Narrow"/>
              </a:rPr>
              <a:t> </a:t>
            </a:r>
            <a:r>
              <a:rPr sz="700" i="1" kern="0" dirty="0">
                <a:solidFill>
                  <a:srgbClr val="231F20"/>
                </a:solidFill>
                <a:latin typeface="Gill Sans MT"/>
                <a:cs typeface="Gill Sans MT"/>
              </a:rPr>
              <a:t>P</a:t>
            </a:r>
            <a:r>
              <a:rPr sz="700" kern="0" dirty="0">
                <a:solidFill>
                  <a:srgbClr val="231F20"/>
                </a:solidFill>
                <a:latin typeface="Arial Narrow"/>
                <a:cs typeface="Arial Narrow"/>
              </a:rPr>
              <a:t>.</a:t>
            </a:r>
            <a:endParaRPr sz="700" kern="0">
              <a:solidFill>
                <a:sysClr val="windowText" lastClr="000000"/>
              </a:solidFill>
              <a:latin typeface="Arial Narrow"/>
              <a:cs typeface="Arial Narrow"/>
            </a:endParaRPr>
          </a:p>
          <a:p>
            <a:pPr marL="12700" defTabSz="914400">
              <a:spcBef>
                <a:spcPts val="455"/>
              </a:spcBef>
              <a:defRPr/>
            </a:pPr>
            <a:r>
              <a:rPr sz="700" kern="0" spc="20" dirty="0">
                <a:solidFill>
                  <a:srgbClr val="231F20"/>
                </a:solidFill>
                <a:latin typeface="Arial Narrow"/>
                <a:cs typeface="Arial Narrow"/>
              </a:rPr>
              <a:t>Source:</a:t>
            </a:r>
            <a:r>
              <a:rPr sz="700" kern="0" spc="-45" dirty="0">
                <a:solidFill>
                  <a:srgbClr val="231F20"/>
                </a:solidFill>
                <a:latin typeface="Arial Narrow"/>
                <a:cs typeface="Arial Narrow"/>
              </a:rPr>
              <a:t> </a:t>
            </a:r>
            <a:r>
              <a:rPr sz="700" kern="0" spc="40" dirty="0">
                <a:solidFill>
                  <a:srgbClr val="231F20"/>
                </a:solidFill>
                <a:latin typeface="Arial Narrow"/>
                <a:cs typeface="Arial Narrow"/>
              </a:rPr>
              <a:t>“National</a:t>
            </a:r>
            <a:r>
              <a:rPr sz="700" kern="0" spc="25" dirty="0">
                <a:solidFill>
                  <a:srgbClr val="231F20"/>
                </a:solidFill>
                <a:latin typeface="Arial Narrow"/>
                <a:cs typeface="Arial Narrow"/>
              </a:rPr>
              <a:t> </a:t>
            </a:r>
            <a:r>
              <a:rPr sz="700" kern="0" spc="45" dirty="0">
                <a:solidFill>
                  <a:srgbClr val="231F20"/>
                </a:solidFill>
                <a:latin typeface="Arial Narrow"/>
                <a:cs typeface="Arial Narrow"/>
              </a:rPr>
              <a:t>Health</a:t>
            </a:r>
            <a:r>
              <a:rPr sz="700" kern="0" spc="25" dirty="0">
                <a:solidFill>
                  <a:srgbClr val="231F20"/>
                </a:solidFill>
                <a:latin typeface="Arial Narrow"/>
                <a:cs typeface="Arial Narrow"/>
              </a:rPr>
              <a:t> </a:t>
            </a:r>
            <a:r>
              <a:rPr sz="700" kern="0" spc="40" dirty="0">
                <a:solidFill>
                  <a:srgbClr val="231F20"/>
                </a:solidFill>
                <a:latin typeface="Arial Narrow"/>
                <a:cs typeface="Arial Narrow"/>
              </a:rPr>
              <a:t>Expenditure</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Data,”</a:t>
            </a:r>
            <a:r>
              <a:rPr sz="700" kern="0" spc="-50" dirty="0">
                <a:solidFill>
                  <a:srgbClr val="231F20"/>
                </a:solidFill>
                <a:latin typeface="Arial Narrow"/>
                <a:cs typeface="Arial Narrow"/>
              </a:rPr>
              <a:t> </a:t>
            </a:r>
            <a:r>
              <a:rPr sz="700" kern="0" spc="30" dirty="0">
                <a:solidFill>
                  <a:srgbClr val="231F20"/>
                </a:solidFill>
                <a:latin typeface="Arial Narrow"/>
                <a:cs typeface="Arial Narrow"/>
              </a:rPr>
              <a:t>Centers</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for</a:t>
            </a:r>
            <a:r>
              <a:rPr sz="700" kern="0" spc="25" dirty="0">
                <a:solidFill>
                  <a:srgbClr val="231F20"/>
                </a:solidFill>
                <a:latin typeface="Arial Narrow"/>
                <a:cs typeface="Arial Narrow"/>
              </a:rPr>
              <a:t> </a:t>
            </a:r>
            <a:r>
              <a:rPr sz="700" kern="0" spc="40" dirty="0">
                <a:solidFill>
                  <a:srgbClr val="231F20"/>
                </a:solidFill>
                <a:latin typeface="Arial Narrow"/>
                <a:cs typeface="Arial Narrow"/>
              </a:rPr>
              <a:t>Medicare</a:t>
            </a:r>
            <a:r>
              <a:rPr sz="700" kern="0" spc="25" dirty="0">
                <a:solidFill>
                  <a:srgbClr val="231F20"/>
                </a:solidFill>
                <a:latin typeface="Arial Narrow"/>
                <a:cs typeface="Arial Narrow"/>
              </a:rPr>
              <a:t> &amp; </a:t>
            </a:r>
            <a:r>
              <a:rPr sz="700" kern="0" spc="50" dirty="0">
                <a:solidFill>
                  <a:srgbClr val="231F20"/>
                </a:solidFill>
                <a:latin typeface="Arial Narrow"/>
                <a:cs typeface="Arial Narrow"/>
              </a:rPr>
              <a:t>Medicaid</a:t>
            </a:r>
            <a:r>
              <a:rPr sz="700" kern="0" spc="25" dirty="0">
                <a:solidFill>
                  <a:srgbClr val="231F20"/>
                </a:solidFill>
                <a:latin typeface="Arial Narrow"/>
                <a:cs typeface="Arial Narrow"/>
              </a:rPr>
              <a:t> </a:t>
            </a:r>
            <a:r>
              <a:rPr sz="700" kern="0" spc="20" dirty="0">
                <a:solidFill>
                  <a:srgbClr val="231F20"/>
                </a:solidFill>
                <a:latin typeface="Arial Narrow"/>
                <a:cs typeface="Arial Narrow"/>
              </a:rPr>
              <a:t>Services</a:t>
            </a:r>
            <a:r>
              <a:rPr sz="700" kern="0" spc="25" dirty="0">
                <a:solidFill>
                  <a:srgbClr val="231F20"/>
                </a:solidFill>
                <a:latin typeface="Arial Narrow"/>
                <a:cs typeface="Arial Narrow"/>
              </a:rPr>
              <a:t> </a:t>
            </a:r>
            <a:r>
              <a:rPr sz="700" kern="0" dirty="0">
                <a:solidFill>
                  <a:srgbClr val="231F20"/>
                </a:solidFill>
                <a:latin typeface="Arial Narrow"/>
                <a:cs typeface="Arial Narrow"/>
              </a:rPr>
              <a:t>(CMS),</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2014</a:t>
            </a:r>
            <a:r>
              <a:rPr sz="700" kern="0" spc="25" dirty="0">
                <a:solidFill>
                  <a:srgbClr val="231F20"/>
                </a:solidFill>
                <a:latin typeface="Arial Narrow"/>
                <a:cs typeface="Arial Narrow"/>
              </a:rPr>
              <a:t> </a:t>
            </a:r>
            <a:r>
              <a:rPr sz="700" kern="0" spc="30" dirty="0">
                <a:solidFill>
                  <a:srgbClr val="231F20"/>
                </a:solidFill>
                <a:latin typeface="Arial Narrow"/>
                <a:cs typeface="Arial Narrow"/>
              </a:rPr>
              <a:t>(historical)</a:t>
            </a:r>
            <a:r>
              <a:rPr sz="700" kern="0" spc="25" dirty="0">
                <a:solidFill>
                  <a:srgbClr val="231F20"/>
                </a:solidFill>
                <a:latin typeface="Arial Narrow"/>
                <a:cs typeface="Arial Narrow"/>
              </a:rPr>
              <a:t> </a:t>
            </a:r>
            <a:r>
              <a:rPr sz="700" kern="0" spc="55" dirty="0">
                <a:solidFill>
                  <a:srgbClr val="231F20"/>
                </a:solidFill>
                <a:latin typeface="Arial Narrow"/>
                <a:cs typeface="Arial Narrow"/>
              </a:rPr>
              <a:t>and</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2015</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(projections),</a:t>
            </a:r>
            <a:r>
              <a:rPr sz="700" kern="0" spc="25" dirty="0">
                <a:solidFill>
                  <a:srgbClr val="231F20"/>
                </a:solidFill>
                <a:latin typeface="Arial Narrow"/>
                <a:cs typeface="Arial Narrow"/>
              </a:rPr>
              <a:t> </a:t>
            </a:r>
            <a:r>
              <a:rPr sz="700" kern="0" spc="20" dirty="0">
                <a:solidFill>
                  <a:srgbClr val="36578C"/>
                </a:solidFill>
                <a:latin typeface="Calibri"/>
                <a:cs typeface="Calibri"/>
                <a:hlinkClick r:id="rId3"/>
              </a:rPr>
              <a:t>www.cms.gov</a:t>
            </a:r>
            <a:r>
              <a:rPr sz="700" kern="0" spc="20" dirty="0">
                <a:solidFill>
                  <a:srgbClr val="231F20"/>
                </a:solidFill>
                <a:latin typeface="Arial Narrow"/>
                <a:cs typeface="Arial Narrow"/>
              </a:rPr>
              <a:t>.</a:t>
            </a:r>
            <a:endParaRPr sz="700" kern="0">
              <a:solidFill>
                <a:sysClr val="windowText" lastClr="000000"/>
              </a:solidFill>
              <a:latin typeface="Arial Narrow"/>
              <a:cs typeface="Arial Narrow"/>
            </a:endParaRPr>
          </a:p>
        </p:txBody>
      </p:sp>
      <p:sp>
        <p:nvSpPr>
          <p:cNvPr id="22" name="object 22"/>
          <p:cNvSpPr txBox="1">
            <a:spLocks/>
          </p:cNvSpPr>
          <p:nvPr/>
        </p:nvSpPr>
        <p:spPr>
          <a:xfrm>
            <a:off x="3251224" y="5988818"/>
            <a:ext cx="2704300" cy="134011"/>
          </a:xfrm>
          <a:prstGeom prst="rect">
            <a:avLst/>
          </a:prstGeom>
        </p:spPr>
        <p:txBody>
          <a:bodyPr vert="horz" wrap="square" lIns="0" tIns="10795" rIns="0" bIns="0" rtlCol="0">
            <a:spAutoFit/>
          </a:bodyPr>
          <a:ls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a:lstStyle>
          <a:p>
            <a:pPr marL="12700" defTabSz="914400">
              <a:spcBef>
                <a:spcPts val="85"/>
              </a:spcBef>
              <a:defRPr/>
            </a:pPr>
            <a:r>
              <a:rPr lang="en-US" sz="800" kern="0" spc="60" dirty="0">
                <a:solidFill>
                  <a:sysClr val="windowText" lastClr="000000"/>
                </a:solidFill>
              </a:rPr>
              <a:t>© </a:t>
            </a:r>
            <a:r>
              <a:rPr lang="en-US" sz="800" kern="0" spc="55" dirty="0">
                <a:solidFill>
                  <a:sysClr val="windowText" lastClr="000000"/>
                </a:solidFill>
              </a:rPr>
              <a:t>2015 CALIFORNIA </a:t>
            </a:r>
            <a:r>
              <a:rPr lang="en-US" sz="800" kern="0" spc="40" dirty="0">
                <a:solidFill>
                  <a:sysClr val="windowText" lastClr="000000"/>
                </a:solidFill>
              </a:rPr>
              <a:t>HEALTHCARE</a:t>
            </a:r>
            <a:r>
              <a:rPr lang="en-US" sz="800" kern="0" spc="125" dirty="0">
                <a:solidFill>
                  <a:sysClr val="windowText" lastClr="000000"/>
                </a:solidFill>
              </a:rPr>
              <a:t> </a:t>
            </a:r>
            <a:r>
              <a:rPr lang="en-US" sz="800" kern="0" spc="65" dirty="0">
                <a:solidFill>
                  <a:sysClr val="windowText" lastClr="000000"/>
                </a:solidFill>
              </a:rPr>
              <a:t>FOUNDATION</a:t>
            </a:r>
          </a:p>
        </p:txBody>
      </p:sp>
      <p:sp>
        <p:nvSpPr>
          <p:cNvPr id="23" name="object 16"/>
          <p:cNvSpPr txBox="1"/>
          <p:nvPr/>
        </p:nvSpPr>
        <p:spPr>
          <a:xfrm>
            <a:off x="3238780" y="4915180"/>
            <a:ext cx="6367145" cy="594995"/>
          </a:xfrm>
          <a:prstGeom prst="rect">
            <a:avLst/>
          </a:prstGeom>
        </p:spPr>
        <p:txBody>
          <a:bodyPr vert="horz" wrap="square" lIns="0" tIns="0" rIns="0" bIns="0" rtlCol="0">
            <a:spAutoFit/>
          </a:bodyPr>
          <a:lstStyle/>
          <a:p>
            <a:pPr marL="328930" defTabSz="914400">
              <a:tabLst>
                <a:tab pos="1259840" algn="l"/>
                <a:tab pos="2190750" algn="l"/>
                <a:tab pos="3122295" algn="l"/>
                <a:tab pos="4053204" algn="l"/>
                <a:tab pos="4954905" algn="l"/>
                <a:tab pos="5877560" algn="l"/>
              </a:tabLst>
              <a:defRPr/>
            </a:pPr>
            <a:r>
              <a:rPr sz="1200" kern="0" spc="-15" dirty="0">
                <a:solidFill>
                  <a:srgbClr val="231F20"/>
                </a:solidFill>
                <a:latin typeface="Gill Sans MT"/>
                <a:cs typeface="Gill Sans MT"/>
              </a:rPr>
              <a:t>1963	1973	1983	1993	2003	</a:t>
            </a:r>
            <a:r>
              <a:rPr sz="1200" kern="0" spc="-20" dirty="0">
                <a:solidFill>
                  <a:srgbClr val="231F20"/>
                </a:solidFill>
                <a:latin typeface="Gill Sans MT"/>
                <a:cs typeface="Gill Sans MT"/>
              </a:rPr>
              <a:t>2013*	</a:t>
            </a:r>
            <a:r>
              <a:rPr sz="1200" kern="0" spc="-15" dirty="0">
                <a:solidFill>
                  <a:srgbClr val="231F20"/>
                </a:solidFill>
                <a:latin typeface="Gill Sans MT"/>
                <a:cs typeface="Gill Sans MT"/>
              </a:rPr>
              <a:t>2023P</a:t>
            </a:r>
            <a:endParaRPr sz="1200" kern="0">
              <a:solidFill>
                <a:sysClr val="windowText" lastClr="000000"/>
              </a:solidFill>
              <a:latin typeface="Gill Sans MT"/>
              <a:cs typeface="Gill Sans MT"/>
            </a:endParaRPr>
          </a:p>
          <a:p>
            <a:pPr marL="12700" marR="5080" defTabSz="914400">
              <a:lnSpc>
                <a:spcPct val="119100"/>
              </a:lnSpc>
              <a:spcBef>
                <a:spcPts val="1100"/>
              </a:spcBef>
              <a:defRPr/>
            </a:pPr>
            <a:r>
              <a:rPr sz="700" kern="0" spc="40" dirty="0">
                <a:solidFill>
                  <a:srgbClr val="231F20"/>
                </a:solidFill>
                <a:latin typeface="Arial Narrow"/>
                <a:cs typeface="Arial Narrow"/>
              </a:rPr>
              <a:t>*2013</a:t>
            </a:r>
            <a:r>
              <a:rPr sz="700" kern="0" spc="25" dirty="0">
                <a:solidFill>
                  <a:srgbClr val="231F20"/>
                </a:solidFill>
                <a:latin typeface="Arial Narrow"/>
                <a:cs typeface="Arial Narrow"/>
              </a:rPr>
              <a:t> </a:t>
            </a:r>
            <a:r>
              <a:rPr sz="700" kern="0" spc="40" dirty="0">
                <a:solidFill>
                  <a:srgbClr val="231F20"/>
                </a:solidFill>
                <a:latin typeface="Arial Narrow"/>
                <a:cs typeface="Arial Narrow"/>
              </a:rPr>
              <a:t>figure</a:t>
            </a:r>
            <a:r>
              <a:rPr sz="700" kern="0" spc="25" dirty="0">
                <a:solidFill>
                  <a:srgbClr val="231F20"/>
                </a:solidFill>
                <a:latin typeface="Arial Narrow"/>
                <a:cs typeface="Arial Narrow"/>
              </a:rPr>
              <a:t> </a:t>
            </a:r>
            <a:r>
              <a:rPr sz="700" kern="0" spc="30" dirty="0">
                <a:solidFill>
                  <a:srgbClr val="231F20"/>
                </a:solidFill>
                <a:latin typeface="Arial Narrow"/>
                <a:cs typeface="Arial Narrow"/>
              </a:rPr>
              <a:t>reflects</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a</a:t>
            </a:r>
            <a:r>
              <a:rPr sz="700" kern="0" spc="25" dirty="0">
                <a:solidFill>
                  <a:srgbClr val="231F20"/>
                </a:solidFill>
                <a:latin typeface="Arial Narrow"/>
                <a:cs typeface="Arial Narrow"/>
              </a:rPr>
              <a:t> </a:t>
            </a:r>
            <a:r>
              <a:rPr sz="700" kern="0" spc="15" dirty="0">
                <a:solidFill>
                  <a:srgbClr val="231F20"/>
                </a:solidFill>
                <a:latin typeface="Arial Narrow"/>
                <a:cs typeface="Arial Narrow"/>
              </a:rPr>
              <a:t>3.1%</a:t>
            </a:r>
            <a:r>
              <a:rPr sz="700" kern="0" spc="25" dirty="0">
                <a:solidFill>
                  <a:srgbClr val="231F20"/>
                </a:solidFill>
                <a:latin typeface="Arial Narrow"/>
                <a:cs typeface="Arial Narrow"/>
              </a:rPr>
              <a:t> increase </a:t>
            </a:r>
            <a:r>
              <a:rPr sz="700" kern="0" spc="50" dirty="0">
                <a:solidFill>
                  <a:srgbClr val="231F20"/>
                </a:solidFill>
                <a:latin typeface="Arial Narrow"/>
                <a:cs typeface="Arial Narrow"/>
              </a:rPr>
              <a:t>in</a:t>
            </a:r>
            <a:r>
              <a:rPr sz="700" kern="0" spc="25" dirty="0">
                <a:solidFill>
                  <a:srgbClr val="231F20"/>
                </a:solidFill>
                <a:latin typeface="Arial Narrow"/>
                <a:cs typeface="Arial Narrow"/>
              </a:rPr>
              <a:t> gross </a:t>
            </a:r>
            <a:r>
              <a:rPr sz="700" kern="0" spc="50" dirty="0">
                <a:solidFill>
                  <a:srgbClr val="231F20"/>
                </a:solidFill>
                <a:latin typeface="Arial Narrow"/>
                <a:cs typeface="Arial Narrow"/>
              </a:rPr>
              <a:t>domestic</a:t>
            </a:r>
            <a:r>
              <a:rPr sz="700" kern="0" spc="25" dirty="0">
                <a:solidFill>
                  <a:srgbClr val="231F20"/>
                </a:solidFill>
                <a:latin typeface="Arial Narrow"/>
                <a:cs typeface="Arial Narrow"/>
              </a:rPr>
              <a:t> </a:t>
            </a:r>
            <a:r>
              <a:rPr sz="700" kern="0" spc="60" dirty="0">
                <a:solidFill>
                  <a:srgbClr val="231F20"/>
                </a:solidFill>
                <a:latin typeface="Arial Narrow"/>
                <a:cs typeface="Arial Narrow"/>
              </a:rPr>
              <a:t>product</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(GDP)</a:t>
            </a:r>
            <a:r>
              <a:rPr sz="700" kern="0" spc="25" dirty="0">
                <a:solidFill>
                  <a:srgbClr val="231F20"/>
                </a:solidFill>
                <a:latin typeface="Arial Narrow"/>
                <a:cs typeface="Arial Narrow"/>
              </a:rPr>
              <a:t> </a:t>
            </a:r>
            <a:r>
              <a:rPr sz="700" kern="0" spc="55" dirty="0">
                <a:solidFill>
                  <a:srgbClr val="231F20"/>
                </a:solidFill>
                <a:latin typeface="Arial Narrow"/>
                <a:cs typeface="Arial Narrow"/>
              </a:rPr>
              <a:t>and</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a</a:t>
            </a:r>
            <a:r>
              <a:rPr sz="700" kern="0" spc="25" dirty="0">
                <a:solidFill>
                  <a:srgbClr val="231F20"/>
                </a:solidFill>
                <a:latin typeface="Arial Narrow"/>
                <a:cs typeface="Arial Narrow"/>
              </a:rPr>
              <a:t> </a:t>
            </a:r>
            <a:r>
              <a:rPr sz="700" kern="0" spc="15" dirty="0">
                <a:solidFill>
                  <a:srgbClr val="231F20"/>
                </a:solidFill>
                <a:latin typeface="Arial Narrow"/>
                <a:cs typeface="Arial Narrow"/>
              </a:rPr>
              <a:t>3.6%</a:t>
            </a:r>
            <a:r>
              <a:rPr sz="700" kern="0" spc="25" dirty="0">
                <a:solidFill>
                  <a:srgbClr val="231F20"/>
                </a:solidFill>
                <a:latin typeface="Arial Narrow"/>
                <a:cs typeface="Arial Narrow"/>
              </a:rPr>
              <a:t> increase </a:t>
            </a:r>
            <a:r>
              <a:rPr sz="700" kern="0" spc="50" dirty="0">
                <a:solidFill>
                  <a:srgbClr val="231F20"/>
                </a:solidFill>
                <a:latin typeface="Arial Narrow"/>
                <a:cs typeface="Arial Narrow"/>
              </a:rPr>
              <a:t>in</a:t>
            </a:r>
            <a:r>
              <a:rPr sz="700" kern="0" spc="25" dirty="0">
                <a:solidFill>
                  <a:srgbClr val="231F20"/>
                </a:solidFill>
                <a:latin typeface="Arial Narrow"/>
                <a:cs typeface="Arial Narrow"/>
              </a:rPr>
              <a:t> </a:t>
            </a:r>
            <a:r>
              <a:rPr sz="700" kern="0" spc="45" dirty="0">
                <a:solidFill>
                  <a:srgbClr val="231F20"/>
                </a:solidFill>
                <a:latin typeface="Arial Narrow"/>
                <a:cs typeface="Arial Narrow"/>
              </a:rPr>
              <a:t>national</a:t>
            </a:r>
            <a:r>
              <a:rPr sz="700" kern="0" spc="25" dirty="0">
                <a:solidFill>
                  <a:srgbClr val="231F20"/>
                </a:solidFill>
                <a:latin typeface="Arial Narrow"/>
                <a:cs typeface="Arial Narrow"/>
              </a:rPr>
              <a:t> </a:t>
            </a:r>
            <a:r>
              <a:rPr sz="700" kern="0" spc="45" dirty="0">
                <a:solidFill>
                  <a:srgbClr val="231F20"/>
                </a:solidFill>
                <a:latin typeface="Arial Narrow"/>
                <a:cs typeface="Arial Narrow"/>
              </a:rPr>
              <a:t>health</a:t>
            </a:r>
            <a:r>
              <a:rPr sz="700" kern="0" spc="25" dirty="0">
                <a:solidFill>
                  <a:srgbClr val="231F20"/>
                </a:solidFill>
                <a:latin typeface="Arial Narrow"/>
                <a:cs typeface="Arial Narrow"/>
              </a:rPr>
              <a:t> </a:t>
            </a:r>
            <a:r>
              <a:rPr sz="700" kern="0" spc="55" dirty="0">
                <a:solidFill>
                  <a:srgbClr val="231F20"/>
                </a:solidFill>
                <a:latin typeface="Arial Narrow"/>
                <a:cs typeface="Arial Narrow"/>
              </a:rPr>
              <a:t>spending</a:t>
            </a:r>
            <a:r>
              <a:rPr sz="700" kern="0" spc="25" dirty="0">
                <a:solidFill>
                  <a:srgbClr val="231F20"/>
                </a:solidFill>
                <a:latin typeface="Arial Narrow"/>
                <a:cs typeface="Arial Narrow"/>
              </a:rPr>
              <a:t> </a:t>
            </a:r>
            <a:r>
              <a:rPr sz="700" kern="0" spc="40" dirty="0">
                <a:solidFill>
                  <a:srgbClr val="231F20"/>
                </a:solidFill>
                <a:latin typeface="Arial Narrow"/>
                <a:cs typeface="Arial Narrow"/>
              </a:rPr>
              <a:t>over</a:t>
            </a:r>
            <a:r>
              <a:rPr sz="700" kern="0" spc="25" dirty="0">
                <a:solidFill>
                  <a:srgbClr val="231F20"/>
                </a:solidFill>
                <a:latin typeface="Arial Narrow"/>
                <a:cs typeface="Arial Narrow"/>
              </a:rPr>
              <a:t> </a:t>
            </a:r>
            <a:r>
              <a:rPr sz="700" kern="0" spc="55" dirty="0">
                <a:solidFill>
                  <a:srgbClr val="231F20"/>
                </a:solidFill>
                <a:latin typeface="Arial Narrow"/>
                <a:cs typeface="Arial Narrow"/>
              </a:rPr>
              <a:t>the</a:t>
            </a:r>
            <a:r>
              <a:rPr sz="700" kern="0" spc="25" dirty="0">
                <a:solidFill>
                  <a:srgbClr val="231F20"/>
                </a:solidFill>
                <a:latin typeface="Arial Narrow"/>
                <a:cs typeface="Arial Narrow"/>
              </a:rPr>
              <a:t> </a:t>
            </a:r>
            <a:r>
              <a:rPr sz="700" kern="0" spc="45" dirty="0">
                <a:solidFill>
                  <a:srgbClr val="231F20"/>
                </a:solidFill>
                <a:latin typeface="Arial Narrow"/>
                <a:cs typeface="Arial Narrow"/>
              </a:rPr>
              <a:t>prior</a:t>
            </a:r>
            <a:r>
              <a:rPr sz="700" kern="0" spc="25" dirty="0">
                <a:solidFill>
                  <a:srgbClr val="231F20"/>
                </a:solidFill>
                <a:latin typeface="Arial Narrow"/>
                <a:cs typeface="Arial Narrow"/>
              </a:rPr>
              <a:t> </a:t>
            </a:r>
            <a:r>
              <a:rPr sz="700" kern="0" spc="5" dirty="0">
                <a:solidFill>
                  <a:srgbClr val="231F20"/>
                </a:solidFill>
                <a:latin typeface="Arial Narrow"/>
                <a:cs typeface="Arial Narrow"/>
              </a:rPr>
              <a:t>year.</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See</a:t>
            </a:r>
            <a:r>
              <a:rPr sz="700" kern="0" spc="25" dirty="0">
                <a:solidFill>
                  <a:srgbClr val="231F20"/>
                </a:solidFill>
                <a:latin typeface="Arial Narrow"/>
                <a:cs typeface="Arial Narrow"/>
              </a:rPr>
              <a:t> </a:t>
            </a:r>
            <a:r>
              <a:rPr sz="700" kern="0" spc="50" dirty="0">
                <a:solidFill>
                  <a:srgbClr val="231F20"/>
                </a:solidFill>
                <a:latin typeface="Arial Narrow"/>
                <a:cs typeface="Arial Narrow"/>
              </a:rPr>
              <a:t>page</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27</a:t>
            </a:r>
            <a:r>
              <a:rPr sz="700" kern="0" spc="25" dirty="0">
                <a:solidFill>
                  <a:srgbClr val="231F20"/>
                </a:solidFill>
                <a:latin typeface="Arial Narrow"/>
                <a:cs typeface="Arial Narrow"/>
              </a:rPr>
              <a:t> </a:t>
            </a:r>
            <a:r>
              <a:rPr sz="700" kern="0" spc="35" dirty="0">
                <a:solidFill>
                  <a:srgbClr val="231F20"/>
                </a:solidFill>
                <a:latin typeface="Arial Narrow"/>
                <a:cs typeface="Arial Narrow"/>
              </a:rPr>
              <a:t>for</a:t>
            </a:r>
            <a:r>
              <a:rPr sz="700" kern="0" spc="25" dirty="0">
                <a:solidFill>
                  <a:srgbClr val="231F20"/>
                </a:solidFill>
                <a:latin typeface="Arial Narrow"/>
                <a:cs typeface="Arial Narrow"/>
              </a:rPr>
              <a:t> </a:t>
            </a:r>
            <a:r>
              <a:rPr sz="700" kern="0" spc="10" dirty="0">
                <a:solidFill>
                  <a:srgbClr val="231F20"/>
                </a:solidFill>
                <a:latin typeface="Arial Narrow"/>
                <a:cs typeface="Arial Narrow"/>
              </a:rPr>
              <a:t>a</a:t>
            </a:r>
            <a:r>
              <a:rPr sz="700" kern="0" spc="25" dirty="0">
                <a:solidFill>
                  <a:srgbClr val="231F20"/>
                </a:solidFill>
                <a:latin typeface="Arial Narrow"/>
                <a:cs typeface="Arial Narrow"/>
              </a:rPr>
              <a:t> </a:t>
            </a:r>
            <a:r>
              <a:rPr sz="700" kern="0" spc="50" dirty="0">
                <a:solidFill>
                  <a:srgbClr val="231F20"/>
                </a:solidFill>
                <a:latin typeface="Arial Narrow"/>
                <a:cs typeface="Arial Narrow"/>
              </a:rPr>
              <a:t>comparison</a:t>
            </a:r>
            <a:r>
              <a:rPr sz="700" kern="0" spc="25" dirty="0">
                <a:solidFill>
                  <a:srgbClr val="231F20"/>
                </a:solidFill>
                <a:latin typeface="Arial Narrow"/>
                <a:cs typeface="Arial Narrow"/>
              </a:rPr>
              <a:t> </a:t>
            </a:r>
            <a:r>
              <a:rPr sz="700" kern="0" spc="50" dirty="0">
                <a:solidFill>
                  <a:srgbClr val="231F20"/>
                </a:solidFill>
                <a:latin typeface="Arial Narrow"/>
                <a:cs typeface="Arial Narrow"/>
              </a:rPr>
              <a:t>of  </a:t>
            </a:r>
            <a:r>
              <a:rPr sz="700" kern="0" spc="60" dirty="0">
                <a:solidFill>
                  <a:srgbClr val="231F20"/>
                </a:solidFill>
                <a:latin typeface="Arial Narrow"/>
                <a:cs typeface="Arial Narrow"/>
              </a:rPr>
              <a:t>economic</a:t>
            </a:r>
            <a:r>
              <a:rPr sz="700" kern="0" spc="10" dirty="0">
                <a:solidFill>
                  <a:srgbClr val="231F20"/>
                </a:solidFill>
                <a:latin typeface="Arial Narrow"/>
                <a:cs typeface="Arial Narrow"/>
              </a:rPr>
              <a:t> </a:t>
            </a:r>
            <a:r>
              <a:rPr sz="700" kern="0" spc="65" dirty="0">
                <a:solidFill>
                  <a:srgbClr val="231F20"/>
                </a:solidFill>
                <a:latin typeface="Arial Narrow"/>
                <a:cs typeface="Arial Narrow"/>
              </a:rPr>
              <a:t>growth</a:t>
            </a:r>
            <a:r>
              <a:rPr sz="700" kern="0" spc="10" dirty="0">
                <a:solidFill>
                  <a:srgbClr val="231F20"/>
                </a:solidFill>
                <a:latin typeface="Arial Narrow"/>
                <a:cs typeface="Arial Narrow"/>
              </a:rPr>
              <a:t> </a:t>
            </a:r>
            <a:r>
              <a:rPr sz="700" kern="0" spc="55" dirty="0">
                <a:solidFill>
                  <a:srgbClr val="231F20"/>
                </a:solidFill>
                <a:latin typeface="Arial Narrow"/>
                <a:cs typeface="Arial Narrow"/>
              </a:rPr>
              <a:t>and</a:t>
            </a:r>
            <a:r>
              <a:rPr sz="700" kern="0" spc="10" dirty="0">
                <a:solidFill>
                  <a:srgbClr val="231F20"/>
                </a:solidFill>
                <a:latin typeface="Arial Narrow"/>
                <a:cs typeface="Arial Narrow"/>
              </a:rPr>
              <a:t> </a:t>
            </a:r>
            <a:r>
              <a:rPr sz="700" kern="0" spc="45" dirty="0">
                <a:solidFill>
                  <a:srgbClr val="231F20"/>
                </a:solidFill>
                <a:latin typeface="Arial Narrow"/>
                <a:cs typeface="Arial Narrow"/>
              </a:rPr>
              <a:t>health</a:t>
            </a:r>
            <a:r>
              <a:rPr sz="700" kern="0" spc="10" dirty="0">
                <a:solidFill>
                  <a:srgbClr val="231F20"/>
                </a:solidFill>
                <a:latin typeface="Arial Narrow"/>
                <a:cs typeface="Arial Narrow"/>
              </a:rPr>
              <a:t> </a:t>
            </a:r>
            <a:r>
              <a:rPr sz="700" kern="0" spc="55" dirty="0">
                <a:solidFill>
                  <a:srgbClr val="231F20"/>
                </a:solidFill>
                <a:latin typeface="Arial Narrow"/>
                <a:cs typeface="Arial Narrow"/>
              </a:rPr>
              <a:t>spending</a:t>
            </a:r>
            <a:r>
              <a:rPr sz="700" kern="0" spc="10" dirty="0">
                <a:solidFill>
                  <a:srgbClr val="231F20"/>
                </a:solidFill>
                <a:latin typeface="Arial Narrow"/>
                <a:cs typeface="Arial Narrow"/>
              </a:rPr>
              <a:t> </a:t>
            </a:r>
            <a:r>
              <a:rPr sz="700" kern="0" spc="50" dirty="0">
                <a:solidFill>
                  <a:srgbClr val="231F20"/>
                </a:solidFill>
                <a:latin typeface="Arial Narrow"/>
                <a:cs typeface="Arial Narrow"/>
              </a:rPr>
              <a:t>growth.</a:t>
            </a:r>
            <a:endParaRPr sz="700" kern="0">
              <a:solidFill>
                <a:sysClr val="windowText" lastClr="000000"/>
              </a:solidFill>
              <a:latin typeface="Arial Narrow"/>
              <a:cs typeface="Arial Narrow"/>
            </a:endParaRPr>
          </a:p>
        </p:txBody>
      </p:sp>
      <p:sp>
        <p:nvSpPr>
          <p:cNvPr id="24" name="object 9"/>
          <p:cNvSpPr/>
          <p:nvPr/>
        </p:nvSpPr>
        <p:spPr>
          <a:xfrm>
            <a:off x="8982280" y="1328737"/>
            <a:ext cx="752475" cy="3491865"/>
          </a:xfrm>
          <a:custGeom>
            <a:avLst/>
            <a:gdLst/>
            <a:ahLst/>
            <a:cxnLst/>
            <a:rect l="l" t="t" r="r" b="b"/>
            <a:pathLst>
              <a:path w="752475" h="3491865">
                <a:moveTo>
                  <a:pt x="0" y="0"/>
                </a:moveTo>
                <a:lnTo>
                  <a:pt x="751865" y="0"/>
                </a:lnTo>
                <a:lnTo>
                  <a:pt x="751865" y="3491750"/>
                </a:lnTo>
                <a:lnTo>
                  <a:pt x="0" y="3491750"/>
                </a:lnTo>
                <a:lnTo>
                  <a:pt x="0" y="0"/>
                </a:lnTo>
                <a:close/>
              </a:path>
            </a:pathLst>
          </a:custGeom>
          <a:solidFill>
            <a:srgbClr val="CBD388"/>
          </a:solidFill>
        </p:spPr>
        <p:txBody>
          <a:bodyPr wrap="square" lIns="0" tIns="0" rIns="0" bIns="0" rtlCol="0"/>
          <a:lstStyle/>
          <a:p>
            <a:pPr defTabSz="914400">
              <a:defRPr/>
            </a:pPr>
            <a:endParaRPr lang="en-US" sz="1050" dirty="0">
              <a:solidFill>
                <a:schemeClr val="bg1"/>
              </a:solidFill>
              <a:latin typeface="Arial Narrow" panose="020B0606020202030204" pitchFamily="34" charset="0"/>
            </a:endParaRPr>
          </a:p>
          <a:p>
            <a:pPr defTabSz="914400">
              <a:defRPr/>
            </a:pPr>
            <a:r>
              <a:rPr lang="en-US" sz="2200" dirty="0">
                <a:solidFill>
                  <a:schemeClr val="bg1"/>
                </a:solidFill>
                <a:latin typeface="Arial Narrow" panose="020B0606020202030204" pitchFamily="34" charset="0"/>
              </a:rPr>
              <a:t>19.3%</a:t>
            </a:r>
            <a:endParaRPr sz="2200" dirty="0">
              <a:solidFill>
                <a:schemeClr val="bg1"/>
              </a:solidFill>
              <a:latin typeface="Arial Narrow" panose="020B0606020202030204" pitchFamily="34" charset="0"/>
            </a:endParaRPr>
          </a:p>
        </p:txBody>
      </p:sp>
      <p:sp>
        <p:nvSpPr>
          <p:cNvPr id="3" name="Slide Number Placeholder 2"/>
          <p:cNvSpPr>
            <a:spLocks noGrp="1"/>
          </p:cNvSpPr>
          <p:nvPr>
            <p:ph type="sldNum" sz="quarter" idx="11"/>
          </p:nvPr>
        </p:nvSpPr>
        <p:spPr/>
        <p:txBody>
          <a:bodyPr/>
          <a:lstStyle/>
          <a:p>
            <a:fld id="{2FDA7F28-AE9F-E149-ADD3-CF8EC1EB29C2}" type="slidenum">
              <a:rPr lang="en-US" smtClean="0"/>
              <a:pPr/>
              <a:t>4</a:t>
            </a:fld>
            <a:endParaRPr lang="en-US" dirty="0"/>
          </a:p>
        </p:txBody>
      </p:sp>
    </p:spTree>
    <p:extLst>
      <p:ext uri="{BB962C8B-B14F-4D97-AF65-F5344CB8AC3E}">
        <p14:creationId xmlns:p14="http://schemas.microsoft.com/office/powerpoint/2010/main" val="18334937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0E3A88-4AB2-4155-8907-C227137561AE}" type="slidenum">
              <a:rPr lang="en-US" smtClean="0"/>
              <a:pPr>
                <a:defRPr/>
              </a:pPr>
              <a:t>5</a:t>
            </a:fld>
            <a:endParaRPr lang="en-US" dirty="0"/>
          </a:p>
        </p:txBody>
      </p:sp>
      <p:sp>
        <p:nvSpPr>
          <p:cNvPr id="2" name="Title 1">
            <a:extLst>
              <a:ext uri="{FF2B5EF4-FFF2-40B4-BE49-F238E27FC236}">
                <a16:creationId xmlns:a16="http://schemas.microsoft.com/office/drawing/2014/main" id="{0A6791F7-988F-C14E-8A5A-4CA69DEE5079}"/>
              </a:ext>
            </a:extLst>
          </p:cNvPr>
          <p:cNvSpPr>
            <a:spLocks noGrp="1"/>
          </p:cNvSpPr>
          <p:nvPr>
            <p:ph type="title" idx="4294967295"/>
          </p:nvPr>
        </p:nvSpPr>
        <p:spPr>
          <a:xfrm>
            <a:off x="0" y="730250"/>
            <a:ext cx="11029950" cy="987425"/>
          </a:xfrm>
        </p:spPr>
        <p:txBody>
          <a:bodyPr/>
          <a:lstStyle/>
          <a:p>
            <a:r>
              <a:rPr lang="en-US" dirty="0"/>
              <a:t>Why it matters to the 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691" y="833376"/>
            <a:ext cx="6730933" cy="5602147"/>
          </a:xfrm>
          <a:prstGeom prst="rect">
            <a:avLst/>
          </a:prstGeom>
          <a:ln>
            <a:solidFill>
              <a:schemeClr val="accent1"/>
            </a:solidFill>
          </a:ln>
        </p:spPr>
      </p:pic>
      <p:sp>
        <p:nvSpPr>
          <p:cNvPr id="7" name="Title 1">
            <a:extLst>
              <a:ext uri="{FF2B5EF4-FFF2-40B4-BE49-F238E27FC236}">
                <a16:creationId xmlns:a16="http://schemas.microsoft.com/office/drawing/2014/main" id="{1B019832-9C00-864C-B40C-30C49F56089E}"/>
              </a:ext>
            </a:extLst>
          </p:cNvPr>
          <p:cNvSpPr txBox="1">
            <a:spLocks/>
          </p:cNvSpPr>
          <p:nvPr/>
        </p:nvSpPr>
        <p:spPr>
          <a:xfrm>
            <a:off x="434898" y="602166"/>
            <a:ext cx="11175910" cy="12266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83618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64CB4-8543-0547-AC77-113F2153B78D}"/>
              </a:ext>
            </a:extLst>
          </p:cNvPr>
          <p:cNvGrpSpPr/>
          <p:nvPr/>
        </p:nvGrpSpPr>
        <p:grpSpPr>
          <a:xfrm>
            <a:off x="103240" y="0"/>
            <a:ext cx="12088760" cy="6506556"/>
            <a:chOff x="2031924" y="904475"/>
            <a:chExt cx="8587275" cy="5953525"/>
          </a:xfrm>
        </p:grpSpPr>
        <p:pic>
          <p:nvPicPr>
            <p:cNvPr id="7" name="Picture 6" descr="Davis_Mirror_2014_ES-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924" y="1055571"/>
              <a:ext cx="8443055" cy="5802429"/>
            </a:xfrm>
            <a:prstGeom prst="rect">
              <a:avLst/>
            </a:prstGeom>
          </p:spPr>
        </p:pic>
        <p:sp>
          <p:nvSpPr>
            <p:cNvPr id="2" name="Oval 1"/>
            <p:cNvSpPr/>
            <p:nvPr/>
          </p:nvSpPr>
          <p:spPr>
            <a:xfrm>
              <a:off x="9828206" y="5882098"/>
              <a:ext cx="646773" cy="579863"/>
            </a:xfrm>
            <a:prstGeom prst="ellipse">
              <a:avLst/>
            </a:prstGeom>
            <a:no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682496" y="1696991"/>
              <a:ext cx="936703" cy="4237463"/>
            </a:xfrm>
            <a:prstGeom prst="ellipse">
              <a:avLst/>
            </a:prstGeom>
            <a:no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9908531" y="904475"/>
              <a:ext cx="484632" cy="76653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1B019832-9C00-864C-B40C-30C49F56089E}"/>
              </a:ext>
            </a:extLst>
          </p:cNvPr>
          <p:cNvSpPr txBox="1">
            <a:spLocks/>
          </p:cNvSpPr>
          <p:nvPr/>
        </p:nvSpPr>
        <p:spPr>
          <a:xfrm>
            <a:off x="434898" y="602166"/>
            <a:ext cx="11175910" cy="12266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Why Does it matter to the nation: </a:t>
            </a:r>
          </a:p>
        </p:txBody>
      </p:sp>
    </p:spTree>
    <p:extLst>
      <p:ext uri="{BB962C8B-B14F-4D97-AF65-F5344CB8AC3E}">
        <p14:creationId xmlns:p14="http://schemas.microsoft.com/office/powerpoint/2010/main" val="229109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F41D6F-195E-8340-8911-A6EA5E22BA50}"/>
              </a:ext>
            </a:extLst>
          </p:cNvPr>
          <p:cNvSpPr>
            <a:spLocks noGrp="1"/>
          </p:cNvSpPr>
          <p:nvPr>
            <p:ph type="title"/>
          </p:nvPr>
        </p:nvSpPr>
        <p:spPr/>
        <p:txBody>
          <a:bodyPr/>
          <a:lstStyle/>
          <a:p>
            <a:r>
              <a:rPr lang="en-US" dirty="0"/>
              <a:t>Why Does Reducing Cost and Utilization Matter?</a:t>
            </a:r>
            <a:br>
              <a:rPr lang="en-US" dirty="0"/>
            </a:br>
            <a:r>
              <a:rPr lang="en-US" sz="2400" dirty="0"/>
              <a:t>From a practice perspective: </a:t>
            </a:r>
            <a:endParaRPr lang="en-US" dirty="0"/>
          </a:p>
        </p:txBody>
      </p:sp>
      <p:sp>
        <p:nvSpPr>
          <p:cNvPr id="8" name="Content Placeholder 7">
            <a:extLst>
              <a:ext uri="{FF2B5EF4-FFF2-40B4-BE49-F238E27FC236}">
                <a16:creationId xmlns:a16="http://schemas.microsoft.com/office/drawing/2014/main" id="{415B7E17-3E99-DE41-B92F-9E810C5418BB}"/>
              </a:ext>
            </a:extLst>
          </p:cNvPr>
          <p:cNvSpPr>
            <a:spLocks noGrp="1"/>
          </p:cNvSpPr>
          <p:nvPr>
            <p:ph idx="1"/>
          </p:nvPr>
        </p:nvSpPr>
        <p:spPr>
          <a:xfrm>
            <a:off x="581192" y="1858297"/>
            <a:ext cx="7463213" cy="4901317"/>
          </a:xfrm>
        </p:spPr>
        <p:txBody>
          <a:bodyPr>
            <a:noAutofit/>
          </a:bodyPr>
          <a:lstStyle/>
          <a:p>
            <a:pPr marL="0" indent="0">
              <a:buNone/>
            </a:pPr>
            <a:r>
              <a:rPr lang="en-US" sz="4000" dirty="0"/>
              <a:t>Compensation is changing for your practice and for your referring providers</a:t>
            </a:r>
          </a:p>
          <a:p>
            <a:pPr marL="0" indent="0">
              <a:buNone/>
            </a:pPr>
            <a:endParaRPr lang="en-US" sz="4000" dirty="0"/>
          </a:p>
          <a:p>
            <a:pPr marL="0" indent="0">
              <a:buNone/>
            </a:pPr>
            <a:r>
              <a:rPr lang="en-US" sz="4000" dirty="0"/>
              <a:t>Patients are paying more out of pocket, and they care more about the cost of care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27" y="3032567"/>
            <a:ext cx="2473500" cy="1398065"/>
          </a:xfrm>
          <a:prstGeom prst="rect">
            <a:avLst/>
          </a:prstGeom>
        </p:spPr>
      </p:pic>
    </p:spTree>
    <p:extLst>
      <p:ext uri="{BB962C8B-B14F-4D97-AF65-F5344CB8AC3E}">
        <p14:creationId xmlns:p14="http://schemas.microsoft.com/office/powerpoint/2010/main" val="288224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A52ADE-3C34-4F4E-8E40-1C147C06BC7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10796" y="578733"/>
            <a:ext cx="10239914" cy="6244542"/>
          </a:xfrm>
          <a:ln>
            <a:solidFill>
              <a:schemeClr val="accent1"/>
            </a:solidFill>
          </a:ln>
        </p:spPr>
      </p:pic>
    </p:spTree>
    <p:extLst>
      <p:ext uri="{BB962C8B-B14F-4D97-AF65-F5344CB8AC3E}">
        <p14:creationId xmlns:p14="http://schemas.microsoft.com/office/powerpoint/2010/main" val="30173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E23C-E573-9F4A-A327-EFF7C80B8F04}"/>
              </a:ext>
            </a:extLst>
          </p:cNvPr>
          <p:cNvSpPr>
            <a:spLocks noGrp="1"/>
          </p:cNvSpPr>
          <p:nvPr>
            <p:ph type="title"/>
          </p:nvPr>
        </p:nvSpPr>
        <p:spPr>
          <a:xfrm>
            <a:off x="412595" y="613317"/>
            <a:ext cx="11329639" cy="1204331"/>
          </a:xfrm>
        </p:spPr>
        <p:txBody>
          <a:bodyPr anchor="ctr">
            <a:normAutofit/>
          </a:bodyPr>
          <a:lstStyle/>
          <a:p>
            <a:r>
              <a:rPr lang="en-US" dirty="0"/>
              <a:t>Why Does Reducing Cost and Utilization Matter?</a:t>
            </a:r>
            <a:br>
              <a:rPr lang="en-US" dirty="0"/>
            </a:br>
            <a:r>
              <a:rPr lang="en-US" sz="2400" dirty="0"/>
              <a:t>From a practice perspective: </a:t>
            </a:r>
          </a:p>
        </p:txBody>
      </p:sp>
      <p:sp>
        <p:nvSpPr>
          <p:cNvPr id="3" name="Content Placeholder 2">
            <a:extLst>
              <a:ext uri="{FF2B5EF4-FFF2-40B4-BE49-F238E27FC236}">
                <a16:creationId xmlns:a16="http://schemas.microsoft.com/office/drawing/2014/main" id="{2D712670-3F47-DC42-B9E0-27A1705D56F3}"/>
              </a:ext>
            </a:extLst>
          </p:cNvPr>
          <p:cNvSpPr>
            <a:spLocks noGrp="1"/>
          </p:cNvSpPr>
          <p:nvPr>
            <p:ph idx="1"/>
          </p:nvPr>
        </p:nvSpPr>
        <p:spPr>
          <a:xfrm>
            <a:off x="581193" y="1895708"/>
            <a:ext cx="11029615" cy="4638907"/>
          </a:xfrm>
        </p:spPr>
        <p:txBody>
          <a:bodyPr anchor="t">
            <a:noAutofit/>
          </a:bodyPr>
          <a:lstStyle/>
          <a:p>
            <a:pPr marL="0" indent="0">
              <a:spcBef>
                <a:spcPts val="0"/>
              </a:spcBef>
              <a:spcAft>
                <a:spcPts val="0"/>
              </a:spcAft>
              <a:buNone/>
            </a:pPr>
            <a:r>
              <a:rPr lang="en-US" sz="2800" b="1" dirty="0"/>
              <a:t>Compensation is changing: </a:t>
            </a:r>
          </a:p>
          <a:p>
            <a:pPr marL="0" indent="0">
              <a:spcBef>
                <a:spcPts val="0"/>
              </a:spcBef>
              <a:spcAft>
                <a:spcPts val="0"/>
              </a:spcAft>
              <a:buNone/>
            </a:pPr>
            <a:r>
              <a:rPr lang="en-US" sz="2000" dirty="0"/>
              <a:t>PUBLIC PAYERS: </a:t>
            </a:r>
          </a:p>
          <a:p>
            <a:pPr marL="0" indent="0">
              <a:spcBef>
                <a:spcPts val="0"/>
              </a:spcBef>
              <a:spcAft>
                <a:spcPts val="0"/>
              </a:spcAft>
              <a:buNone/>
            </a:pPr>
            <a:r>
              <a:rPr lang="en-US" sz="2000" dirty="0"/>
              <a:t>Medicare and CO Medicaid:</a:t>
            </a:r>
            <a:endParaRPr lang="en-US" sz="2000" dirty="0">
              <a:solidFill>
                <a:srgbClr val="FF0000"/>
              </a:solidFill>
            </a:endParaRPr>
          </a:p>
          <a:p>
            <a:pPr marL="342900" indent="-342900">
              <a:spcBef>
                <a:spcPts val="0"/>
              </a:spcBef>
              <a:spcAft>
                <a:spcPts val="0"/>
              </a:spcAft>
              <a:buFont typeface="+mj-lt"/>
              <a:buAutoNum type="arabicPeriod"/>
            </a:pPr>
            <a:r>
              <a:rPr lang="en-US" sz="2000" dirty="0"/>
              <a:t>MIPS: </a:t>
            </a:r>
          </a:p>
          <a:p>
            <a:pPr marL="324000" lvl="1" indent="0">
              <a:spcBef>
                <a:spcPts val="0"/>
              </a:spcBef>
              <a:spcAft>
                <a:spcPts val="0"/>
              </a:spcAft>
              <a:buNone/>
            </a:pPr>
            <a:r>
              <a:rPr lang="en-US" sz="1800" dirty="0"/>
              <a:t>2018 Performance year: </a:t>
            </a:r>
          </a:p>
          <a:p>
            <a:pPr lvl="2">
              <a:spcBef>
                <a:spcPts val="0"/>
              </a:spcBef>
              <a:spcAft>
                <a:spcPts val="0"/>
              </a:spcAft>
            </a:pPr>
            <a:r>
              <a:rPr lang="en-US" sz="1600" dirty="0"/>
              <a:t>10% of “score” is based on your contribution to cost of care  </a:t>
            </a:r>
          </a:p>
          <a:p>
            <a:pPr lvl="2">
              <a:spcBef>
                <a:spcPts val="0"/>
              </a:spcBef>
              <a:spcAft>
                <a:spcPts val="0"/>
              </a:spcAft>
            </a:pPr>
            <a:r>
              <a:rPr lang="en-US" sz="1600" dirty="0"/>
              <a:t>Increases each year by 10% up to 30% </a:t>
            </a:r>
          </a:p>
          <a:p>
            <a:pPr marL="630000" lvl="2" indent="0">
              <a:spcBef>
                <a:spcPts val="0"/>
              </a:spcBef>
              <a:spcAft>
                <a:spcPts val="0"/>
              </a:spcAft>
              <a:buNone/>
            </a:pPr>
            <a:endParaRPr lang="en-US" sz="1600" dirty="0"/>
          </a:p>
          <a:p>
            <a:pPr marL="630000" lvl="2" indent="0">
              <a:spcBef>
                <a:spcPts val="0"/>
              </a:spcBef>
              <a:spcAft>
                <a:spcPts val="0"/>
              </a:spcAft>
              <a:buNone/>
            </a:pPr>
            <a:endParaRPr lang="en-US" sz="1600" dirty="0"/>
          </a:p>
          <a:p>
            <a:pPr marL="342900" indent="-342900">
              <a:spcBef>
                <a:spcPts val="0"/>
              </a:spcBef>
              <a:spcAft>
                <a:spcPts val="0"/>
              </a:spcAft>
              <a:buFont typeface="+mj-lt"/>
              <a:buAutoNum type="arabicPeriod"/>
            </a:pPr>
            <a:r>
              <a:rPr lang="en-US" sz="2000" dirty="0"/>
              <a:t>Alternative Payment Models (that include risk for cost)</a:t>
            </a:r>
          </a:p>
          <a:p>
            <a:pPr lvl="1">
              <a:spcBef>
                <a:spcPts val="0"/>
              </a:spcBef>
              <a:spcAft>
                <a:spcPts val="0"/>
              </a:spcAft>
            </a:pPr>
            <a:r>
              <a:rPr lang="en-US" sz="1800" dirty="0"/>
              <a:t>5% fee increase if you participate in a CMS APM </a:t>
            </a:r>
          </a:p>
          <a:p>
            <a:pPr marL="324000" lvl="1" indent="0">
              <a:spcBef>
                <a:spcPts val="0"/>
              </a:spcBef>
              <a:spcAft>
                <a:spcPts val="0"/>
              </a:spcAft>
              <a:buNone/>
            </a:pPr>
            <a:endParaRPr lang="en-US" sz="1800" dirty="0"/>
          </a:p>
          <a:p>
            <a:pPr marL="324000" lvl="1" indent="0">
              <a:spcBef>
                <a:spcPts val="0"/>
              </a:spcBef>
              <a:spcAft>
                <a:spcPts val="0"/>
              </a:spcAft>
              <a:buNone/>
            </a:pPr>
            <a:endParaRPr lang="en-US" sz="1800" dirty="0"/>
          </a:p>
        </p:txBody>
      </p:sp>
      <p:pic>
        <p:nvPicPr>
          <p:cNvPr id="5" name="Picture 4">
            <a:extLst>
              <a:ext uri="{FF2B5EF4-FFF2-40B4-BE49-F238E27FC236}">
                <a16:creationId xmlns:a16="http://schemas.microsoft.com/office/drawing/2014/main" id="{D2EE361E-ED58-9448-8038-9D64ACB379A5}"/>
              </a:ext>
            </a:extLst>
          </p:cNvPr>
          <p:cNvPicPr>
            <a:picLocks noChangeAspect="1"/>
          </p:cNvPicPr>
          <p:nvPr/>
        </p:nvPicPr>
        <p:blipFill rotWithShape="1">
          <a:blip r:embed="rId3">
            <a:extLst>
              <a:ext uri="{28A0092B-C50C-407E-A947-70E740481C1C}">
                <a14:useLocalDpi xmlns:a14="http://schemas.microsoft.com/office/drawing/2010/main" val="0"/>
              </a:ext>
            </a:extLst>
          </a:blip>
          <a:srcRect l="1219" r="1762" b="3041"/>
          <a:stretch/>
        </p:blipFill>
        <p:spPr>
          <a:xfrm>
            <a:off x="6979534" y="2147941"/>
            <a:ext cx="4977114" cy="3604677"/>
          </a:xfrm>
          <a:prstGeom prst="rect">
            <a:avLst/>
          </a:prstGeom>
          <a:ln>
            <a:solidFill>
              <a:schemeClr val="accent1"/>
            </a:solidFill>
          </a:ln>
        </p:spPr>
      </p:pic>
    </p:spTree>
    <p:extLst>
      <p:ext uri="{BB962C8B-B14F-4D97-AF65-F5344CB8AC3E}">
        <p14:creationId xmlns:p14="http://schemas.microsoft.com/office/powerpoint/2010/main" val="1076835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Custom 2">
      <a:dk1>
        <a:sysClr val="windowText" lastClr="000000"/>
      </a:dk1>
      <a:lt1>
        <a:sysClr val="window" lastClr="FFFFFF"/>
      </a:lt1>
      <a:dk2>
        <a:srgbClr val="3D3D3D"/>
      </a:dk2>
      <a:lt2>
        <a:srgbClr val="EBEBEB"/>
      </a:lt2>
      <a:accent1>
        <a:srgbClr val="465359"/>
      </a:accent1>
      <a:accent2>
        <a:srgbClr val="E6C46D"/>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16253</TotalTime>
  <Words>2921</Words>
  <Application>Microsoft Office PowerPoint</Application>
  <PresentationFormat>Widescreen</PresentationFormat>
  <Paragraphs>289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Arial Narrow</vt:lpstr>
      <vt:lpstr>Calibri</vt:lpstr>
      <vt:lpstr>Gill Sans MT</vt:lpstr>
      <vt:lpstr>Wingdings 2</vt:lpstr>
      <vt:lpstr>Dividend</vt:lpstr>
      <vt:lpstr>TCPi</vt:lpstr>
      <vt:lpstr>Quadruple  aim Drives all of our work: </vt:lpstr>
      <vt:lpstr>Objectives for today: </vt:lpstr>
      <vt:lpstr>PowerPoint Presentation</vt:lpstr>
      <vt:lpstr>Why it matters to the Nation</vt:lpstr>
      <vt:lpstr>PowerPoint Presentation</vt:lpstr>
      <vt:lpstr>Why Does Reducing Cost and Utilization Matter? From a practice perspective: </vt:lpstr>
      <vt:lpstr>PowerPoint Presentation</vt:lpstr>
      <vt:lpstr>Why Does Reducing Cost and Utilization Matter? From a practice perspective: </vt:lpstr>
      <vt:lpstr>Why Does Reducing Cost and Utilization Matter? From a practice perspective: </vt:lpstr>
      <vt:lpstr>Why Does Reducing Cost and Utilization Matter? From a patient perspective</vt:lpstr>
      <vt:lpstr>Percent change in middle-income households’ spending on basic needs (2007-2014)</vt:lpstr>
      <vt:lpstr>What can we do about it? Eliminate Waste</vt:lpstr>
      <vt:lpstr>Potential savings opportunities:</vt:lpstr>
      <vt:lpstr>Discussion: </vt:lpstr>
      <vt:lpstr>If we decide to change, how can we implement that?</vt:lpstr>
      <vt:lpstr>Engaging patients in shared decision making</vt:lpstr>
      <vt:lpstr>How can we measure it to make sure changes are having an impact</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TCPi</dc:title>
  <dc:creator>Gottsman, Allyson</dc:creator>
  <cp:lastModifiedBy>Gonzales, Eleanor</cp:lastModifiedBy>
  <cp:revision>72</cp:revision>
  <dcterms:created xsi:type="dcterms:W3CDTF">2018-01-01T20:33:51Z</dcterms:created>
  <dcterms:modified xsi:type="dcterms:W3CDTF">2018-03-06T19:40:57Z</dcterms:modified>
</cp:coreProperties>
</file>