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773" r:id="rId3"/>
    <p:sldId id="400" r:id="rId4"/>
    <p:sldId id="257" r:id="rId5"/>
    <p:sldId id="259" r:id="rId6"/>
    <p:sldId id="774" r:id="rId7"/>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5" d="100"/>
          <a:sy n="65" d="100"/>
        </p:scale>
        <p:origin x="724"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AE5FA04A-E2CF-4DFC-A868-FE013874AC65}" type="datetimeFigureOut">
              <a:rPr lang="en-US" smtClean="0"/>
              <a:t>10/20/2021</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2C13CB08-4D0A-4B90-8CF8-937D4B11334E}" type="slidenum">
              <a:rPr lang="en-US" smtClean="0"/>
              <a:t>‹#›</a:t>
            </a:fld>
            <a:endParaRPr lang="en-US" dirty="0"/>
          </a:p>
        </p:txBody>
      </p:sp>
    </p:spTree>
    <p:extLst>
      <p:ext uri="{BB962C8B-B14F-4D97-AF65-F5344CB8AC3E}">
        <p14:creationId xmlns:p14="http://schemas.microsoft.com/office/powerpoint/2010/main" val="3539205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not not call it Value based payments yet but a bridge to that goal, a transition phase to VB models. </a:t>
            </a:r>
          </a:p>
        </p:txBody>
      </p:sp>
      <p:sp>
        <p:nvSpPr>
          <p:cNvPr id="4" name="Slide Number Placeholder 3"/>
          <p:cNvSpPr>
            <a:spLocks noGrp="1"/>
          </p:cNvSpPr>
          <p:nvPr>
            <p:ph type="sldNum" sz="quarter" idx="5"/>
          </p:nvPr>
        </p:nvSpPr>
        <p:spPr/>
        <p:txBody>
          <a:bodyPr/>
          <a:lstStyle/>
          <a:p>
            <a:fld id="{2C13CB08-4D0A-4B90-8CF8-937D4B11334E}" type="slidenum">
              <a:rPr lang="en-US" smtClean="0"/>
              <a:t>1</a:t>
            </a:fld>
            <a:endParaRPr lang="en-US" dirty="0"/>
          </a:p>
        </p:txBody>
      </p:sp>
    </p:spTree>
    <p:extLst>
      <p:ext uri="{BB962C8B-B14F-4D97-AF65-F5344CB8AC3E}">
        <p14:creationId xmlns:p14="http://schemas.microsoft.com/office/powerpoint/2010/main" val="2378360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Prosci is a change management theory and model to help us understand the dynamic required for change . </a:t>
            </a:r>
            <a:r>
              <a:rPr lang="en-US" b="1" dirty="0"/>
              <a:t>We need to connect people to success. </a:t>
            </a:r>
          </a:p>
        </p:txBody>
      </p:sp>
    </p:spTree>
    <p:extLst>
      <p:ext uri="{BB962C8B-B14F-4D97-AF65-F5344CB8AC3E}">
        <p14:creationId xmlns:p14="http://schemas.microsoft.com/office/powerpoint/2010/main" val="1669621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see APM2 as that planned transition state to get all on board so we can realize the future state of true VB Payment models that reward for adjustable/variable outcomes  </a:t>
            </a:r>
          </a:p>
        </p:txBody>
      </p:sp>
    </p:spTree>
    <p:extLst>
      <p:ext uri="{BB962C8B-B14F-4D97-AF65-F5344CB8AC3E}">
        <p14:creationId xmlns:p14="http://schemas.microsoft.com/office/powerpoint/2010/main" val="109818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VB models of payment is the overarching goal but what are the objectives we need to meet to be successful?  We have been stating for several years now that the revenue cycle the financial side of your business /practice is intrinsically linked to clinical outcomes, patient activation, and change management.   This model will drive that home even deeper.  </a:t>
            </a:r>
          </a:p>
        </p:txBody>
      </p:sp>
      <p:sp>
        <p:nvSpPr>
          <p:cNvPr id="4" name="Slide Number Placeholder 3"/>
          <p:cNvSpPr>
            <a:spLocks noGrp="1"/>
          </p:cNvSpPr>
          <p:nvPr>
            <p:ph type="sldNum" sz="quarter" idx="5"/>
          </p:nvPr>
        </p:nvSpPr>
        <p:spPr/>
        <p:txBody>
          <a:bodyPr/>
          <a:lstStyle/>
          <a:p>
            <a:fld id="{2C13CB08-4D0A-4B90-8CF8-937D4B11334E}" type="slidenum">
              <a:rPr lang="en-US" smtClean="0"/>
              <a:t>4</a:t>
            </a:fld>
            <a:endParaRPr lang="en-US" dirty="0"/>
          </a:p>
        </p:txBody>
      </p:sp>
    </p:spTree>
    <p:extLst>
      <p:ext uri="{BB962C8B-B14F-4D97-AF65-F5344CB8AC3E}">
        <p14:creationId xmlns:p14="http://schemas.microsoft.com/office/powerpoint/2010/main" val="3371503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Objectives are specific Actions  things the practice is doing OR needs to do AND measure </a:t>
            </a:r>
          </a:p>
        </p:txBody>
      </p:sp>
      <p:sp>
        <p:nvSpPr>
          <p:cNvPr id="4" name="Slide Number Placeholder 3"/>
          <p:cNvSpPr>
            <a:spLocks noGrp="1"/>
          </p:cNvSpPr>
          <p:nvPr>
            <p:ph type="sldNum" sz="quarter" idx="5"/>
          </p:nvPr>
        </p:nvSpPr>
        <p:spPr/>
        <p:txBody>
          <a:bodyPr/>
          <a:lstStyle/>
          <a:p>
            <a:fld id="{2C13CB08-4D0A-4B90-8CF8-937D4B11334E}" type="slidenum">
              <a:rPr lang="en-US" smtClean="0"/>
              <a:t>5</a:t>
            </a:fld>
            <a:endParaRPr lang="en-US" dirty="0"/>
          </a:p>
        </p:txBody>
      </p:sp>
    </p:spTree>
    <p:extLst>
      <p:ext uri="{BB962C8B-B14F-4D97-AF65-F5344CB8AC3E}">
        <p14:creationId xmlns:p14="http://schemas.microsoft.com/office/powerpoint/2010/main" val="1502722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10/20/2021</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57678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10/20/2021</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88254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10/20/2021</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37922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10/20/2021</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89735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10/20/2021</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51551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10/20/2021</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45964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10/20/2021</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86844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10/20/2021</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89282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10/20/2021</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02667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10/20/2021</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326211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10/20/2021</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89378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10/20/2021</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9433999"/>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914400" rtl="0" eaLnBrk="1" latinLnBrk="0" hangingPunct="1">
        <a:lnSpc>
          <a:spcPct val="90000"/>
        </a:lnSpc>
        <a:spcBef>
          <a:spcPct val="0"/>
        </a:spcBef>
        <a:buNone/>
        <a:defRPr sz="55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20000"/>
        </a:lnSpc>
        <a:spcBef>
          <a:spcPts val="1200"/>
        </a:spcBef>
        <a:spcAft>
          <a:spcPts val="200"/>
        </a:spcAft>
        <a:buClr>
          <a:schemeClr val="accent1"/>
        </a:buClr>
        <a:buSzPct val="100000"/>
        <a:buFont typeface="Calibri" panose="020F0502020204030204" pitchFamily="34" charset="0"/>
        <a:buChar char=" "/>
        <a:defRPr sz="1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2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6.png"/><Relationship Id="rId12" Type="http://schemas.openxmlformats.org/officeDocument/2006/relationships/image" Target="../media/image12.sv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svg"/><Relationship Id="rId11" Type="http://schemas.openxmlformats.org/officeDocument/2006/relationships/image" Target="../media/image8.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png"/><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hyperlink" Target="https://app.smartsheet.com/b/form/8531610768c145129e7bcce8d3b30843"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1314C34-F582-4EEF-86CE-F88761E5243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5875" cap="flat" cmpd="sng" algn="ctr">
            <a:noFill/>
            <a:prstDash val="solid"/>
          </a:ln>
          <a:effectLst/>
          <a:extLst>
            <a:ext uri="{91240B29-F687-4F45-9708-019B960494DF}">
              <a14:hiddenLine xmlns:a14="http://schemas.microsoft.com/office/drawing/2010/main" w="158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White puzzle with one red piece">
            <a:extLst>
              <a:ext uri="{FF2B5EF4-FFF2-40B4-BE49-F238E27FC236}">
                <a16:creationId xmlns:a16="http://schemas.microsoft.com/office/drawing/2014/main" id="{A4C9FFA6-63AC-4117-ABE1-09325FAA429D}"/>
              </a:ext>
            </a:extLst>
          </p:cNvPr>
          <p:cNvPicPr>
            <a:picLocks noChangeAspect="1"/>
          </p:cNvPicPr>
          <p:nvPr/>
        </p:nvPicPr>
        <p:blipFill rotWithShape="1">
          <a:blip r:embed="rId3"/>
          <a:srcRect/>
          <a:stretch/>
        </p:blipFill>
        <p:spPr>
          <a:xfrm>
            <a:off x="-1" y="10"/>
            <a:ext cx="12191999" cy="6857990"/>
          </a:xfrm>
          <a:prstGeom prst="rect">
            <a:avLst/>
          </a:prstGeom>
        </p:spPr>
      </p:pic>
      <p:sp>
        <p:nvSpPr>
          <p:cNvPr id="11" name="Rectangle 10">
            <a:extLst>
              <a:ext uri="{FF2B5EF4-FFF2-40B4-BE49-F238E27FC236}">
                <a16:creationId xmlns:a16="http://schemas.microsoft.com/office/drawing/2014/main" id="{7319A1DD-F557-4EC6-8A8C-F7617B4CD6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118982"/>
            <a:ext cx="7537704" cy="2462668"/>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CE4874F-8B84-4E30-955F-3C9A48C2CC8F}"/>
              </a:ext>
            </a:extLst>
          </p:cNvPr>
          <p:cNvSpPr>
            <a:spLocks noGrp="1"/>
          </p:cNvSpPr>
          <p:nvPr>
            <p:ph type="ctrTitle"/>
          </p:nvPr>
        </p:nvSpPr>
        <p:spPr>
          <a:xfrm>
            <a:off x="735791" y="3331444"/>
            <a:ext cx="6470692" cy="1229306"/>
          </a:xfrm>
        </p:spPr>
        <p:txBody>
          <a:bodyPr>
            <a:normAutofit/>
          </a:bodyPr>
          <a:lstStyle/>
          <a:p>
            <a:r>
              <a:rPr lang="en-US" sz="5400" dirty="0">
                <a:solidFill>
                  <a:schemeClr val="tx1"/>
                </a:solidFill>
              </a:rPr>
              <a:t>APM2 </a:t>
            </a:r>
          </a:p>
        </p:txBody>
      </p:sp>
      <p:sp>
        <p:nvSpPr>
          <p:cNvPr id="3" name="Subtitle 2">
            <a:extLst>
              <a:ext uri="{FF2B5EF4-FFF2-40B4-BE49-F238E27FC236}">
                <a16:creationId xmlns:a16="http://schemas.microsoft.com/office/drawing/2014/main" id="{376D99CE-11AA-4A3F-8E4F-820B6AF9A0CE}"/>
              </a:ext>
            </a:extLst>
          </p:cNvPr>
          <p:cNvSpPr>
            <a:spLocks noGrp="1"/>
          </p:cNvSpPr>
          <p:nvPr>
            <p:ph type="subTitle" idx="1"/>
          </p:nvPr>
        </p:nvSpPr>
        <p:spPr>
          <a:xfrm>
            <a:off x="735791" y="4735799"/>
            <a:ext cx="6470693" cy="605256"/>
          </a:xfrm>
        </p:spPr>
        <p:txBody>
          <a:bodyPr>
            <a:normAutofit fontScale="85000" lnSpcReduction="10000"/>
          </a:bodyPr>
          <a:lstStyle/>
          <a:p>
            <a:r>
              <a:rPr lang="en-US" dirty="0"/>
              <a:t>A Bridge between Payer and provider </a:t>
            </a:r>
          </a:p>
        </p:txBody>
      </p:sp>
      <p:cxnSp>
        <p:nvCxnSpPr>
          <p:cNvPr id="13" name="Straight Connector 12">
            <a:extLst>
              <a:ext uri="{FF2B5EF4-FFF2-40B4-BE49-F238E27FC236}">
                <a16:creationId xmlns:a16="http://schemas.microsoft.com/office/drawing/2014/main" id="{D28A9C89-B313-458F-9C85-515930A51A9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2429" y="4641183"/>
            <a:ext cx="6309360" cy="0"/>
          </a:xfrm>
          <a:prstGeom prst="line">
            <a:avLst/>
          </a:prstGeom>
          <a:ln w="19050">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sp>
        <p:nvSpPr>
          <p:cNvPr id="15" name="!!footer rectangle">
            <a:extLst>
              <a:ext uri="{FF2B5EF4-FFF2-40B4-BE49-F238E27FC236}">
                <a16:creationId xmlns:a16="http://schemas.microsoft.com/office/drawing/2014/main" id="{C390A367-0330-4E03-9D5F-40308A7975C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1721316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1F5DC8C3-BA5F-4EED-BB9A-A14272BD82A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548B4202-DCD5-4F8C-B481-743A989A9DF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ADBCD2CC-CFCB-4275-8AAF-D138BE6FFF67}"/>
              </a:ext>
            </a:extLst>
          </p:cNvPr>
          <p:cNvSpPr>
            <a:spLocks noGrp="1"/>
          </p:cNvSpPr>
          <p:nvPr>
            <p:ph type="title"/>
          </p:nvPr>
        </p:nvSpPr>
        <p:spPr>
          <a:xfrm>
            <a:off x="633999" y="4550230"/>
            <a:ext cx="10909073" cy="957902"/>
          </a:xfrm>
        </p:spPr>
        <p:txBody>
          <a:bodyPr vert="horz" lIns="91440" tIns="45720" rIns="91440" bIns="45720" rtlCol="0" anchor="b">
            <a:normAutofit/>
          </a:bodyPr>
          <a:lstStyle/>
          <a:p>
            <a:r>
              <a:rPr lang="en-US" sz="6000" dirty="0">
                <a:solidFill>
                  <a:schemeClr val="tx1">
                    <a:lumMod val="85000"/>
                    <a:lumOff val="15000"/>
                  </a:schemeClr>
                </a:solidFill>
              </a:rPr>
              <a:t>Transition State APM2 </a:t>
            </a:r>
          </a:p>
        </p:txBody>
      </p:sp>
      <p:pic>
        <p:nvPicPr>
          <p:cNvPr id="5" name="Picture 4" descr="Contrasts the states of change with and without change management. With change management shows three equal sized boxes labeled from left to right, current state, transition state, future state followed by an equals sign and a box labeled success. The four boxes are fully colored in. Below, in contrast, the without change management has three different sized boxes labeled from left to right, current state, transition state with an extend box filled with undulations and future state with holes in the color resembling swiss cheese followed by a less than sign and a box labeled success.">
            <a:extLst>
              <a:ext uri="{FF2B5EF4-FFF2-40B4-BE49-F238E27FC236}">
                <a16:creationId xmlns:a16="http://schemas.microsoft.com/office/drawing/2014/main" id="{822635CA-CB74-6244-9AB0-FC79265F6724}"/>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t="19684" r="-1" b="21644"/>
          <a:stretch/>
        </p:blipFill>
        <p:spPr>
          <a:xfrm>
            <a:off x="635457" y="640080"/>
            <a:ext cx="10916463" cy="3602736"/>
          </a:xfrm>
          <a:prstGeom prst="rect">
            <a:avLst/>
          </a:prstGeom>
        </p:spPr>
      </p:pic>
      <p:cxnSp>
        <p:nvCxnSpPr>
          <p:cNvPr id="16" name="!!Straight Connector">
            <a:extLst>
              <a:ext uri="{FF2B5EF4-FFF2-40B4-BE49-F238E27FC236}">
                <a16:creationId xmlns:a16="http://schemas.microsoft.com/office/drawing/2014/main" id="{F7F57F6B-E621-4E40-A34D-2FE12902AA2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1086" y="5645296"/>
            <a:ext cx="105156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8EE702CF-91CE-4661-ACBF-3C8160D1B43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32552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30AD6-E4A0-4BE6-8A9D-CA7826EFA579}"/>
              </a:ext>
            </a:extLst>
          </p:cNvPr>
          <p:cNvSpPr>
            <a:spLocks noGrp="1"/>
          </p:cNvSpPr>
          <p:nvPr>
            <p:ph type="title"/>
          </p:nvPr>
        </p:nvSpPr>
        <p:spPr>
          <a:xfrm>
            <a:off x="195209" y="286604"/>
            <a:ext cx="10960471" cy="632312"/>
          </a:xfrm>
        </p:spPr>
        <p:txBody>
          <a:bodyPr>
            <a:normAutofit fontScale="90000"/>
          </a:bodyPr>
          <a:lstStyle/>
          <a:p>
            <a:r>
              <a:rPr lang="en-US" sz="4000" dirty="0"/>
              <a:t>Consequences of the “Swiss Cheese Future State”</a:t>
            </a:r>
          </a:p>
        </p:txBody>
      </p:sp>
      <p:pic>
        <p:nvPicPr>
          <p:cNvPr id="36" name="Picture 35" descr="A partially filled in green square labeled future state. This represents an incomplete future state.">
            <a:extLst>
              <a:ext uri="{FF2B5EF4-FFF2-40B4-BE49-F238E27FC236}">
                <a16:creationId xmlns:a16="http://schemas.microsoft.com/office/drawing/2014/main" id="{17655159-2BFB-4B92-BA75-B35624B7409F}"/>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368751" y="1778951"/>
            <a:ext cx="2255170" cy="1874762"/>
          </a:xfrm>
          <a:prstGeom prst="rect">
            <a:avLst/>
          </a:prstGeom>
        </p:spPr>
      </p:pic>
      <p:sp>
        <p:nvSpPr>
          <p:cNvPr id="80" name="Rectangle 79"/>
          <p:cNvSpPr/>
          <p:nvPr/>
        </p:nvSpPr>
        <p:spPr>
          <a:xfrm>
            <a:off x="4566665" y="2495510"/>
            <a:ext cx="2162175" cy="369332"/>
          </a:xfrm>
          <a:prstGeom prst="rect">
            <a:avLst/>
          </a:prstGeom>
          <a:noFill/>
        </p:spPr>
        <p:txBody>
          <a:bodyPr wrap="square" tIns="0" bIns="0" anchor="t">
            <a:spAutoFit/>
          </a:bodyPr>
          <a:lstStyle/>
          <a:p>
            <a:pPr algn="ctr" defTabSz="914400">
              <a:defRPr/>
            </a:pPr>
            <a:r>
              <a:rPr lang="en-US" sz="2400" b="1" dirty="0"/>
              <a:t>Instead of</a:t>
            </a:r>
          </a:p>
        </p:txBody>
      </p:sp>
      <p:pic>
        <p:nvPicPr>
          <p:cNvPr id="35" name="Picture 34" descr="A completely filled in green square labeled future state. This represents the complete future state expected.  ">
            <a:extLst>
              <a:ext uri="{FF2B5EF4-FFF2-40B4-BE49-F238E27FC236}">
                <a16:creationId xmlns:a16="http://schemas.microsoft.com/office/drawing/2014/main" id="{D9BF0C40-22A7-4D1E-A03D-AB7967AA3800}"/>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8099911" y="1778951"/>
            <a:ext cx="2274237" cy="1828800"/>
          </a:xfrm>
          <a:prstGeom prst="rect">
            <a:avLst/>
          </a:prstGeom>
        </p:spPr>
      </p:pic>
      <p:sp>
        <p:nvSpPr>
          <p:cNvPr id="128" name="Rectangle 8"/>
          <p:cNvSpPr/>
          <p:nvPr/>
        </p:nvSpPr>
        <p:spPr>
          <a:xfrm>
            <a:off x="1188204" y="5206675"/>
            <a:ext cx="1700784" cy="646331"/>
          </a:xfrm>
          <a:prstGeom prst="rect">
            <a:avLst/>
          </a:prstGeom>
        </p:spPr>
        <p:txBody>
          <a:bodyPr wrap="square" anchor="t">
            <a:spAutoFit/>
          </a:bodyPr>
          <a:lstStyle/>
          <a:p>
            <a:pPr algn="ctr"/>
            <a:r>
              <a:rPr lang="en-US" dirty="0"/>
              <a:t>Lower</a:t>
            </a:r>
            <a:br>
              <a:rPr lang="en-US" dirty="0"/>
            </a:br>
            <a:r>
              <a:rPr lang="en-US" dirty="0"/>
              <a:t>ROI</a:t>
            </a:r>
          </a:p>
        </p:txBody>
      </p:sp>
      <p:sp>
        <p:nvSpPr>
          <p:cNvPr id="134" name="Rectangle 133"/>
          <p:cNvSpPr/>
          <p:nvPr/>
        </p:nvSpPr>
        <p:spPr>
          <a:xfrm>
            <a:off x="3861816" y="5206677"/>
            <a:ext cx="1700784" cy="646331"/>
          </a:xfrm>
          <a:prstGeom prst="rect">
            <a:avLst/>
          </a:prstGeom>
        </p:spPr>
        <p:txBody>
          <a:bodyPr wrap="square" anchor="t">
            <a:spAutoFit/>
          </a:bodyPr>
          <a:lstStyle/>
          <a:p>
            <a:pPr algn="ctr"/>
            <a:r>
              <a:rPr lang="en-US" dirty="0"/>
              <a:t>History of Failed Changes</a:t>
            </a:r>
          </a:p>
        </p:txBody>
      </p:sp>
      <p:sp>
        <p:nvSpPr>
          <p:cNvPr id="137" name="Rectangle 136"/>
          <p:cNvSpPr/>
          <p:nvPr/>
        </p:nvSpPr>
        <p:spPr>
          <a:xfrm>
            <a:off x="6644898" y="5206678"/>
            <a:ext cx="1700784" cy="646331"/>
          </a:xfrm>
          <a:prstGeom prst="rect">
            <a:avLst/>
          </a:prstGeom>
        </p:spPr>
        <p:txBody>
          <a:bodyPr wrap="square" anchor="t">
            <a:spAutoFit/>
          </a:bodyPr>
          <a:lstStyle/>
          <a:p>
            <a:pPr algn="ctr"/>
            <a:r>
              <a:rPr lang="en-US" dirty="0"/>
              <a:t>Unachieved Improvement</a:t>
            </a:r>
          </a:p>
        </p:txBody>
      </p:sp>
      <p:sp>
        <p:nvSpPr>
          <p:cNvPr id="131" name="Rectangle 130"/>
          <p:cNvSpPr/>
          <p:nvPr/>
        </p:nvSpPr>
        <p:spPr>
          <a:xfrm>
            <a:off x="9237030" y="5206676"/>
            <a:ext cx="1700337" cy="923330"/>
          </a:xfrm>
          <a:prstGeom prst="rect">
            <a:avLst/>
          </a:prstGeom>
        </p:spPr>
        <p:txBody>
          <a:bodyPr wrap="square" anchor="t">
            <a:spAutoFit/>
          </a:bodyPr>
          <a:lstStyle/>
          <a:p>
            <a:pPr algn="ctr"/>
            <a:r>
              <a:rPr lang="en-US" dirty="0"/>
              <a:t>Not What We Expected/</a:t>
            </a:r>
            <a:br>
              <a:rPr lang="en-US" dirty="0"/>
            </a:br>
            <a:r>
              <a:rPr lang="en-US" dirty="0"/>
              <a:t>Hoped For </a:t>
            </a:r>
          </a:p>
        </p:txBody>
      </p:sp>
      <p:cxnSp>
        <p:nvCxnSpPr>
          <p:cNvPr id="145" name="Straight Connector 144">
            <a:extLst>
              <a:ext uri="{C183D7F6-B498-43B3-948B-1728B52AA6E4}">
                <adec:decorative xmlns:adec="http://schemas.microsoft.com/office/drawing/2017/decorative" xmlns="" val="1"/>
              </a:ext>
            </a:extLst>
          </p:cNvPr>
          <p:cNvCxnSpPr>
            <a:cxnSpLocks/>
          </p:cNvCxnSpPr>
          <p:nvPr/>
        </p:nvCxnSpPr>
        <p:spPr>
          <a:xfrm>
            <a:off x="1398494" y="3581400"/>
            <a:ext cx="9496612"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47619C8B-9816-4E88-9933-E2C531496732}"/>
              </a:ext>
              <a:ext uri="{C183D7F6-B498-43B3-948B-1728B52AA6E4}">
                <adec:decorative xmlns:adec="http://schemas.microsoft.com/office/drawing/2017/decorative" xmlns="" val="1"/>
              </a:ext>
            </a:extLst>
          </p:cNvPr>
          <p:cNvGrpSpPr/>
          <p:nvPr/>
        </p:nvGrpSpPr>
        <p:grpSpPr>
          <a:xfrm>
            <a:off x="7049442" y="3957880"/>
            <a:ext cx="944628" cy="944628"/>
            <a:chOff x="6942023" y="3957880"/>
            <a:chExt cx="944628" cy="944628"/>
          </a:xfrm>
        </p:grpSpPr>
        <p:sp>
          <p:nvSpPr>
            <p:cNvPr id="29" name="Oval 28">
              <a:extLst>
                <a:ext uri="{FF2B5EF4-FFF2-40B4-BE49-F238E27FC236}">
                  <a16:creationId xmlns:a16="http://schemas.microsoft.com/office/drawing/2014/main" id="{B84E4307-E3BA-45D4-9056-55677CF27C8F}"/>
                </a:ext>
              </a:extLst>
            </p:cNvPr>
            <p:cNvSpPr>
              <a:spLocks noChangeAspect="1"/>
            </p:cNvSpPr>
            <p:nvPr/>
          </p:nvSpPr>
          <p:spPr>
            <a:xfrm>
              <a:off x="6942023" y="3957880"/>
              <a:ext cx="944628" cy="944628"/>
            </a:xfrm>
            <a:prstGeom prst="ellipse">
              <a:avLst/>
            </a:prstGeom>
            <a:solidFill>
              <a:srgbClr val="EDF0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2" name="Graphic 21">
              <a:extLst>
                <a:ext uri="{FF2B5EF4-FFF2-40B4-BE49-F238E27FC236}">
                  <a16:creationId xmlns:a16="http://schemas.microsoft.com/office/drawing/2014/main" id="{5A55122C-A633-480E-9A55-CB4971A1BDED}"/>
                </a:ext>
              </a:extLst>
            </p:cNvPr>
            <p:cNvPicPr>
              <a:picLocks noChangeAspect="1"/>
            </p:cNvPicPr>
            <p:nvPr/>
          </p:nvPicPr>
          <p:blipFill>
            <a:blip r:embed="rId5">
              <a:extLst>
                <a:ext uri="{28A0092B-C50C-407E-A947-70E740481C1C}">
                  <a14:useLocalDpi xmlns:a14="http://schemas.microsoft.com/office/drawing/2010/main"/>
                </a:ext>
                <a:ext uri="{96DAC541-7B7A-43D3-8B79-37D633B846F1}">
                  <asvg:svgBlip xmlns:asvg="http://schemas.microsoft.com/office/drawing/2016/SVG/main" xmlns="" r:embed="rId6"/>
                </a:ext>
              </a:extLst>
            </a:blip>
            <a:stretch>
              <a:fillRect/>
            </a:stretch>
          </p:blipFill>
          <p:spPr>
            <a:xfrm>
              <a:off x="7059888" y="4046949"/>
              <a:ext cx="701324" cy="691305"/>
            </a:xfrm>
            <a:prstGeom prst="rect">
              <a:avLst/>
            </a:prstGeom>
          </p:spPr>
        </p:pic>
      </p:grpSp>
      <p:grpSp>
        <p:nvGrpSpPr>
          <p:cNvPr id="6" name="Group 5">
            <a:extLst>
              <a:ext uri="{FF2B5EF4-FFF2-40B4-BE49-F238E27FC236}">
                <a16:creationId xmlns:a16="http://schemas.microsoft.com/office/drawing/2014/main" id="{4270B0B8-5A26-49BC-8FF2-8F17A06F858C}"/>
              </a:ext>
              <a:ext uri="{C183D7F6-B498-43B3-948B-1728B52AA6E4}">
                <adec:decorative xmlns:adec="http://schemas.microsoft.com/office/drawing/2017/decorative" xmlns="" val="1"/>
              </a:ext>
            </a:extLst>
          </p:cNvPr>
          <p:cNvGrpSpPr/>
          <p:nvPr/>
        </p:nvGrpSpPr>
        <p:grpSpPr>
          <a:xfrm>
            <a:off x="9596549" y="3957880"/>
            <a:ext cx="944628" cy="944628"/>
            <a:chOff x="9610403" y="3957880"/>
            <a:chExt cx="944628" cy="944628"/>
          </a:xfrm>
        </p:grpSpPr>
        <p:sp>
          <p:nvSpPr>
            <p:cNvPr id="30" name="Oval 29">
              <a:extLst>
                <a:ext uri="{FF2B5EF4-FFF2-40B4-BE49-F238E27FC236}">
                  <a16:creationId xmlns:a16="http://schemas.microsoft.com/office/drawing/2014/main" id="{C43050CA-DAEA-470B-9B2C-9F9BA7DED7E2}"/>
                </a:ext>
              </a:extLst>
            </p:cNvPr>
            <p:cNvSpPr>
              <a:spLocks noChangeAspect="1"/>
            </p:cNvSpPr>
            <p:nvPr/>
          </p:nvSpPr>
          <p:spPr>
            <a:xfrm>
              <a:off x="9610403" y="3957880"/>
              <a:ext cx="944628" cy="944628"/>
            </a:xfrm>
            <a:prstGeom prst="ellipse">
              <a:avLst/>
            </a:prstGeom>
            <a:solidFill>
              <a:srgbClr val="EDF0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3" name="Graphic 22">
              <a:extLst>
                <a:ext uri="{FF2B5EF4-FFF2-40B4-BE49-F238E27FC236}">
                  <a16:creationId xmlns:a16="http://schemas.microsoft.com/office/drawing/2014/main" id="{757EA95F-8A20-459E-9EDD-33CBCF219CEF}"/>
                </a:ext>
              </a:extLst>
            </p:cNvPr>
            <p:cNvPicPr>
              <a:picLocks noChangeAspect="1"/>
            </p:cNvPicPr>
            <p:nvPr/>
          </p:nvPicPr>
          <p:blipFill>
            <a:blip r:embed="rId7">
              <a:extLst>
                <a:ext uri="{28A0092B-C50C-407E-A947-70E740481C1C}">
                  <a14:useLocalDpi xmlns:a14="http://schemas.microsoft.com/office/drawing/2010/main"/>
                </a:ext>
                <a:ext uri="{96DAC541-7B7A-43D3-8B79-37D633B846F1}">
                  <asvg:svgBlip xmlns:asvg="http://schemas.microsoft.com/office/drawing/2016/SVG/main" xmlns="" r:embed="rId8"/>
                </a:ext>
              </a:extLst>
            </a:blip>
            <a:stretch>
              <a:fillRect/>
            </a:stretch>
          </p:blipFill>
          <p:spPr>
            <a:xfrm>
              <a:off x="9726418" y="4046949"/>
              <a:ext cx="701324" cy="691305"/>
            </a:xfrm>
            <a:prstGeom prst="rect">
              <a:avLst/>
            </a:prstGeom>
          </p:spPr>
        </p:pic>
      </p:grpSp>
      <p:grpSp>
        <p:nvGrpSpPr>
          <p:cNvPr id="8" name="Group 7">
            <a:extLst>
              <a:ext uri="{FF2B5EF4-FFF2-40B4-BE49-F238E27FC236}">
                <a16:creationId xmlns:a16="http://schemas.microsoft.com/office/drawing/2014/main" id="{7153B27B-5269-4D09-9972-6A10F4608153}"/>
              </a:ext>
              <a:ext uri="{C183D7F6-B498-43B3-948B-1728B52AA6E4}">
                <adec:decorative xmlns:adec="http://schemas.microsoft.com/office/drawing/2017/decorative" xmlns="" val="1"/>
              </a:ext>
            </a:extLst>
          </p:cNvPr>
          <p:cNvGrpSpPr/>
          <p:nvPr/>
        </p:nvGrpSpPr>
        <p:grpSpPr>
          <a:xfrm>
            <a:off x="4232562" y="3957880"/>
            <a:ext cx="944628" cy="944628"/>
            <a:chOff x="4273642" y="3957880"/>
            <a:chExt cx="944628" cy="944628"/>
          </a:xfrm>
        </p:grpSpPr>
        <p:sp>
          <p:nvSpPr>
            <p:cNvPr id="28" name="Oval 27">
              <a:extLst>
                <a:ext uri="{FF2B5EF4-FFF2-40B4-BE49-F238E27FC236}">
                  <a16:creationId xmlns:a16="http://schemas.microsoft.com/office/drawing/2014/main" id="{D5D74A97-AA3E-47DF-915B-94326EF15B79}"/>
                </a:ext>
              </a:extLst>
            </p:cNvPr>
            <p:cNvSpPr>
              <a:spLocks noChangeAspect="1"/>
            </p:cNvSpPr>
            <p:nvPr/>
          </p:nvSpPr>
          <p:spPr>
            <a:xfrm>
              <a:off x="4273642" y="3957880"/>
              <a:ext cx="944628" cy="944628"/>
            </a:xfrm>
            <a:prstGeom prst="ellipse">
              <a:avLst/>
            </a:prstGeom>
            <a:solidFill>
              <a:srgbClr val="EDF0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Graphic 24">
              <a:extLst>
                <a:ext uri="{FF2B5EF4-FFF2-40B4-BE49-F238E27FC236}">
                  <a16:creationId xmlns:a16="http://schemas.microsoft.com/office/drawing/2014/main" id="{7A3C5363-4473-43F2-88B4-68DB398E82B8}"/>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xmlns="" r:embed="rId10"/>
                </a:ext>
              </a:extLst>
            </a:blip>
            <a:stretch>
              <a:fillRect/>
            </a:stretch>
          </p:blipFill>
          <p:spPr>
            <a:xfrm flipV="1">
              <a:off x="4400539" y="4087092"/>
              <a:ext cx="701324" cy="691305"/>
            </a:xfrm>
            <a:prstGeom prst="rect">
              <a:avLst/>
            </a:prstGeom>
          </p:spPr>
        </p:pic>
      </p:grpSp>
      <p:grpSp>
        <p:nvGrpSpPr>
          <p:cNvPr id="9" name="Group 8">
            <a:extLst>
              <a:ext uri="{FF2B5EF4-FFF2-40B4-BE49-F238E27FC236}">
                <a16:creationId xmlns:a16="http://schemas.microsoft.com/office/drawing/2014/main" id="{5D45ED6A-17D1-4262-8A6A-E224DE26BF98}"/>
              </a:ext>
              <a:ext uri="{C183D7F6-B498-43B3-948B-1728B52AA6E4}">
                <adec:decorative xmlns:adec="http://schemas.microsoft.com/office/drawing/2017/decorative" xmlns="" val="1"/>
              </a:ext>
            </a:extLst>
          </p:cNvPr>
          <p:cNvGrpSpPr/>
          <p:nvPr/>
        </p:nvGrpSpPr>
        <p:grpSpPr>
          <a:xfrm>
            <a:off x="1551708" y="3957880"/>
            <a:ext cx="944628" cy="944628"/>
            <a:chOff x="1605261" y="3957880"/>
            <a:chExt cx="944628" cy="944628"/>
          </a:xfrm>
        </p:grpSpPr>
        <p:sp>
          <p:nvSpPr>
            <p:cNvPr id="27" name="Oval 26">
              <a:extLst>
                <a:ext uri="{FF2B5EF4-FFF2-40B4-BE49-F238E27FC236}">
                  <a16:creationId xmlns:a16="http://schemas.microsoft.com/office/drawing/2014/main" id="{FCE97E67-F7B2-42EE-92DB-5A63A3FDB1E4}"/>
                </a:ext>
              </a:extLst>
            </p:cNvPr>
            <p:cNvSpPr>
              <a:spLocks noChangeAspect="1"/>
            </p:cNvSpPr>
            <p:nvPr/>
          </p:nvSpPr>
          <p:spPr>
            <a:xfrm>
              <a:off x="1605261" y="3957880"/>
              <a:ext cx="944628" cy="944628"/>
            </a:xfrm>
            <a:prstGeom prst="ellipse">
              <a:avLst/>
            </a:prstGeom>
            <a:solidFill>
              <a:srgbClr val="EDF0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6" name="Graphic 25">
              <a:extLst>
                <a:ext uri="{FF2B5EF4-FFF2-40B4-BE49-F238E27FC236}">
                  <a16:creationId xmlns:a16="http://schemas.microsoft.com/office/drawing/2014/main" id="{E658303C-E3F9-4269-97E3-3857248DF08C}"/>
                </a:ext>
              </a:extLst>
            </p:cNvPr>
            <p:cNvPicPr>
              <a:picLocks noChangeAspect="1"/>
            </p:cNvPicPr>
            <p:nvPr/>
          </p:nvPicPr>
          <p:blipFill>
            <a:blip r:embed="rId11">
              <a:extLst>
                <a:ext uri="{28A0092B-C50C-407E-A947-70E740481C1C}">
                  <a14:useLocalDpi xmlns:a14="http://schemas.microsoft.com/office/drawing/2010/main"/>
                </a:ext>
                <a:ext uri="{96DAC541-7B7A-43D3-8B79-37D633B846F1}">
                  <asvg:svgBlip xmlns:asvg="http://schemas.microsoft.com/office/drawing/2016/SVG/main" xmlns="" r:embed="rId12"/>
                </a:ext>
              </a:extLst>
            </a:blip>
            <a:stretch>
              <a:fillRect/>
            </a:stretch>
          </p:blipFill>
          <p:spPr>
            <a:xfrm flipV="1">
              <a:off x="1756564" y="4128323"/>
              <a:ext cx="621173" cy="571078"/>
            </a:xfrm>
            <a:prstGeom prst="rect">
              <a:avLst/>
            </a:prstGeom>
          </p:spPr>
        </p:pic>
      </p:grpSp>
    </p:spTree>
    <p:extLst>
      <p:ext uri="{BB962C8B-B14F-4D97-AF65-F5344CB8AC3E}">
        <p14:creationId xmlns:p14="http://schemas.microsoft.com/office/powerpoint/2010/main" val="1430485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3E513-DC22-41B0-B158-F0070E0F7806}"/>
              </a:ext>
            </a:extLst>
          </p:cNvPr>
          <p:cNvSpPr>
            <a:spLocks noGrp="1"/>
          </p:cNvSpPr>
          <p:nvPr>
            <p:ph type="title"/>
          </p:nvPr>
        </p:nvSpPr>
        <p:spPr/>
        <p:txBody>
          <a:bodyPr/>
          <a:lstStyle/>
          <a:p>
            <a:r>
              <a:rPr lang="en-US" dirty="0"/>
              <a:t>Practice Objectives for APM2  </a:t>
            </a:r>
          </a:p>
        </p:txBody>
      </p:sp>
      <p:sp>
        <p:nvSpPr>
          <p:cNvPr id="3" name="Content Placeholder 2">
            <a:extLst>
              <a:ext uri="{FF2B5EF4-FFF2-40B4-BE49-F238E27FC236}">
                <a16:creationId xmlns:a16="http://schemas.microsoft.com/office/drawing/2014/main" id="{07A07A59-2E60-4A1B-81F1-8514E79C0CA5}"/>
              </a:ext>
            </a:extLst>
          </p:cNvPr>
          <p:cNvSpPr>
            <a:spLocks noGrp="1"/>
          </p:cNvSpPr>
          <p:nvPr>
            <p:ph idx="1"/>
          </p:nvPr>
        </p:nvSpPr>
        <p:spPr/>
        <p:txBody>
          <a:bodyPr>
            <a:normAutofit fontScale="92500" lnSpcReduction="10000"/>
          </a:bodyPr>
          <a:lstStyle/>
          <a:p>
            <a:r>
              <a:rPr lang="en-US" dirty="0"/>
              <a:t>Understand APM2 model - a transition phase to VB models of payment. </a:t>
            </a:r>
          </a:p>
          <a:p>
            <a:r>
              <a:rPr lang="en-US" b="1" i="1" dirty="0"/>
              <a:t>Obtain the data </a:t>
            </a:r>
            <a:r>
              <a:rPr lang="en-US" b="1" i="1" dirty="0">
                <a:hlinkClick r:id="rId3"/>
              </a:rPr>
              <a:t>Click here</a:t>
            </a:r>
            <a:r>
              <a:rPr lang="en-US" b="1" i="1" dirty="0"/>
              <a:t> to submit a request to see how this model would work for your practice. </a:t>
            </a:r>
          </a:p>
          <a:p>
            <a:r>
              <a:rPr lang="en-US" dirty="0"/>
              <a:t>Know how to evaluate the data for your practice.</a:t>
            </a:r>
          </a:p>
          <a:p>
            <a:r>
              <a:rPr lang="en-US" dirty="0"/>
              <a:t>Understand the E&amp;M codes used in PMPM.</a:t>
            </a:r>
          </a:p>
          <a:p>
            <a:r>
              <a:rPr lang="en-US" dirty="0"/>
              <a:t>Understand the chronic care episodes and codes used.</a:t>
            </a:r>
          </a:p>
          <a:p>
            <a:r>
              <a:rPr lang="en-US" dirty="0"/>
              <a:t>Discuss why partial or full cap? What are the benefits of partial or full cap?</a:t>
            </a:r>
          </a:p>
          <a:p>
            <a:r>
              <a:rPr lang="en-US" dirty="0"/>
              <a:t>Evaluate practice clinical quality guidelines currently in place. </a:t>
            </a:r>
          </a:p>
          <a:p>
            <a:r>
              <a:rPr lang="en-US" dirty="0"/>
              <a:t>Evaluate current clinical practices around patient stratification and quality outcomes.</a:t>
            </a:r>
          </a:p>
          <a:p>
            <a:endParaRPr lang="en-US" dirty="0"/>
          </a:p>
          <a:p>
            <a:endParaRPr lang="en-US" dirty="0"/>
          </a:p>
          <a:p>
            <a:endParaRPr lang="en-US" dirty="0"/>
          </a:p>
        </p:txBody>
      </p:sp>
    </p:spTree>
    <p:extLst>
      <p:ext uri="{BB962C8B-B14F-4D97-AF65-F5344CB8AC3E}">
        <p14:creationId xmlns:p14="http://schemas.microsoft.com/office/powerpoint/2010/main" val="3479107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3E513-DC22-41B0-B158-F0070E0F7806}"/>
              </a:ext>
            </a:extLst>
          </p:cNvPr>
          <p:cNvSpPr>
            <a:spLocks noGrp="1"/>
          </p:cNvSpPr>
          <p:nvPr>
            <p:ph type="title"/>
          </p:nvPr>
        </p:nvSpPr>
        <p:spPr/>
        <p:txBody>
          <a:bodyPr/>
          <a:lstStyle/>
          <a:p>
            <a:r>
              <a:rPr lang="en-US" dirty="0"/>
              <a:t>Practice Objectives for APM2 </a:t>
            </a:r>
          </a:p>
        </p:txBody>
      </p:sp>
      <p:sp>
        <p:nvSpPr>
          <p:cNvPr id="3" name="Content Placeholder 2">
            <a:extLst>
              <a:ext uri="{FF2B5EF4-FFF2-40B4-BE49-F238E27FC236}">
                <a16:creationId xmlns:a16="http://schemas.microsoft.com/office/drawing/2014/main" id="{07A07A59-2E60-4A1B-81F1-8514E79C0CA5}"/>
              </a:ext>
            </a:extLst>
          </p:cNvPr>
          <p:cNvSpPr>
            <a:spLocks noGrp="1"/>
          </p:cNvSpPr>
          <p:nvPr>
            <p:ph idx="1"/>
          </p:nvPr>
        </p:nvSpPr>
        <p:spPr/>
        <p:txBody>
          <a:bodyPr>
            <a:normAutofit/>
          </a:bodyPr>
          <a:lstStyle/>
          <a:p>
            <a:r>
              <a:rPr lang="en-US" dirty="0"/>
              <a:t>Recommend practice prepare a budget, if not already in place, evaluate current budget FFS to PMPM payment. </a:t>
            </a:r>
          </a:p>
          <a:p>
            <a:r>
              <a:rPr lang="en-US" dirty="0"/>
              <a:t>Know practice per-visit cost. </a:t>
            </a:r>
          </a:p>
          <a:p>
            <a:r>
              <a:rPr lang="en-US" dirty="0"/>
              <a:t>Ability to measure outcomes. </a:t>
            </a:r>
          </a:p>
          <a:p>
            <a:r>
              <a:rPr lang="en-US" dirty="0"/>
              <a:t>Access to data both financial and quality data. Process and Outcome data. </a:t>
            </a:r>
          </a:p>
          <a:p>
            <a:endParaRPr lang="en-US" dirty="0"/>
          </a:p>
          <a:p>
            <a:pPr marL="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4203926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2DB40-BAB3-43ED-AF60-106FCF41951B}"/>
              </a:ext>
            </a:extLst>
          </p:cNvPr>
          <p:cNvSpPr>
            <a:spLocks noGrp="1"/>
          </p:cNvSpPr>
          <p:nvPr>
            <p:ph type="title"/>
          </p:nvPr>
        </p:nvSpPr>
        <p:spPr/>
        <p:txBody>
          <a:bodyPr/>
          <a:lstStyle/>
          <a:p>
            <a:r>
              <a:rPr lang="en-US" dirty="0"/>
              <a:t>How Can I Help </a:t>
            </a:r>
          </a:p>
        </p:txBody>
      </p:sp>
      <p:sp>
        <p:nvSpPr>
          <p:cNvPr id="3" name="Content Placeholder 2">
            <a:extLst>
              <a:ext uri="{FF2B5EF4-FFF2-40B4-BE49-F238E27FC236}">
                <a16:creationId xmlns:a16="http://schemas.microsoft.com/office/drawing/2014/main" id="{AFE289E0-CCEF-4BC4-8E3B-AED7C1947BC0}"/>
              </a:ext>
            </a:extLst>
          </p:cNvPr>
          <p:cNvSpPr>
            <a:spLocks noGrp="1"/>
          </p:cNvSpPr>
          <p:nvPr>
            <p:ph idx="1"/>
          </p:nvPr>
        </p:nvSpPr>
        <p:spPr/>
        <p:txBody>
          <a:bodyPr/>
          <a:lstStyle/>
          <a:p>
            <a:r>
              <a:rPr lang="en-US" dirty="0"/>
              <a:t>Work with you on specific objectives for the practice. </a:t>
            </a:r>
          </a:p>
          <a:p>
            <a:r>
              <a:rPr lang="en-US" dirty="0"/>
              <a:t>Work directly with the practice on specific objectives. </a:t>
            </a:r>
          </a:p>
          <a:p>
            <a:r>
              <a:rPr lang="en-US" dirty="0"/>
              <a:t>Review the meaning of the data and discuss why partial or full capitation.</a:t>
            </a:r>
          </a:p>
          <a:p>
            <a:r>
              <a:rPr lang="en-US" dirty="0"/>
              <a:t>I can be a thought partner with you.</a:t>
            </a:r>
          </a:p>
          <a:p>
            <a:r>
              <a:rPr lang="en-US" dirty="0"/>
              <a:t>I can assist you understand and deploy change management tools for breaking down barriers, or resistance. </a:t>
            </a:r>
          </a:p>
          <a:p>
            <a:endParaRPr lang="en-US" dirty="0"/>
          </a:p>
        </p:txBody>
      </p:sp>
    </p:spTree>
    <p:extLst>
      <p:ext uri="{BB962C8B-B14F-4D97-AF65-F5344CB8AC3E}">
        <p14:creationId xmlns:p14="http://schemas.microsoft.com/office/powerpoint/2010/main" val="1013391331"/>
      </p:ext>
    </p:extLst>
  </p:cSld>
  <p:clrMapOvr>
    <a:masterClrMapping/>
  </p:clrMapOvr>
</p:sld>
</file>

<file path=ppt/theme/theme1.xml><?xml version="1.0" encoding="utf-8"?>
<a:theme xmlns:a="http://schemas.openxmlformats.org/drawingml/2006/main" name="RetrospectVTI">
  <a:themeElements>
    <a:clrScheme name="AnalogousFromDarkSeedLeftStep">
      <a:dk1>
        <a:srgbClr val="000000"/>
      </a:dk1>
      <a:lt1>
        <a:srgbClr val="FFFFFF"/>
      </a:lt1>
      <a:dk2>
        <a:srgbClr val="3D2323"/>
      </a:dk2>
      <a:lt2>
        <a:srgbClr val="E6E2E8"/>
      </a:lt2>
      <a:accent1>
        <a:srgbClr val="54B520"/>
      </a:accent1>
      <a:accent2>
        <a:srgbClr val="8AAE13"/>
      </a:accent2>
      <a:accent3>
        <a:srgbClr val="BA9E21"/>
      </a:accent3>
      <a:accent4>
        <a:srgbClr val="D56317"/>
      </a:accent4>
      <a:accent5>
        <a:srgbClr val="E7292C"/>
      </a:accent5>
      <a:accent6>
        <a:srgbClr val="D51769"/>
      </a:accent6>
      <a:hlink>
        <a:srgbClr val="BF533F"/>
      </a:hlink>
      <a:folHlink>
        <a:srgbClr val="7F7F7F"/>
      </a:folHlink>
    </a:clrScheme>
    <a:fontScheme name="Retrospect">
      <a:majorFont>
        <a:latin typeface="Bembo"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Nova Light"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110</TotalTime>
  <Words>414</Words>
  <Application>Microsoft Office PowerPoint</Application>
  <PresentationFormat>Widescreen</PresentationFormat>
  <Paragraphs>41</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 Nova Light</vt:lpstr>
      <vt:lpstr>Bembo</vt:lpstr>
      <vt:lpstr>Calibri</vt:lpstr>
      <vt:lpstr>RetrospectVTI</vt:lpstr>
      <vt:lpstr>APM2 </vt:lpstr>
      <vt:lpstr>Transition State APM2 </vt:lpstr>
      <vt:lpstr>Consequences of the “Swiss Cheese Future State”</vt:lpstr>
      <vt:lpstr>Practice Objectives for APM2  </vt:lpstr>
      <vt:lpstr>Practice Objectives for APM2 </vt:lpstr>
      <vt:lpstr>How Can I Help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APM2</dc:title>
  <dc:creator>Pamela Ballou-Nelson</dc:creator>
  <cp:lastModifiedBy>Bogdewiecz, Taryn</cp:lastModifiedBy>
  <cp:revision>11</cp:revision>
  <cp:lastPrinted>2021-10-17T21:06:10Z</cp:lastPrinted>
  <dcterms:created xsi:type="dcterms:W3CDTF">2021-10-17T20:06:51Z</dcterms:created>
  <dcterms:modified xsi:type="dcterms:W3CDTF">2021-10-20T14:31:12Z</dcterms:modified>
</cp:coreProperties>
</file>