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256" r:id="rId5"/>
    <p:sldId id="281"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Berthold Block" panose="020B0604020202020204" charset="0"/>
      <p:regular r:id="rId32"/>
    </p:embeddedFont>
    <p:embeddedFont>
      <p:font typeface="Garet" panose="020B0604020202020204" charset="0"/>
      <p:regular r:id="rId33"/>
    </p:embeddedFont>
    <p:embeddedFont>
      <p:font typeface="Garet Bold" panose="020B0604020202020204"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enstock, Andrew W" userId="S::andrew.bienstock@cuanschutz.edu::29d0b245-2da8-4750-8edc-2f6dec8c876b" providerId="AD" clId="Web-{5E9B0F2B-9052-445D-3274-4E1D5179EC81}"/>
    <pc:docChg chg="sldOrd">
      <pc:chgData name="Bienstock, Andrew W" userId="S::andrew.bienstock@cuanschutz.edu::29d0b245-2da8-4750-8edc-2f6dec8c876b" providerId="AD" clId="Web-{5E9B0F2B-9052-445D-3274-4E1D5179EC81}" dt="2025-04-16T16:49:46.524" v="0"/>
      <pc:docMkLst>
        <pc:docMk/>
      </pc:docMkLst>
      <pc:sldChg chg="ord">
        <pc:chgData name="Bienstock, Andrew W" userId="S::andrew.bienstock@cuanschutz.edu::29d0b245-2da8-4750-8edc-2f6dec8c876b" providerId="AD" clId="Web-{5E9B0F2B-9052-445D-3274-4E1D5179EC81}" dt="2025-04-16T16:49:46.524" v="0"/>
        <pc:sldMkLst>
          <pc:docMk/>
          <pc:sldMk cId="0"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Then lastly, Module 3 – Action to Impact: Investigating STANCE through Evaluation and Sustainability discusses what evaluation is and how this can be done, we provide what we did but really make sure to emphasis that any form of evaluation, big or small can be helpful. With sustainability – we took time to discuss some of the major factors that impacted the sustainability to STANCE in the SLV and the lessons we learned from that and also provide a “STANCE best practice Menu” that we used in the SLV to guide the ECE centers on how to choose the parts they wanted to sustain and make a plan to do that.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Given that we found significant findings across levels of child, parent, teacher and network outcomes, we moved forward with the dissemination of STANCE through a variety of methods, one of those being the STANCE Toolkit. </a:t>
            </a:r>
          </a:p>
          <a:p>
            <a:endParaRPr lang="en-US"/>
          </a:p>
          <a:p>
            <a:r>
              <a:rPr lang="en-US"/>
              <a:t>- The development of STANCE toolkit was an iterative, collaborative, and thoughtful process, we consulted with an expert within Dissemination and Translation research to outline the modules and then worked as a team to write the toolkit content using knowledge gained from our interviews with community implementors including ECE directors, teachers, and parents, and CAB members. We spent a lot of time really thinking through each aspect of STANCE and what a community would need to implement this framework outside of the support we had due to it being a research project. The lessons we learned throughout the implementation really dictated the critical points we emphasized in the toolkit, along with continual feedback from the community.</a:t>
            </a:r>
          </a:p>
          <a:p>
            <a:endParaRPr lang="en-US"/>
          </a:p>
          <a:p>
            <a:r>
              <a:rPr lang="en-US"/>
              <a:t>-To develop the online modules, we partnered with the Rocky Mountain Public Health Training Center. They are a HRSA funded center that are experts within the field of public health training development and brought our vison to life. </a:t>
            </a:r>
          </a:p>
          <a:p>
            <a:endParaRPr lang="en-US"/>
          </a:p>
          <a:p>
            <a:r>
              <a:rPr lang="en-US"/>
              <a:t>- We found that the magic in STANCE was our community engaged foundation, our community partnerships, and the relationship and trust that they had already cultivated with our target population. They were viewed as well-known trusted messengers within the community which helped to generate buy in and motivation to implement STANCE.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toolkit packages every component of STANCE into a free, online, self-paced toolkit that other communities can use as a guide to adopt, adapt, implement, evaluate and sustain STANCE. We ended put splitting the toolkit into three main modules, outlined here:</a:t>
            </a:r>
          </a:p>
          <a:p>
            <a:r>
              <a:rPr lang="en-US"/>
              <a:t>- Module 1: Vision to Theory: The Reason for STANCE </a:t>
            </a:r>
          </a:p>
          <a:p>
            <a:r>
              <a:rPr lang="en-US"/>
              <a:t>- Module 2: Theory to Action: The Essential Components of STANCE , </a:t>
            </a:r>
          </a:p>
          <a:p>
            <a:r>
              <a:rPr lang="en-US"/>
              <a:t>and Module 3: Action to Impact: Investigating STANCE through Evaluation, and Sustainability </a:t>
            </a:r>
          </a:p>
          <a:p>
            <a:endParaRPr lang="en-US"/>
          </a:p>
          <a:p>
            <a:r>
              <a:rPr lang="en-US"/>
              <a:t>I will get into each of these modules in a second but wanted to mention that one of our main goals with the toolkit was to make the content interactive and engaging with a variety of different ways people can learn and apply the information. This includes interactive text and figures, videos, including case study videos from community members such as CAB members, teachers, directors and program implementors, knowledge check’s, reflection activities, worksheets and assessments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Module 1 is designed to give communities a foundation for developing STANCE, answering the questions of ‘what do we need to know about STANCE before we decide to move forward with implementing it?” and the goal by the end of this module is that communities understand the impact of ACEs and BCEs, and they learn how to assess the resources they need to address them using the STANCE framework.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Module 2: theory to action: the essential components of STANCE, is the meat of the toolkit and really breaks down each of the three steps of STANCE. Each step follows the same outline where we provide learning objectives, delve into the evidence behind the step, so as an example for step 1 – Universal screening and referral we talk about what screening is, the benefits and challenges of it and important considerations when implementing screening especially for ACEs. We then talk about each component in detail, emphasizing the parts that are essential to keep and the parts that are adaptable, which is what this picture here on the left is giving you a sneak peak of. We lay out the exact steps we took when implementing it but also make sure to highlight that it is not meant to be implemented the exact same way we did, we share this as an example for how to apply the framework.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Then lastly, Module 3 – Action to Impact: Investigating STANCE through Evaluation and Sustainability discusses what evaluation is and how this can be done, we provide what we did but really make sure to emphasis that any form of evaluation, big or small can be helpful. With sustainability – we took time to discuss some of the major factors that impacted the sustainability to STANCE in the SLV and the lessons we learned from that and also provide a “STANCE best practice Menu” that we used in the SLV to guide the ECE centers on how to choose the parts they wanted to sustain and make a plan to do that.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hyperlink" Target="https://coloradosph.cuanschutz.edu/research-and-practice/centers-programs/rmprc" TargetMode="Externa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11920055" y="0"/>
            <a:ext cx="6367945" cy="6981139"/>
            <a:chOff x="0" y="0"/>
            <a:chExt cx="1677154" cy="1838654"/>
          </a:xfrm>
        </p:grpSpPr>
        <p:sp>
          <p:nvSpPr>
            <p:cNvPr id="3" name="Freeform 3"/>
            <p:cNvSpPr/>
            <p:nvPr/>
          </p:nvSpPr>
          <p:spPr>
            <a:xfrm>
              <a:off x="0" y="0"/>
              <a:ext cx="1677154" cy="1838654"/>
            </a:xfrm>
            <a:custGeom>
              <a:avLst/>
              <a:gdLst/>
              <a:ahLst/>
              <a:cxnLst/>
              <a:rect l="l" t="t" r="r" b="b"/>
              <a:pathLst>
                <a:path w="1677154" h="1838654">
                  <a:moveTo>
                    <a:pt x="0" y="0"/>
                  </a:moveTo>
                  <a:lnTo>
                    <a:pt x="1677154" y="0"/>
                  </a:lnTo>
                  <a:lnTo>
                    <a:pt x="1677154" y="1838654"/>
                  </a:lnTo>
                  <a:lnTo>
                    <a:pt x="0" y="1838654"/>
                  </a:lnTo>
                  <a:close/>
                </a:path>
              </a:pathLst>
            </a:custGeom>
            <a:solidFill>
              <a:srgbClr val="82B63F"/>
            </a:solidFill>
          </p:spPr>
          <p:txBody>
            <a:bodyPr/>
            <a:lstStyle/>
            <a:p>
              <a:endParaRPr lang="en-US"/>
            </a:p>
          </p:txBody>
        </p:sp>
        <p:sp>
          <p:nvSpPr>
            <p:cNvPr id="4" name="TextBox 4"/>
            <p:cNvSpPr txBox="1"/>
            <p:nvPr/>
          </p:nvSpPr>
          <p:spPr>
            <a:xfrm>
              <a:off x="0" y="0"/>
              <a:ext cx="1677154" cy="1838654"/>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0" y="6954023"/>
            <a:ext cx="3973352" cy="3332977"/>
            <a:chOff x="0" y="0"/>
            <a:chExt cx="1046479" cy="877821"/>
          </a:xfrm>
        </p:grpSpPr>
        <p:sp>
          <p:nvSpPr>
            <p:cNvPr id="6" name="Freeform 6"/>
            <p:cNvSpPr/>
            <p:nvPr/>
          </p:nvSpPr>
          <p:spPr>
            <a:xfrm>
              <a:off x="0" y="0"/>
              <a:ext cx="1046479" cy="877821"/>
            </a:xfrm>
            <a:custGeom>
              <a:avLst/>
              <a:gdLst/>
              <a:ahLst/>
              <a:cxnLst/>
              <a:rect l="l" t="t" r="r" b="b"/>
              <a:pathLst>
                <a:path w="1046479" h="877821">
                  <a:moveTo>
                    <a:pt x="0" y="0"/>
                  </a:moveTo>
                  <a:lnTo>
                    <a:pt x="1046479" y="0"/>
                  </a:lnTo>
                  <a:lnTo>
                    <a:pt x="1046479" y="877821"/>
                  </a:lnTo>
                  <a:lnTo>
                    <a:pt x="0" y="877821"/>
                  </a:lnTo>
                  <a:close/>
                </a:path>
              </a:pathLst>
            </a:custGeom>
            <a:solidFill>
              <a:srgbClr val="F8A72B"/>
            </a:solidFill>
            <a:ln cap="sq">
              <a:noFill/>
              <a:prstDash val="solid"/>
              <a:miter/>
            </a:ln>
          </p:spPr>
          <p:txBody>
            <a:bodyPr/>
            <a:lstStyle/>
            <a:p>
              <a:endParaRPr lang="en-US"/>
            </a:p>
          </p:txBody>
        </p:sp>
        <p:sp>
          <p:nvSpPr>
            <p:cNvPr id="7" name="TextBox 7"/>
            <p:cNvSpPr txBox="1"/>
            <p:nvPr/>
          </p:nvSpPr>
          <p:spPr>
            <a:xfrm>
              <a:off x="0" y="0"/>
              <a:ext cx="1046479" cy="877821"/>
            </a:xfrm>
            <a:prstGeom prst="rect">
              <a:avLst/>
            </a:prstGeom>
          </p:spPr>
          <p:txBody>
            <a:bodyPr lIns="50800" tIns="50800" rIns="50800" bIns="50800" rtlCol="0" anchor="ctr"/>
            <a:lstStyle/>
            <a:p>
              <a:pPr marL="0" lvl="0" indent="0" algn="ctr">
                <a:lnSpc>
                  <a:spcPts val="2639"/>
                </a:lnSpc>
                <a:spcBef>
                  <a:spcPct val="0"/>
                </a:spcBef>
              </a:pPr>
              <a:endParaRPr/>
            </a:p>
          </p:txBody>
        </p:sp>
      </p:grpSp>
      <p:grpSp>
        <p:nvGrpSpPr>
          <p:cNvPr id="8" name="Group 8"/>
          <p:cNvGrpSpPr/>
          <p:nvPr/>
        </p:nvGrpSpPr>
        <p:grpSpPr>
          <a:xfrm>
            <a:off x="3973352" y="6954023"/>
            <a:ext cx="3973352" cy="3332977"/>
            <a:chOff x="0" y="0"/>
            <a:chExt cx="1046479" cy="877821"/>
          </a:xfrm>
        </p:grpSpPr>
        <p:sp>
          <p:nvSpPr>
            <p:cNvPr id="9" name="Freeform 9"/>
            <p:cNvSpPr/>
            <p:nvPr/>
          </p:nvSpPr>
          <p:spPr>
            <a:xfrm>
              <a:off x="0" y="0"/>
              <a:ext cx="1046479" cy="877821"/>
            </a:xfrm>
            <a:custGeom>
              <a:avLst/>
              <a:gdLst/>
              <a:ahLst/>
              <a:cxnLst/>
              <a:rect l="l" t="t" r="r" b="b"/>
              <a:pathLst>
                <a:path w="1046479" h="877821">
                  <a:moveTo>
                    <a:pt x="0" y="0"/>
                  </a:moveTo>
                  <a:lnTo>
                    <a:pt x="1046479" y="0"/>
                  </a:lnTo>
                  <a:lnTo>
                    <a:pt x="1046479" y="877821"/>
                  </a:lnTo>
                  <a:lnTo>
                    <a:pt x="0" y="877821"/>
                  </a:lnTo>
                  <a:close/>
                </a:path>
              </a:pathLst>
            </a:custGeom>
            <a:solidFill>
              <a:srgbClr val="27ABB3"/>
            </a:solidFill>
          </p:spPr>
          <p:txBody>
            <a:bodyPr/>
            <a:lstStyle/>
            <a:p>
              <a:endParaRPr lang="en-US"/>
            </a:p>
          </p:txBody>
        </p:sp>
        <p:sp>
          <p:nvSpPr>
            <p:cNvPr id="10" name="TextBox 10"/>
            <p:cNvSpPr txBox="1"/>
            <p:nvPr/>
          </p:nvSpPr>
          <p:spPr>
            <a:xfrm>
              <a:off x="0" y="0"/>
              <a:ext cx="1046479" cy="877821"/>
            </a:xfrm>
            <a:prstGeom prst="rect">
              <a:avLst/>
            </a:prstGeom>
          </p:spPr>
          <p:txBody>
            <a:bodyPr lIns="50800" tIns="50800" rIns="50800" bIns="50800" rtlCol="0" anchor="ctr"/>
            <a:lstStyle/>
            <a:p>
              <a:pPr algn="ctr">
                <a:lnSpc>
                  <a:spcPts val="2639"/>
                </a:lnSpc>
              </a:pPr>
              <a:endParaRPr/>
            </a:p>
          </p:txBody>
        </p:sp>
      </p:grpSp>
      <p:grpSp>
        <p:nvGrpSpPr>
          <p:cNvPr id="11" name="Group 11"/>
          <p:cNvGrpSpPr/>
          <p:nvPr/>
        </p:nvGrpSpPr>
        <p:grpSpPr>
          <a:xfrm>
            <a:off x="7946703" y="6954023"/>
            <a:ext cx="3973352" cy="3332977"/>
            <a:chOff x="0" y="0"/>
            <a:chExt cx="1046479" cy="877821"/>
          </a:xfrm>
        </p:grpSpPr>
        <p:sp>
          <p:nvSpPr>
            <p:cNvPr id="12" name="Freeform 12"/>
            <p:cNvSpPr/>
            <p:nvPr/>
          </p:nvSpPr>
          <p:spPr>
            <a:xfrm>
              <a:off x="0" y="0"/>
              <a:ext cx="1046479" cy="877821"/>
            </a:xfrm>
            <a:custGeom>
              <a:avLst/>
              <a:gdLst/>
              <a:ahLst/>
              <a:cxnLst/>
              <a:rect l="l" t="t" r="r" b="b"/>
              <a:pathLst>
                <a:path w="1046479" h="877821">
                  <a:moveTo>
                    <a:pt x="0" y="0"/>
                  </a:moveTo>
                  <a:lnTo>
                    <a:pt x="1046479" y="0"/>
                  </a:lnTo>
                  <a:lnTo>
                    <a:pt x="1046479" y="877821"/>
                  </a:lnTo>
                  <a:lnTo>
                    <a:pt x="0" y="877821"/>
                  </a:lnTo>
                  <a:close/>
                </a:path>
              </a:pathLst>
            </a:custGeom>
            <a:solidFill>
              <a:srgbClr val="85469A"/>
            </a:solidFill>
          </p:spPr>
          <p:txBody>
            <a:bodyPr/>
            <a:lstStyle/>
            <a:p>
              <a:endParaRPr lang="en-US"/>
            </a:p>
          </p:txBody>
        </p:sp>
        <p:sp>
          <p:nvSpPr>
            <p:cNvPr id="13" name="TextBox 13"/>
            <p:cNvSpPr txBox="1"/>
            <p:nvPr/>
          </p:nvSpPr>
          <p:spPr>
            <a:xfrm>
              <a:off x="0" y="0"/>
              <a:ext cx="1046479" cy="877821"/>
            </a:xfrm>
            <a:prstGeom prst="rect">
              <a:avLst/>
            </a:prstGeom>
          </p:spPr>
          <p:txBody>
            <a:bodyPr lIns="50800" tIns="50800" rIns="50800" bIns="50800" rtlCol="0" anchor="ctr"/>
            <a:lstStyle/>
            <a:p>
              <a:pPr algn="ctr">
                <a:lnSpc>
                  <a:spcPts val="2639"/>
                </a:lnSpc>
              </a:pPr>
              <a:endParaRPr/>
            </a:p>
          </p:txBody>
        </p:sp>
      </p:grpSp>
      <p:grpSp>
        <p:nvGrpSpPr>
          <p:cNvPr id="14" name="Group 14"/>
          <p:cNvGrpSpPr/>
          <p:nvPr/>
        </p:nvGrpSpPr>
        <p:grpSpPr>
          <a:xfrm>
            <a:off x="8074464" y="8221907"/>
            <a:ext cx="3699579" cy="1036393"/>
            <a:chOff x="0" y="0"/>
            <a:chExt cx="974375" cy="272960"/>
          </a:xfrm>
        </p:grpSpPr>
        <p:sp>
          <p:nvSpPr>
            <p:cNvPr id="15" name="Freeform 15"/>
            <p:cNvSpPr/>
            <p:nvPr/>
          </p:nvSpPr>
          <p:spPr>
            <a:xfrm>
              <a:off x="0" y="0"/>
              <a:ext cx="974375" cy="272960"/>
            </a:xfrm>
            <a:custGeom>
              <a:avLst/>
              <a:gdLst/>
              <a:ahLst/>
              <a:cxnLst/>
              <a:rect l="l" t="t" r="r" b="b"/>
              <a:pathLst>
                <a:path w="974375" h="272960">
                  <a:moveTo>
                    <a:pt x="0" y="0"/>
                  </a:moveTo>
                  <a:lnTo>
                    <a:pt x="974375" y="0"/>
                  </a:lnTo>
                  <a:lnTo>
                    <a:pt x="974375" y="272960"/>
                  </a:lnTo>
                  <a:lnTo>
                    <a:pt x="0" y="272960"/>
                  </a:lnTo>
                  <a:close/>
                </a:path>
              </a:pathLst>
            </a:custGeom>
            <a:solidFill>
              <a:srgbClr val="FFFFFF"/>
            </a:solidFill>
          </p:spPr>
          <p:txBody>
            <a:bodyPr/>
            <a:lstStyle/>
            <a:p>
              <a:endParaRPr lang="en-US"/>
            </a:p>
          </p:txBody>
        </p:sp>
        <p:sp>
          <p:nvSpPr>
            <p:cNvPr id="16" name="TextBox 16"/>
            <p:cNvSpPr txBox="1"/>
            <p:nvPr/>
          </p:nvSpPr>
          <p:spPr>
            <a:xfrm>
              <a:off x="0" y="0"/>
              <a:ext cx="974375" cy="272960"/>
            </a:xfrm>
            <a:prstGeom prst="rect">
              <a:avLst/>
            </a:prstGeom>
          </p:spPr>
          <p:txBody>
            <a:bodyPr lIns="50800" tIns="50800" rIns="50800" bIns="50800" rtlCol="0" anchor="ctr"/>
            <a:lstStyle/>
            <a:p>
              <a:pPr algn="ctr">
                <a:lnSpc>
                  <a:spcPts val="2639"/>
                </a:lnSpc>
              </a:pPr>
              <a:endParaRPr/>
            </a:p>
          </p:txBody>
        </p:sp>
      </p:grpSp>
      <p:sp>
        <p:nvSpPr>
          <p:cNvPr id="17" name="Freeform 17"/>
          <p:cNvSpPr/>
          <p:nvPr/>
        </p:nvSpPr>
        <p:spPr>
          <a:xfrm>
            <a:off x="8254444" y="8374182"/>
            <a:ext cx="3357870" cy="731844"/>
          </a:xfrm>
          <a:custGeom>
            <a:avLst/>
            <a:gdLst/>
            <a:ahLst/>
            <a:cxnLst/>
            <a:rect l="l" t="t" r="r" b="b"/>
            <a:pathLst>
              <a:path w="3357870" h="731844">
                <a:moveTo>
                  <a:pt x="0" y="0"/>
                </a:moveTo>
                <a:lnTo>
                  <a:pt x="3357871" y="0"/>
                </a:lnTo>
                <a:lnTo>
                  <a:pt x="3357871" y="731843"/>
                </a:lnTo>
                <a:lnTo>
                  <a:pt x="0" y="731843"/>
                </a:lnTo>
                <a:lnTo>
                  <a:pt x="0" y="0"/>
                </a:lnTo>
                <a:close/>
              </a:path>
            </a:pathLst>
          </a:custGeom>
          <a:blipFill>
            <a:blip r:embed="rId2"/>
            <a:stretch>
              <a:fillRect/>
            </a:stretch>
          </a:blipFill>
        </p:spPr>
        <p:txBody>
          <a:bodyPr/>
          <a:lstStyle/>
          <a:p>
            <a:endParaRPr lang="en-US"/>
          </a:p>
        </p:txBody>
      </p:sp>
      <p:sp>
        <p:nvSpPr>
          <p:cNvPr id="18" name="Freeform 18"/>
          <p:cNvSpPr/>
          <p:nvPr/>
        </p:nvSpPr>
        <p:spPr>
          <a:xfrm>
            <a:off x="522554" y="7606713"/>
            <a:ext cx="2928244" cy="1967393"/>
          </a:xfrm>
          <a:custGeom>
            <a:avLst/>
            <a:gdLst/>
            <a:ahLst/>
            <a:cxnLst/>
            <a:rect l="l" t="t" r="r" b="b"/>
            <a:pathLst>
              <a:path w="2928244" h="1967393">
                <a:moveTo>
                  <a:pt x="0" y="0"/>
                </a:moveTo>
                <a:lnTo>
                  <a:pt x="2928244" y="0"/>
                </a:lnTo>
                <a:lnTo>
                  <a:pt x="2928244" y="1967393"/>
                </a:lnTo>
                <a:lnTo>
                  <a:pt x="0" y="1967393"/>
                </a:lnTo>
                <a:lnTo>
                  <a:pt x="0" y="0"/>
                </a:lnTo>
                <a:close/>
              </a:path>
            </a:pathLst>
          </a:custGeom>
          <a:blipFill>
            <a:blip r:embed="rId3"/>
            <a:stretch>
              <a:fillRect b="-4941"/>
            </a:stretch>
          </a:blipFill>
        </p:spPr>
        <p:txBody>
          <a:bodyPr/>
          <a:lstStyle/>
          <a:p>
            <a:endParaRPr lang="en-US"/>
          </a:p>
        </p:txBody>
      </p:sp>
      <p:sp>
        <p:nvSpPr>
          <p:cNvPr id="19" name="Freeform 19"/>
          <p:cNvSpPr/>
          <p:nvPr/>
        </p:nvSpPr>
        <p:spPr>
          <a:xfrm>
            <a:off x="4248396" y="7606713"/>
            <a:ext cx="3423264" cy="1967393"/>
          </a:xfrm>
          <a:custGeom>
            <a:avLst/>
            <a:gdLst/>
            <a:ahLst/>
            <a:cxnLst/>
            <a:rect l="l" t="t" r="r" b="b"/>
            <a:pathLst>
              <a:path w="3423264" h="1967393">
                <a:moveTo>
                  <a:pt x="0" y="0"/>
                </a:moveTo>
                <a:lnTo>
                  <a:pt x="3423264" y="0"/>
                </a:lnTo>
                <a:lnTo>
                  <a:pt x="3423264" y="1967393"/>
                </a:lnTo>
                <a:lnTo>
                  <a:pt x="0" y="1967393"/>
                </a:lnTo>
                <a:lnTo>
                  <a:pt x="0" y="0"/>
                </a:lnTo>
                <a:close/>
              </a:path>
            </a:pathLst>
          </a:custGeom>
          <a:blipFill>
            <a:blip r:embed="rId4"/>
            <a:stretch>
              <a:fillRect/>
            </a:stretch>
          </a:blipFill>
        </p:spPr>
        <p:txBody>
          <a:bodyPr/>
          <a:lstStyle/>
          <a:p>
            <a:endParaRPr lang="en-US"/>
          </a:p>
        </p:txBody>
      </p:sp>
      <p:sp>
        <p:nvSpPr>
          <p:cNvPr id="20" name="Freeform 20"/>
          <p:cNvSpPr/>
          <p:nvPr/>
        </p:nvSpPr>
        <p:spPr>
          <a:xfrm>
            <a:off x="789328" y="2009749"/>
            <a:ext cx="10341398" cy="2390946"/>
          </a:xfrm>
          <a:custGeom>
            <a:avLst/>
            <a:gdLst/>
            <a:ahLst/>
            <a:cxnLst/>
            <a:rect l="l" t="t" r="r" b="b"/>
            <a:pathLst>
              <a:path w="10341398" h="2390946">
                <a:moveTo>
                  <a:pt x="0" y="0"/>
                </a:moveTo>
                <a:lnTo>
                  <a:pt x="10341399" y="0"/>
                </a:lnTo>
                <a:lnTo>
                  <a:pt x="10341399" y="2390947"/>
                </a:lnTo>
                <a:lnTo>
                  <a:pt x="0" y="2390947"/>
                </a:lnTo>
                <a:lnTo>
                  <a:pt x="0" y="0"/>
                </a:lnTo>
                <a:close/>
              </a:path>
            </a:pathLst>
          </a:custGeom>
          <a:blipFill>
            <a:blip r:embed="rId5"/>
            <a:stretch>
              <a:fillRect l="-16513" t="-71025" r="-16044" b="-71690"/>
            </a:stretch>
          </a:blipFill>
        </p:spPr>
        <p:txBody>
          <a:bodyPr/>
          <a:lstStyle/>
          <a:p>
            <a:endParaRPr lang="en-US"/>
          </a:p>
        </p:txBody>
      </p:sp>
      <p:sp>
        <p:nvSpPr>
          <p:cNvPr id="21" name="TextBox 21"/>
          <p:cNvSpPr txBox="1"/>
          <p:nvPr/>
        </p:nvSpPr>
        <p:spPr>
          <a:xfrm>
            <a:off x="12164936" y="2057374"/>
            <a:ext cx="5878184" cy="2914015"/>
          </a:xfrm>
          <a:prstGeom prst="rect">
            <a:avLst/>
          </a:prstGeom>
        </p:spPr>
        <p:txBody>
          <a:bodyPr lIns="0" tIns="0" rIns="0" bIns="0" rtlCol="0" anchor="t">
            <a:spAutoFit/>
          </a:bodyPr>
          <a:lstStyle/>
          <a:p>
            <a:pPr algn="ctr">
              <a:lnSpc>
                <a:spcPts val="5719"/>
              </a:lnSpc>
            </a:pPr>
            <a:r>
              <a:rPr lang="en-US" sz="5199" b="1" spc="25">
                <a:solidFill>
                  <a:srgbClr val="3F3F40"/>
                </a:solidFill>
                <a:latin typeface="Garet Bold"/>
                <a:ea typeface="Garet Bold"/>
                <a:cs typeface="Garet Bold"/>
                <a:sym typeface="Garet Bold"/>
              </a:rPr>
              <a:t>1302 COLLABORATIVE LEARNING SESSION</a:t>
            </a:r>
          </a:p>
        </p:txBody>
      </p:sp>
      <p:sp>
        <p:nvSpPr>
          <p:cNvPr id="22" name="TextBox 22"/>
          <p:cNvSpPr txBox="1"/>
          <p:nvPr/>
        </p:nvSpPr>
        <p:spPr>
          <a:xfrm>
            <a:off x="12548052" y="7848563"/>
            <a:ext cx="5111952" cy="1754505"/>
          </a:xfrm>
          <a:prstGeom prst="rect">
            <a:avLst/>
          </a:prstGeom>
        </p:spPr>
        <p:txBody>
          <a:bodyPr lIns="0" tIns="0" rIns="0" bIns="0" rtlCol="0" anchor="t">
            <a:spAutoFit/>
          </a:bodyPr>
          <a:lstStyle/>
          <a:p>
            <a:pPr algn="ctr">
              <a:lnSpc>
                <a:spcPts val="4680"/>
              </a:lnSpc>
            </a:pPr>
            <a:r>
              <a:rPr lang="en-US" sz="3600" b="1">
                <a:solidFill>
                  <a:srgbClr val="3F3F40"/>
                </a:solidFill>
                <a:latin typeface="Garet Bold"/>
                <a:ea typeface="Garet Bold"/>
                <a:cs typeface="Garet Bold"/>
                <a:sym typeface="Garet Bold"/>
              </a:rPr>
              <a:t>Jenn Leiferman, PhD</a:t>
            </a:r>
          </a:p>
          <a:p>
            <a:pPr algn="ctr">
              <a:lnSpc>
                <a:spcPts val="4680"/>
              </a:lnSpc>
            </a:pPr>
            <a:r>
              <a:rPr lang="en-US" sz="3600" b="1">
                <a:solidFill>
                  <a:srgbClr val="3F3F40"/>
                </a:solidFill>
                <a:latin typeface="Garet Bold"/>
                <a:ea typeface="Garet Bold"/>
                <a:cs typeface="Garet Bold"/>
                <a:sym typeface="Garet Bold"/>
              </a:rPr>
              <a:t>Sarah Gelinas, MPH</a:t>
            </a:r>
          </a:p>
          <a:p>
            <a:pPr algn="ctr">
              <a:lnSpc>
                <a:spcPts val="4680"/>
              </a:lnSpc>
            </a:pPr>
            <a:r>
              <a:rPr lang="en-US" sz="3600" b="1">
                <a:solidFill>
                  <a:srgbClr val="3F3F40"/>
                </a:solidFill>
                <a:latin typeface="Garet Bold"/>
                <a:ea typeface="Garet Bold"/>
                <a:cs typeface="Garet Bold"/>
                <a:sym typeface="Garet Bold"/>
              </a:rPr>
              <a:t>April 21,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612220"/>
            <a:chOff x="0" y="0"/>
            <a:chExt cx="4816593" cy="687992"/>
          </a:xfrm>
        </p:grpSpPr>
        <p:sp>
          <p:nvSpPr>
            <p:cNvPr id="3" name="Freeform 3"/>
            <p:cNvSpPr/>
            <p:nvPr/>
          </p:nvSpPr>
          <p:spPr>
            <a:xfrm>
              <a:off x="0" y="0"/>
              <a:ext cx="4816592" cy="687992"/>
            </a:xfrm>
            <a:custGeom>
              <a:avLst/>
              <a:gdLst/>
              <a:ahLst/>
              <a:cxnLst/>
              <a:rect l="l" t="t" r="r" b="b"/>
              <a:pathLst>
                <a:path w="4816592" h="687992">
                  <a:moveTo>
                    <a:pt x="0" y="0"/>
                  </a:moveTo>
                  <a:lnTo>
                    <a:pt x="4816592" y="0"/>
                  </a:lnTo>
                  <a:lnTo>
                    <a:pt x="4816592" y="687992"/>
                  </a:lnTo>
                  <a:lnTo>
                    <a:pt x="0" y="687992"/>
                  </a:lnTo>
                  <a:close/>
                </a:path>
              </a:pathLst>
            </a:custGeom>
            <a:solidFill>
              <a:srgbClr val="27ABB3"/>
            </a:solidFill>
          </p:spPr>
          <p:txBody>
            <a:bodyPr/>
            <a:lstStyle/>
            <a:p>
              <a:endParaRPr lang="en-US"/>
            </a:p>
          </p:txBody>
        </p:sp>
        <p:sp>
          <p:nvSpPr>
            <p:cNvPr id="4" name="TextBox 4"/>
            <p:cNvSpPr txBox="1"/>
            <p:nvPr/>
          </p:nvSpPr>
          <p:spPr>
            <a:xfrm>
              <a:off x="0" y="0"/>
              <a:ext cx="4816593" cy="687992"/>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1028700" y="781999"/>
            <a:ext cx="16230600" cy="1830221"/>
            <a:chOff x="0" y="0"/>
            <a:chExt cx="4274726" cy="482034"/>
          </a:xfrm>
        </p:grpSpPr>
        <p:sp>
          <p:nvSpPr>
            <p:cNvPr id="6" name="Freeform 6"/>
            <p:cNvSpPr/>
            <p:nvPr/>
          </p:nvSpPr>
          <p:spPr>
            <a:xfrm>
              <a:off x="0" y="0"/>
              <a:ext cx="4274726" cy="482034"/>
            </a:xfrm>
            <a:custGeom>
              <a:avLst/>
              <a:gdLst/>
              <a:ahLst/>
              <a:cxnLst/>
              <a:rect l="l" t="t" r="r" b="b"/>
              <a:pathLst>
                <a:path w="4274726" h="482034">
                  <a:moveTo>
                    <a:pt x="0" y="0"/>
                  </a:moveTo>
                  <a:lnTo>
                    <a:pt x="4274726" y="0"/>
                  </a:lnTo>
                  <a:lnTo>
                    <a:pt x="4274726" y="482034"/>
                  </a:lnTo>
                  <a:lnTo>
                    <a:pt x="0" y="482034"/>
                  </a:lnTo>
                  <a:close/>
                </a:path>
              </a:pathLst>
            </a:custGeom>
            <a:solidFill>
              <a:srgbClr val="F8A72B"/>
            </a:solidFill>
          </p:spPr>
          <p:txBody>
            <a:bodyPr/>
            <a:lstStyle/>
            <a:p>
              <a:endParaRPr lang="en-US"/>
            </a:p>
          </p:txBody>
        </p:sp>
        <p:sp>
          <p:nvSpPr>
            <p:cNvPr id="7" name="TextBox 7"/>
            <p:cNvSpPr txBox="1"/>
            <p:nvPr/>
          </p:nvSpPr>
          <p:spPr>
            <a:xfrm>
              <a:off x="0" y="0"/>
              <a:ext cx="4274726" cy="482034"/>
            </a:xfrm>
            <a:prstGeom prst="rect">
              <a:avLst/>
            </a:prstGeom>
          </p:spPr>
          <p:txBody>
            <a:bodyPr lIns="50800" tIns="50800" rIns="50800" bIns="50800" rtlCol="0" anchor="ctr"/>
            <a:lstStyle/>
            <a:p>
              <a:pPr algn="ctr">
                <a:lnSpc>
                  <a:spcPts val="2639"/>
                </a:lnSpc>
              </a:pPr>
              <a:endParaRPr/>
            </a:p>
          </p:txBody>
        </p:sp>
      </p:grpSp>
      <p:grpSp>
        <p:nvGrpSpPr>
          <p:cNvPr id="8" name="Group 8"/>
          <p:cNvGrpSpPr/>
          <p:nvPr/>
        </p:nvGrpSpPr>
        <p:grpSpPr>
          <a:xfrm>
            <a:off x="1028700" y="2612220"/>
            <a:ext cx="16230600" cy="6646080"/>
            <a:chOff x="0" y="0"/>
            <a:chExt cx="4274726" cy="1750408"/>
          </a:xfrm>
        </p:grpSpPr>
        <p:sp>
          <p:nvSpPr>
            <p:cNvPr id="9" name="Freeform 9"/>
            <p:cNvSpPr/>
            <p:nvPr/>
          </p:nvSpPr>
          <p:spPr>
            <a:xfrm>
              <a:off x="0" y="0"/>
              <a:ext cx="4274726" cy="1750408"/>
            </a:xfrm>
            <a:custGeom>
              <a:avLst/>
              <a:gdLst/>
              <a:ahLst/>
              <a:cxnLst/>
              <a:rect l="l" t="t" r="r" b="b"/>
              <a:pathLst>
                <a:path w="4274726" h="1750408">
                  <a:moveTo>
                    <a:pt x="0" y="0"/>
                  </a:moveTo>
                  <a:lnTo>
                    <a:pt x="4274726" y="0"/>
                  </a:lnTo>
                  <a:lnTo>
                    <a:pt x="4274726" y="1750408"/>
                  </a:lnTo>
                  <a:lnTo>
                    <a:pt x="0" y="1750408"/>
                  </a:lnTo>
                  <a:close/>
                </a:path>
              </a:pathLst>
            </a:custGeom>
            <a:solidFill>
              <a:srgbClr val="FFFFFF"/>
            </a:solidFill>
          </p:spPr>
          <p:txBody>
            <a:bodyPr/>
            <a:lstStyle/>
            <a:p>
              <a:endParaRPr lang="en-US"/>
            </a:p>
          </p:txBody>
        </p:sp>
        <p:sp>
          <p:nvSpPr>
            <p:cNvPr id="10" name="TextBox 10"/>
            <p:cNvSpPr txBox="1"/>
            <p:nvPr/>
          </p:nvSpPr>
          <p:spPr>
            <a:xfrm>
              <a:off x="0" y="0"/>
              <a:ext cx="4274726" cy="1750408"/>
            </a:xfrm>
            <a:prstGeom prst="rect">
              <a:avLst/>
            </a:prstGeom>
          </p:spPr>
          <p:txBody>
            <a:bodyPr lIns="50800" tIns="50800" rIns="50800" bIns="50800" rtlCol="0" anchor="ctr"/>
            <a:lstStyle/>
            <a:p>
              <a:pPr algn="ctr">
                <a:lnSpc>
                  <a:spcPts val="2639"/>
                </a:lnSpc>
              </a:pPr>
              <a:endParaRPr/>
            </a:p>
          </p:txBody>
        </p:sp>
      </p:grpSp>
      <p:sp>
        <p:nvSpPr>
          <p:cNvPr id="11" name="Freeform 11"/>
          <p:cNvSpPr/>
          <p:nvPr/>
        </p:nvSpPr>
        <p:spPr>
          <a:xfrm>
            <a:off x="1450356" y="2684696"/>
            <a:ext cx="15387288" cy="6501129"/>
          </a:xfrm>
          <a:custGeom>
            <a:avLst/>
            <a:gdLst/>
            <a:ahLst/>
            <a:cxnLst/>
            <a:rect l="l" t="t" r="r" b="b"/>
            <a:pathLst>
              <a:path w="15387288" h="6501129">
                <a:moveTo>
                  <a:pt x="0" y="0"/>
                </a:moveTo>
                <a:lnTo>
                  <a:pt x="15387288" y="0"/>
                </a:lnTo>
                <a:lnTo>
                  <a:pt x="15387288" y="6501129"/>
                </a:lnTo>
                <a:lnTo>
                  <a:pt x="0" y="6501129"/>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1796737" y="1209675"/>
            <a:ext cx="14694527" cy="10883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FFFFFF"/>
                </a:solidFill>
                <a:latin typeface="Berthold Block"/>
                <a:ea typeface="Berthold Block"/>
                <a:cs typeface="Berthold Block"/>
                <a:sym typeface="Berthold Block"/>
              </a:rPr>
              <a:t>STANCE Overview and Goals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ABB3"/>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45768" y="-1826984"/>
            <a:ext cx="13308237" cy="13940969"/>
            <a:chOff x="0" y="0"/>
            <a:chExt cx="660400" cy="691798"/>
          </a:xfrm>
        </p:grpSpPr>
        <p:sp>
          <p:nvSpPr>
            <p:cNvPr id="3" name="Freeform 3"/>
            <p:cNvSpPr/>
            <p:nvPr/>
          </p:nvSpPr>
          <p:spPr>
            <a:xfrm>
              <a:off x="0" y="0"/>
              <a:ext cx="660400" cy="691798"/>
            </a:xfrm>
            <a:custGeom>
              <a:avLst/>
              <a:gdLst/>
              <a:ahLst/>
              <a:cxnLst/>
              <a:rect l="l" t="t" r="r" b="b"/>
              <a:pathLst>
                <a:path w="660400" h="691798">
                  <a:moveTo>
                    <a:pt x="220252" y="672729"/>
                  </a:moveTo>
                  <a:cubicBezTo>
                    <a:pt x="254109" y="684243"/>
                    <a:pt x="292600" y="691798"/>
                    <a:pt x="330378" y="691798"/>
                  </a:cubicBezTo>
                  <a:cubicBezTo>
                    <a:pt x="368157" y="691798"/>
                    <a:pt x="404509" y="685321"/>
                    <a:pt x="438009" y="673807"/>
                  </a:cubicBezTo>
                  <a:cubicBezTo>
                    <a:pt x="438723" y="673448"/>
                    <a:pt x="439435" y="673448"/>
                    <a:pt x="440148" y="673089"/>
                  </a:cubicBezTo>
                  <a:cubicBezTo>
                    <a:pt x="565955" y="627033"/>
                    <a:pt x="658618" y="505419"/>
                    <a:pt x="660400" y="365984"/>
                  </a:cubicBezTo>
                  <a:lnTo>
                    <a:pt x="660400" y="0"/>
                  </a:lnTo>
                  <a:lnTo>
                    <a:pt x="0" y="0"/>
                  </a:lnTo>
                  <a:lnTo>
                    <a:pt x="0" y="365712"/>
                  </a:lnTo>
                  <a:cubicBezTo>
                    <a:pt x="1782" y="506138"/>
                    <a:pt x="93019" y="627753"/>
                    <a:pt x="220252" y="672729"/>
                  </a:cubicBezTo>
                  <a:close/>
                </a:path>
              </a:pathLst>
            </a:custGeom>
            <a:solidFill>
              <a:srgbClr val="E7F1F4"/>
            </a:solidFill>
          </p:spPr>
          <p:txBody>
            <a:bodyPr/>
            <a:lstStyle/>
            <a:p>
              <a:endParaRPr lang="en-US"/>
            </a:p>
          </p:txBody>
        </p:sp>
        <p:sp>
          <p:nvSpPr>
            <p:cNvPr id="4" name="TextBox 4"/>
            <p:cNvSpPr txBox="1"/>
            <p:nvPr/>
          </p:nvSpPr>
          <p:spPr>
            <a:xfrm>
              <a:off x="0" y="0"/>
              <a:ext cx="660400" cy="564798"/>
            </a:xfrm>
            <a:prstGeom prst="rect">
              <a:avLst/>
            </a:prstGeom>
          </p:spPr>
          <p:txBody>
            <a:bodyPr lIns="50800" tIns="50800" rIns="50800" bIns="50800" rtlCol="0" anchor="ctr"/>
            <a:lstStyle/>
            <a:p>
              <a:pPr algn="ctr">
                <a:lnSpc>
                  <a:spcPts val="2639"/>
                </a:lnSpc>
              </a:pPr>
              <a:endParaRPr/>
            </a:p>
          </p:txBody>
        </p:sp>
      </p:grpSp>
      <p:sp>
        <p:nvSpPr>
          <p:cNvPr id="5" name="TextBox 5"/>
          <p:cNvSpPr txBox="1"/>
          <p:nvPr/>
        </p:nvSpPr>
        <p:spPr>
          <a:xfrm>
            <a:off x="420035" y="676830"/>
            <a:ext cx="12684598" cy="1088390"/>
          </a:xfrm>
          <a:prstGeom prst="rect">
            <a:avLst/>
          </a:prstGeom>
        </p:spPr>
        <p:txBody>
          <a:bodyPr lIns="0" tIns="0" rIns="0" bIns="0" rtlCol="0" anchor="t">
            <a:spAutoFit/>
          </a:bodyPr>
          <a:lstStyle/>
          <a:p>
            <a:pPr marL="0" lvl="0" indent="0" algn="l">
              <a:lnSpc>
                <a:spcPts val="8470"/>
              </a:lnSpc>
              <a:spcBef>
                <a:spcPct val="0"/>
              </a:spcBef>
            </a:pPr>
            <a:r>
              <a:rPr lang="en-US" sz="7700" spc="38">
                <a:solidFill>
                  <a:srgbClr val="3F3F40"/>
                </a:solidFill>
                <a:latin typeface="Berthold Block"/>
                <a:ea typeface="Berthold Block"/>
                <a:cs typeface="Berthold Block"/>
                <a:sym typeface="Berthold Block"/>
              </a:rPr>
              <a:t>STANCE Study Methods</a:t>
            </a:r>
          </a:p>
        </p:txBody>
      </p:sp>
      <p:sp>
        <p:nvSpPr>
          <p:cNvPr id="6" name="TextBox 6"/>
          <p:cNvSpPr txBox="1"/>
          <p:nvPr/>
        </p:nvSpPr>
        <p:spPr>
          <a:xfrm>
            <a:off x="790235" y="2935987"/>
            <a:ext cx="8353765" cy="866775"/>
          </a:xfrm>
          <a:prstGeom prst="rect">
            <a:avLst/>
          </a:prstGeom>
        </p:spPr>
        <p:txBody>
          <a:bodyPr lIns="0" tIns="0" rIns="0" bIns="0" rtlCol="0" anchor="t">
            <a:spAutoFit/>
          </a:bodyPr>
          <a:lstStyle/>
          <a:p>
            <a:pPr algn="l">
              <a:lnSpc>
                <a:spcPts val="3479"/>
              </a:lnSpc>
              <a:spcBef>
                <a:spcPct val="0"/>
              </a:spcBef>
            </a:pPr>
            <a:r>
              <a:rPr lang="en-US" sz="2899">
                <a:solidFill>
                  <a:srgbClr val="3F3F40"/>
                </a:solidFill>
                <a:latin typeface="Garet"/>
                <a:ea typeface="Garet"/>
                <a:cs typeface="Garet"/>
                <a:sym typeface="Garet"/>
              </a:rPr>
              <a:t>We partnered with </a:t>
            </a:r>
            <a:r>
              <a:rPr lang="en-US" sz="2899" b="1">
                <a:solidFill>
                  <a:srgbClr val="3F3F40"/>
                </a:solidFill>
                <a:latin typeface="Garet Bold"/>
                <a:ea typeface="Garet Bold"/>
                <a:cs typeface="Garet Bold"/>
                <a:sym typeface="Garet Bold"/>
              </a:rPr>
              <a:t>15 out of the 21</a:t>
            </a:r>
            <a:r>
              <a:rPr lang="en-US" sz="2899">
                <a:solidFill>
                  <a:srgbClr val="3F3F40"/>
                </a:solidFill>
                <a:latin typeface="Garet"/>
                <a:ea typeface="Garet"/>
                <a:cs typeface="Garet"/>
                <a:sym typeface="Garet"/>
              </a:rPr>
              <a:t> </a:t>
            </a:r>
            <a:r>
              <a:rPr lang="en-US" sz="2899" b="1">
                <a:solidFill>
                  <a:srgbClr val="3F3F40"/>
                </a:solidFill>
                <a:latin typeface="Garet Bold"/>
                <a:ea typeface="Garet Bold"/>
                <a:cs typeface="Garet Bold"/>
                <a:sym typeface="Garet Bold"/>
              </a:rPr>
              <a:t>Early Childhood Education Centers</a:t>
            </a:r>
            <a:r>
              <a:rPr lang="en-US" sz="2899">
                <a:solidFill>
                  <a:srgbClr val="3F3F40"/>
                </a:solidFill>
                <a:latin typeface="Garet"/>
                <a:ea typeface="Garet"/>
                <a:cs typeface="Garet"/>
                <a:sym typeface="Garet"/>
              </a:rPr>
              <a:t> in the SLV.</a:t>
            </a:r>
          </a:p>
        </p:txBody>
      </p:sp>
      <p:sp>
        <p:nvSpPr>
          <p:cNvPr id="7" name="TextBox 7"/>
          <p:cNvSpPr txBox="1"/>
          <p:nvPr/>
        </p:nvSpPr>
        <p:spPr>
          <a:xfrm>
            <a:off x="790235" y="4611874"/>
            <a:ext cx="8353765" cy="3352800"/>
          </a:xfrm>
          <a:prstGeom prst="rect">
            <a:avLst/>
          </a:prstGeom>
        </p:spPr>
        <p:txBody>
          <a:bodyPr lIns="0" tIns="0" rIns="0" bIns="0" rtlCol="0" anchor="t">
            <a:spAutoFit/>
          </a:bodyPr>
          <a:lstStyle/>
          <a:p>
            <a:pPr algn="l">
              <a:lnSpc>
                <a:spcPts val="3359"/>
              </a:lnSpc>
            </a:pPr>
            <a:r>
              <a:rPr lang="en-US" sz="2799" b="1">
                <a:solidFill>
                  <a:srgbClr val="3F3F40"/>
                </a:solidFill>
                <a:latin typeface="Garet Bold"/>
                <a:ea typeface="Garet Bold"/>
                <a:cs typeface="Garet Bold"/>
                <a:sym typeface="Garet Bold"/>
              </a:rPr>
              <a:t>There were 3 cohort groups: </a:t>
            </a:r>
          </a:p>
          <a:p>
            <a:pPr marL="604516" lvl="1" indent="-302258" algn="l">
              <a:lnSpc>
                <a:spcPts val="3359"/>
              </a:lnSpc>
              <a:buFont typeface="Arial"/>
              <a:buChar char="•"/>
            </a:pPr>
            <a:r>
              <a:rPr lang="en-US" sz="2799" b="1">
                <a:solidFill>
                  <a:srgbClr val="3F3F40"/>
                </a:solidFill>
                <a:latin typeface="Garet Bold"/>
                <a:ea typeface="Garet Bold"/>
                <a:cs typeface="Garet Bold"/>
                <a:sym typeface="Garet Bold"/>
              </a:rPr>
              <a:t>Cohort 1: </a:t>
            </a:r>
            <a:r>
              <a:rPr lang="en-US" sz="2799">
                <a:solidFill>
                  <a:srgbClr val="3F3F40"/>
                </a:solidFill>
                <a:latin typeface="Garet"/>
                <a:ea typeface="Garet"/>
                <a:cs typeface="Garet"/>
                <a:sym typeface="Garet"/>
              </a:rPr>
              <a:t>Centennial, Wee Care, Marsh, Haskin, Tiny Hands</a:t>
            </a:r>
          </a:p>
          <a:p>
            <a:pPr marL="604516" lvl="1" indent="-302258" algn="l">
              <a:lnSpc>
                <a:spcPts val="3359"/>
              </a:lnSpc>
              <a:buFont typeface="Arial"/>
              <a:buChar char="•"/>
            </a:pPr>
            <a:r>
              <a:rPr lang="en-US" sz="2799" b="1">
                <a:solidFill>
                  <a:srgbClr val="3F3F40"/>
                </a:solidFill>
                <a:latin typeface="Garet Bold"/>
                <a:ea typeface="Garet Bold"/>
                <a:cs typeface="Garet Bold"/>
                <a:sym typeface="Garet Bold"/>
              </a:rPr>
              <a:t>Cohort 2:</a:t>
            </a:r>
            <a:r>
              <a:rPr lang="en-US" sz="2799">
                <a:solidFill>
                  <a:srgbClr val="3F3F40"/>
                </a:solidFill>
                <a:latin typeface="Garet"/>
                <a:ea typeface="Garet"/>
                <a:cs typeface="Garet"/>
                <a:sym typeface="Garet"/>
              </a:rPr>
              <a:t> Creede, Center EHS, Center HS, Sargent, Sierra Grande</a:t>
            </a:r>
          </a:p>
          <a:p>
            <a:pPr marL="604516" lvl="1" indent="-302258" algn="l">
              <a:lnSpc>
                <a:spcPts val="3359"/>
              </a:lnSpc>
              <a:buFont typeface="Arial"/>
              <a:buChar char="•"/>
            </a:pPr>
            <a:r>
              <a:rPr lang="en-US" sz="2799" b="1">
                <a:solidFill>
                  <a:srgbClr val="3F3F40"/>
                </a:solidFill>
                <a:latin typeface="Garet Bold"/>
                <a:ea typeface="Garet Bold"/>
                <a:cs typeface="Garet Bold"/>
                <a:sym typeface="Garet Bold"/>
              </a:rPr>
              <a:t>Cohort 3:</a:t>
            </a:r>
            <a:r>
              <a:rPr lang="en-US" sz="2799">
                <a:solidFill>
                  <a:srgbClr val="3F3F40"/>
                </a:solidFill>
                <a:latin typeface="Garet"/>
                <a:ea typeface="Garet"/>
                <a:cs typeface="Garet"/>
                <a:sym typeface="Garet"/>
              </a:rPr>
              <a:t> Children’s Garden, Gingerbread, South Conejos, Mountain Valley, Sangre</a:t>
            </a:r>
          </a:p>
        </p:txBody>
      </p:sp>
      <p:sp>
        <p:nvSpPr>
          <p:cNvPr id="8" name="Freeform 8" descr="A map of the six counties of the San Luis Valley identifies in yellow circles the early childhood centers that participated in the STANCE research project. "/>
          <p:cNvSpPr/>
          <p:nvPr/>
        </p:nvSpPr>
        <p:spPr>
          <a:xfrm>
            <a:off x="9648730" y="1875951"/>
            <a:ext cx="8328994" cy="7382349"/>
          </a:xfrm>
          <a:custGeom>
            <a:avLst/>
            <a:gdLst/>
            <a:ahLst/>
            <a:cxnLst/>
            <a:rect l="l" t="t" r="r" b="b"/>
            <a:pathLst>
              <a:path w="8328994" h="7382349">
                <a:moveTo>
                  <a:pt x="0" y="0"/>
                </a:moveTo>
                <a:lnTo>
                  <a:pt x="8328995" y="0"/>
                </a:lnTo>
                <a:lnTo>
                  <a:pt x="8328995" y="7382349"/>
                </a:lnTo>
                <a:lnTo>
                  <a:pt x="0" y="7382349"/>
                </a:lnTo>
                <a:lnTo>
                  <a:pt x="0" y="0"/>
                </a:lnTo>
                <a:close/>
              </a:path>
            </a:pathLst>
          </a:custGeom>
          <a:blipFill>
            <a:blip r:embed="rId2"/>
            <a:stretch>
              <a:fillRect l="-5597" t="-918" b="-6410"/>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612220"/>
            <a:chOff x="0" y="0"/>
            <a:chExt cx="4816593" cy="687992"/>
          </a:xfrm>
        </p:grpSpPr>
        <p:sp>
          <p:nvSpPr>
            <p:cNvPr id="3" name="Freeform 3"/>
            <p:cNvSpPr/>
            <p:nvPr/>
          </p:nvSpPr>
          <p:spPr>
            <a:xfrm>
              <a:off x="0" y="0"/>
              <a:ext cx="4816592" cy="687992"/>
            </a:xfrm>
            <a:custGeom>
              <a:avLst/>
              <a:gdLst/>
              <a:ahLst/>
              <a:cxnLst/>
              <a:rect l="l" t="t" r="r" b="b"/>
              <a:pathLst>
                <a:path w="4816592" h="687992">
                  <a:moveTo>
                    <a:pt x="0" y="0"/>
                  </a:moveTo>
                  <a:lnTo>
                    <a:pt x="4816592" y="0"/>
                  </a:lnTo>
                  <a:lnTo>
                    <a:pt x="4816592" y="687992"/>
                  </a:lnTo>
                  <a:lnTo>
                    <a:pt x="0" y="687992"/>
                  </a:lnTo>
                  <a:close/>
                </a:path>
              </a:pathLst>
            </a:custGeom>
            <a:solidFill>
              <a:srgbClr val="27ABB3"/>
            </a:solidFill>
          </p:spPr>
          <p:txBody>
            <a:bodyPr/>
            <a:lstStyle/>
            <a:p>
              <a:endParaRPr lang="en-US"/>
            </a:p>
          </p:txBody>
        </p:sp>
        <p:sp>
          <p:nvSpPr>
            <p:cNvPr id="4" name="TextBox 4"/>
            <p:cNvSpPr txBox="1"/>
            <p:nvPr/>
          </p:nvSpPr>
          <p:spPr>
            <a:xfrm>
              <a:off x="0" y="0"/>
              <a:ext cx="4816593" cy="687992"/>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1028700" y="781999"/>
            <a:ext cx="16230600" cy="1830221"/>
            <a:chOff x="0" y="0"/>
            <a:chExt cx="4274726" cy="482034"/>
          </a:xfrm>
        </p:grpSpPr>
        <p:sp>
          <p:nvSpPr>
            <p:cNvPr id="6" name="Freeform 6"/>
            <p:cNvSpPr/>
            <p:nvPr/>
          </p:nvSpPr>
          <p:spPr>
            <a:xfrm>
              <a:off x="0" y="0"/>
              <a:ext cx="4274726" cy="482034"/>
            </a:xfrm>
            <a:custGeom>
              <a:avLst/>
              <a:gdLst/>
              <a:ahLst/>
              <a:cxnLst/>
              <a:rect l="l" t="t" r="r" b="b"/>
              <a:pathLst>
                <a:path w="4274726" h="482034">
                  <a:moveTo>
                    <a:pt x="0" y="0"/>
                  </a:moveTo>
                  <a:lnTo>
                    <a:pt x="4274726" y="0"/>
                  </a:lnTo>
                  <a:lnTo>
                    <a:pt x="4274726" y="482034"/>
                  </a:lnTo>
                  <a:lnTo>
                    <a:pt x="0" y="482034"/>
                  </a:lnTo>
                  <a:close/>
                </a:path>
              </a:pathLst>
            </a:custGeom>
            <a:solidFill>
              <a:srgbClr val="F8A72B"/>
            </a:solidFill>
          </p:spPr>
          <p:txBody>
            <a:bodyPr/>
            <a:lstStyle/>
            <a:p>
              <a:endParaRPr lang="en-US"/>
            </a:p>
          </p:txBody>
        </p:sp>
        <p:sp>
          <p:nvSpPr>
            <p:cNvPr id="7" name="TextBox 7"/>
            <p:cNvSpPr txBox="1"/>
            <p:nvPr/>
          </p:nvSpPr>
          <p:spPr>
            <a:xfrm>
              <a:off x="0" y="0"/>
              <a:ext cx="4274726" cy="482034"/>
            </a:xfrm>
            <a:prstGeom prst="rect">
              <a:avLst/>
            </a:prstGeom>
          </p:spPr>
          <p:txBody>
            <a:bodyPr lIns="50800" tIns="50800" rIns="50800" bIns="50800" rtlCol="0" anchor="ctr"/>
            <a:lstStyle/>
            <a:p>
              <a:pPr algn="ctr">
                <a:lnSpc>
                  <a:spcPts val="2639"/>
                </a:lnSpc>
              </a:pPr>
              <a:endParaRPr/>
            </a:p>
          </p:txBody>
        </p:sp>
      </p:grpSp>
      <p:grpSp>
        <p:nvGrpSpPr>
          <p:cNvPr id="8" name="Group 8"/>
          <p:cNvGrpSpPr/>
          <p:nvPr/>
        </p:nvGrpSpPr>
        <p:grpSpPr>
          <a:xfrm>
            <a:off x="1028700" y="2612220"/>
            <a:ext cx="16230600" cy="6646080"/>
            <a:chOff x="0" y="0"/>
            <a:chExt cx="4274726" cy="1750408"/>
          </a:xfrm>
        </p:grpSpPr>
        <p:sp>
          <p:nvSpPr>
            <p:cNvPr id="9" name="Freeform 9"/>
            <p:cNvSpPr/>
            <p:nvPr/>
          </p:nvSpPr>
          <p:spPr>
            <a:xfrm>
              <a:off x="0" y="0"/>
              <a:ext cx="4274726" cy="1750408"/>
            </a:xfrm>
            <a:custGeom>
              <a:avLst/>
              <a:gdLst/>
              <a:ahLst/>
              <a:cxnLst/>
              <a:rect l="l" t="t" r="r" b="b"/>
              <a:pathLst>
                <a:path w="4274726" h="1750408">
                  <a:moveTo>
                    <a:pt x="0" y="0"/>
                  </a:moveTo>
                  <a:lnTo>
                    <a:pt x="4274726" y="0"/>
                  </a:lnTo>
                  <a:lnTo>
                    <a:pt x="4274726" y="1750408"/>
                  </a:lnTo>
                  <a:lnTo>
                    <a:pt x="0" y="1750408"/>
                  </a:lnTo>
                  <a:close/>
                </a:path>
              </a:pathLst>
            </a:custGeom>
            <a:solidFill>
              <a:srgbClr val="FFFFFF"/>
            </a:solidFill>
          </p:spPr>
          <p:txBody>
            <a:bodyPr/>
            <a:lstStyle/>
            <a:p>
              <a:endParaRPr lang="en-US"/>
            </a:p>
          </p:txBody>
        </p:sp>
        <p:sp>
          <p:nvSpPr>
            <p:cNvPr id="10" name="TextBox 10"/>
            <p:cNvSpPr txBox="1"/>
            <p:nvPr/>
          </p:nvSpPr>
          <p:spPr>
            <a:xfrm>
              <a:off x="0" y="0"/>
              <a:ext cx="4274726" cy="1750408"/>
            </a:xfrm>
            <a:prstGeom prst="rect">
              <a:avLst/>
            </a:prstGeom>
          </p:spPr>
          <p:txBody>
            <a:bodyPr lIns="50800" tIns="50800" rIns="50800" bIns="50800" rtlCol="0" anchor="ctr"/>
            <a:lstStyle/>
            <a:p>
              <a:pPr algn="ctr">
                <a:lnSpc>
                  <a:spcPts val="2639"/>
                </a:lnSpc>
              </a:pPr>
              <a:endParaRPr/>
            </a:p>
          </p:txBody>
        </p:sp>
      </p:grpSp>
      <p:sp>
        <p:nvSpPr>
          <p:cNvPr id="11" name="Freeform 11"/>
          <p:cNvSpPr/>
          <p:nvPr/>
        </p:nvSpPr>
        <p:spPr>
          <a:xfrm>
            <a:off x="10325886" y="3625241"/>
            <a:ext cx="6633239" cy="4620038"/>
          </a:xfrm>
          <a:custGeom>
            <a:avLst/>
            <a:gdLst/>
            <a:ahLst/>
            <a:cxnLst/>
            <a:rect l="l" t="t" r="r" b="b"/>
            <a:pathLst>
              <a:path w="6633239" h="4620038">
                <a:moveTo>
                  <a:pt x="0" y="0"/>
                </a:moveTo>
                <a:lnTo>
                  <a:pt x="6633239" y="0"/>
                </a:lnTo>
                <a:lnTo>
                  <a:pt x="6633239" y="4620038"/>
                </a:lnTo>
                <a:lnTo>
                  <a:pt x="0" y="4620038"/>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1796737" y="1209675"/>
            <a:ext cx="14694527" cy="10883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FFFFFF"/>
                </a:solidFill>
                <a:latin typeface="Berthold Block"/>
                <a:ea typeface="Berthold Block"/>
                <a:cs typeface="Berthold Block"/>
                <a:sym typeface="Berthold Block"/>
              </a:rPr>
              <a:t>STANCE Study Design</a:t>
            </a:r>
          </a:p>
        </p:txBody>
      </p:sp>
      <p:sp>
        <p:nvSpPr>
          <p:cNvPr id="13" name="TextBox 13"/>
          <p:cNvSpPr txBox="1"/>
          <p:nvPr/>
        </p:nvSpPr>
        <p:spPr>
          <a:xfrm>
            <a:off x="1449958" y="3316212"/>
            <a:ext cx="8529150" cy="5631815"/>
          </a:xfrm>
          <a:prstGeom prst="rect">
            <a:avLst/>
          </a:prstGeom>
        </p:spPr>
        <p:txBody>
          <a:bodyPr lIns="0" tIns="0" rIns="0" bIns="0" rtlCol="0" anchor="t">
            <a:spAutoFit/>
          </a:bodyPr>
          <a:lstStyle/>
          <a:p>
            <a:pPr marL="626114" lvl="1" indent="-313057" algn="l">
              <a:lnSpc>
                <a:spcPts val="4060"/>
              </a:lnSpc>
              <a:buFont typeface="Arial"/>
              <a:buChar char="•"/>
            </a:pPr>
            <a:r>
              <a:rPr lang="en-US" sz="2900" spc="-29">
                <a:solidFill>
                  <a:srgbClr val="3F3F40"/>
                </a:solidFill>
                <a:latin typeface="Garet"/>
                <a:ea typeface="Garet"/>
                <a:cs typeface="Garet"/>
                <a:sym typeface="Garet"/>
              </a:rPr>
              <a:t>ECEs randomly assigned to one of 3 cohorts</a:t>
            </a:r>
          </a:p>
          <a:p>
            <a:pPr marL="626114" lvl="1" indent="-313057" algn="l">
              <a:lnSpc>
                <a:spcPts val="4060"/>
              </a:lnSpc>
              <a:buFont typeface="Arial"/>
              <a:buChar char="•"/>
            </a:pPr>
            <a:r>
              <a:rPr lang="en-US" sz="2900" spc="-29">
                <a:solidFill>
                  <a:srgbClr val="3F3F40"/>
                </a:solidFill>
                <a:latin typeface="Garet"/>
                <a:ea typeface="Garet"/>
                <a:cs typeface="Garet"/>
                <a:sym typeface="Garet"/>
              </a:rPr>
              <a:t>Cohort 1 started the STANCE program in Y2 and Cohorts 2 &amp; 3 served as controls</a:t>
            </a:r>
          </a:p>
          <a:p>
            <a:pPr marL="626114" lvl="1" indent="-313057" algn="l">
              <a:lnSpc>
                <a:spcPts val="4060"/>
              </a:lnSpc>
              <a:buFont typeface="Arial"/>
              <a:buChar char="•"/>
            </a:pPr>
            <a:r>
              <a:rPr lang="en-US" sz="2900" spc="-29">
                <a:solidFill>
                  <a:srgbClr val="3F3F40"/>
                </a:solidFill>
                <a:latin typeface="Garet"/>
                <a:ea typeface="Garet"/>
                <a:cs typeface="Garet"/>
                <a:sym typeface="Garet"/>
              </a:rPr>
              <a:t>Cohort 2 started the STANCE program in Y3 and Cohort 3 served as a control</a:t>
            </a:r>
          </a:p>
          <a:p>
            <a:pPr marL="626114" lvl="1" indent="-313057" algn="l">
              <a:lnSpc>
                <a:spcPts val="4060"/>
              </a:lnSpc>
              <a:buFont typeface="Arial"/>
              <a:buChar char="•"/>
            </a:pPr>
            <a:r>
              <a:rPr lang="en-US" sz="2900" spc="-29">
                <a:solidFill>
                  <a:srgbClr val="3F3F40"/>
                </a:solidFill>
                <a:latin typeface="Garet"/>
                <a:ea typeface="Garet"/>
                <a:cs typeface="Garet"/>
                <a:sym typeface="Garet"/>
              </a:rPr>
              <a:t>Cohort 3 started the STANCE program in Year 4</a:t>
            </a:r>
          </a:p>
          <a:p>
            <a:pPr marL="626114" lvl="1" indent="-313057" algn="l">
              <a:lnSpc>
                <a:spcPts val="4060"/>
              </a:lnSpc>
              <a:buFont typeface="Arial"/>
              <a:buChar char="•"/>
            </a:pPr>
            <a:r>
              <a:rPr lang="en-US" sz="2900" spc="-29">
                <a:solidFill>
                  <a:srgbClr val="3F3F40"/>
                </a:solidFill>
                <a:latin typeface="Garet"/>
                <a:ea typeface="Garet"/>
                <a:cs typeface="Garet"/>
                <a:sym typeface="Garet"/>
              </a:rPr>
              <a:t>After the intervention year, ECE sites went into a “sustainability” phase</a:t>
            </a:r>
          </a:p>
          <a:p>
            <a:pPr algn="l">
              <a:lnSpc>
                <a:spcPts val="4060"/>
              </a:lnSpc>
            </a:pPr>
            <a:endParaRPr lang="en-US" sz="2900" spc="-29">
              <a:solidFill>
                <a:srgbClr val="3F3F40"/>
              </a:solidFill>
              <a:latin typeface="Garet"/>
              <a:ea typeface="Garet"/>
              <a:cs typeface="Garet"/>
              <a:sym typeface="Gare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448447"/>
            <a:chOff x="0" y="0"/>
            <a:chExt cx="4816593" cy="381484"/>
          </a:xfrm>
        </p:grpSpPr>
        <p:sp>
          <p:nvSpPr>
            <p:cNvPr id="3" name="Freeform 3"/>
            <p:cNvSpPr/>
            <p:nvPr/>
          </p:nvSpPr>
          <p:spPr>
            <a:xfrm>
              <a:off x="0" y="0"/>
              <a:ext cx="4816592" cy="381484"/>
            </a:xfrm>
            <a:custGeom>
              <a:avLst/>
              <a:gdLst/>
              <a:ahLst/>
              <a:cxnLst/>
              <a:rect l="l" t="t" r="r" b="b"/>
              <a:pathLst>
                <a:path w="4816592" h="381484">
                  <a:moveTo>
                    <a:pt x="0" y="0"/>
                  </a:moveTo>
                  <a:lnTo>
                    <a:pt x="4816592" y="0"/>
                  </a:lnTo>
                  <a:lnTo>
                    <a:pt x="4816592" y="381484"/>
                  </a:lnTo>
                  <a:lnTo>
                    <a:pt x="0" y="381484"/>
                  </a:lnTo>
                  <a:close/>
                </a:path>
              </a:pathLst>
            </a:custGeom>
            <a:solidFill>
              <a:srgbClr val="27ABB3"/>
            </a:solidFill>
            <a:ln cap="sq">
              <a:noFill/>
              <a:prstDash val="solid"/>
              <a:miter/>
            </a:ln>
          </p:spPr>
          <p:txBody>
            <a:bodyPr/>
            <a:lstStyle/>
            <a:p>
              <a:endParaRPr lang="en-US"/>
            </a:p>
          </p:txBody>
        </p:sp>
        <p:sp>
          <p:nvSpPr>
            <p:cNvPr id="4" name="TextBox 4"/>
            <p:cNvSpPr txBox="1"/>
            <p:nvPr/>
          </p:nvSpPr>
          <p:spPr>
            <a:xfrm>
              <a:off x="0" y="0"/>
              <a:ext cx="4816593" cy="381484"/>
            </a:xfrm>
            <a:prstGeom prst="rect">
              <a:avLst/>
            </a:prstGeom>
          </p:spPr>
          <p:txBody>
            <a:bodyPr lIns="50800" tIns="50800" rIns="50800" bIns="50800" rtlCol="0" anchor="ctr"/>
            <a:lstStyle/>
            <a:p>
              <a:pPr marL="0" lvl="0" indent="0" algn="ctr">
                <a:lnSpc>
                  <a:spcPts val="2639"/>
                </a:lnSpc>
                <a:spcBef>
                  <a:spcPct val="0"/>
                </a:spcBef>
              </a:pPr>
              <a:endParaRPr/>
            </a:p>
          </p:txBody>
        </p:sp>
      </p:grpSp>
      <p:graphicFrame>
        <p:nvGraphicFramePr>
          <p:cNvPr id="5" name="Table 5"/>
          <p:cNvGraphicFramePr>
            <a:graphicFrameLocks noGrp="1"/>
          </p:cNvGraphicFramePr>
          <p:nvPr/>
        </p:nvGraphicFramePr>
        <p:xfrm>
          <a:off x="287032" y="1448447"/>
          <a:ext cx="17666091" cy="8795793"/>
        </p:xfrm>
        <a:graphic>
          <a:graphicData uri="http://schemas.openxmlformats.org/drawingml/2006/table">
            <a:tbl>
              <a:tblPr/>
              <a:tblGrid>
                <a:gridCol w="536008">
                  <a:extLst>
                    <a:ext uri="{9D8B030D-6E8A-4147-A177-3AD203B41FA5}">
                      <a16:colId xmlns:a16="http://schemas.microsoft.com/office/drawing/2014/main" val="20000"/>
                    </a:ext>
                  </a:extLst>
                </a:gridCol>
                <a:gridCol w="8945032">
                  <a:extLst>
                    <a:ext uri="{9D8B030D-6E8A-4147-A177-3AD203B41FA5}">
                      <a16:colId xmlns:a16="http://schemas.microsoft.com/office/drawing/2014/main" val="20001"/>
                    </a:ext>
                  </a:extLst>
                </a:gridCol>
                <a:gridCol w="5505011">
                  <a:extLst>
                    <a:ext uri="{9D8B030D-6E8A-4147-A177-3AD203B41FA5}">
                      <a16:colId xmlns:a16="http://schemas.microsoft.com/office/drawing/2014/main" val="20002"/>
                    </a:ext>
                  </a:extLst>
                </a:gridCol>
                <a:gridCol w="536008">
                  <a:extLst>
                    <a:ext uri="{9D8B030D-6E8A-4147-A177-3AD203B41FA5}">
                      <a16:colId xmlns:a16="http://schemas.microsoft.com/office/drawing/2014/main" val="20003"/>
                    </a:ext>
                  </a:extLst>
                </a:gridCol>
                <a:gridCol w="536008">
                  <a:extLst>
                    <a:ext uri="{9D8B030D-6E8A-4147-A177-3AD203B41FA5}">
                      <a16:colId xmlns:a16="http://schemas.microsoft.com/office/drawing/2014/main" val="20004"/>
                    </a:ext>
                  </a:extLst>
                </a:gridCol>
                <a:gridCol w="536008">
                  <a:extLst>
                    <a:ext uri="{9D8B030D-6E8A-4147-A177-3AD203B41FA5}">
                      <a16:colId xmlns:a16="http://schemas.microsoft.com/office/drawing/2014/main" val="20005"/>
                    </a:ext>
                  </a:extLst>
                </a:gridCol>
                <a:gridCol w="536008">
                  <a:extLst>
                    <a:ext uri="{9D8B030D-6E8A-4147-A177-3AD203B41FA5}">
                      <a16:colId xmlns:a16="http://schemas.microsoft.com/office/drawing/2014/main" val="20006"/>
                    </a:ext>
                  </a:extLst>
                </a:gridCol>
                <a:gridCol w="536008">
                  <a:extLst>
                    <a:ext uri="{9D8B030D-6E8A-4147-A177-3AD203B41FA5}">
                      <a16:colId xmlns:a16="http://schemas.microsoft.com/office/drawing/2014/main" val="20007"/>
                    </a:ext>
                  </a:extLst>
                </a:gridCol>
              </a:tblGrid>
              <a:tr h="794014">
                <a:tc rowSpan="2">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rowSpan="2">
                  <a:txBody>
                    <a:bodyPr/>
                    <a:lstStyle/>
                    <a:p>
                      <a:pPr algn="ctr">
                        <a:lnSpc>
                          <a:spcPts val="2520"/>
                        </a:lnSpc>
                        <a:defRPr/>
                      </a:pPr>
                      <a:r>
                        <a:rPr lang="en-US" sz="1800" b="1">
                          <a:solidFill>
                            <a:srgbClr val="3F3F40"/>
                          </a:solidFill>
                          <a:latin typeface="Garet Bold"/>
                          <a:ea typeface="Garet Bold"/>
                          <a:cs typeface="Garet Bold"/>
                          <a:sym typeface="Garet Bold"/>
                        </a:rPr>
                        <a:t>Effectiveness Study Outcomes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rowSpan="2">
                  <a:txBody>
                    <a:bodyPr/>
                    <a:lstStyle/>
                    <a:p>
                      <a:pPr algn="ctr">
                        <a:lnSpc>
                          <a:spcPts val="2520"/>
                        </a:lnSpc>
                        <a:defRPr/>
                      </a:pPr>
                      <a:r>
                        <a:rPr lang="en-US" sz="1800" b="1">
                          <a:solidFill>
                            <a:srgbClr val="3F3F40"/>
                          </a:solidFill>
                          <a:latin typeface="Garet Bold"/>
                          <a:ea typeface="Garet Bold"/>
                          <a:cs typeface="Garet Bold"/>
                          <a:sym typeface="Garet Bold"/>
                        </a:rPr>
                        <a:t>Measurement Methods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gridSpan="5">
                  <a:txBody>
                    <a:bodyPr/>
                    <a:lstStyle/>
                    <a:p>
                      <a:pPr algn="ctr">
                        <a:lnSpc>
                          <a:spcPts val="2520"/>
                        </a:lnSpc>
                        <a:defRPr/>
                      </a:pPr>
                      <a:r>
                        <a:rPr lang="en-US" sz="1800" b="1">
                          <a:solidFill>
                            <a:srgbClr val="3F3F40"/>
                          </a:solidFill>
                          <a:latin typeface="Garet Bold"/>
                          <a:ea typeface="Garet Bold"/>
                          <a:cs typeface="Garet Bold"/>
                          <a:sym typeface="Garet Bold"/>
                        </a:rPr>
                        <a:t>Project Timeline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hMerge="1">
                  <a:txBody>
                    <a:bodyPr/>
                    <a:lstStyle/>
                    <a:p>
                      <a:pPr algn="ctr">
                        <a:lnSpc>
                          <a:spcPts val="2520"/>
                        </a:lnSpc>
                        <a:defRPr/>
                      </a:pPr>
                      <a:r>
                        <a:rPr lang="en-US" sz="1800" b="1">
                          <a:solidFill>
                            <a:srgbClr val="3F3F40"/>
                          </a:solidFill>
                          <a:latin typeface="Garet Bold"/>
                          <a:ea typeface="Garet Bold"/>
                          <a:cs typeface="Garet Bold"/>
                          <a:sym typeface="Garet Bold"/>
                        </a:rPr>
                        <a:t>Project Timeline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hMerge="1">
                  <a:txBody>
                    <a:bodyPr/>
                    <a:lstStyle/>
                    <a:p>
                      <a:pPr algn="ctr">
                        <a:lnSpc>
                          <a:spcPts val="2520"/>
                        </a:lnSpc>
                        <a:defRPr/>
                      </a:pPr>
                      <a:r>
                        <a:rPr lang="en-US" sz="1800" b="1">
                          <a:solidFill>
                            <a:srgbClr val="3F3F40"/>
                          </a:solidFill>
                          <a:latin typeface="Garet Bold"/>
                          <a:ea typeface="Garet Bold"/>
                          <a:cs typeface="Garet Bold"/>
                          <a:sym typeface="Garet Bold"/>
                        </a:rPr>
                        <a:t>Project Timeline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hMerge="1">
                  <a:txBody>
                    <a:bodyPr/>
                    <a:lstStyle/>
                    <a:p>
                      <a:pPr algn="ctr">
                        <a:lnSpc>
                          <a:spcPts val="2520"/>
                        </a:lnSpc>
                        <a:defRPr/>
                      </a:pPr>
                      <a:r>
                        <a:rPr lang="en-US" sz="1800" b="1">
                          <a:solidFill>
                            <a:srgbClr val="3F3F40"/>
                          </a:solidFill>
                          <a:latin typeface="Garet Bold"/>
                          <a:ea typeface="Garet Bold"/>
                          <a:cs typeface="Garet Bold"/>
                          <a:sym typeface="Garet Bold"/>
                        </a:rPr>
                        <a:t>Project Timeline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hMerge="1">
                  <a:txBody>
                    <a:bodyPr/>
                    <a:lstStyle/>
                    <a:p>
                      <a:pPr algn="ctr">
                        <a:lnSpc>
                          <a:spcPts val="2520"/>
                        </a:lnSpc>
                        <a:defRPr/>
                      </a:pPr>
                      <a:r>
                        <a:rPr lang="en-US" sz="1800" b="1">
                          <a:solidFill>
                            <a:srgbClr val="3F3F40"/>
                          </a:solidFill>
                          <a:latin typeface="Garet Bold"/>
                          <a:ea typeface="Garet Bold"/>
                          <a:cs typeface="Garet Bold"/>
                          <a:sym typeface="Garet Bold"/>
                        </a:rPr>
                        <a:t>Project Timeline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extLst>
                  <a:ext uri="{0D108BD9-81ED-4DB2-BD59-A6C34878D82A}">
                    <a16:rowId xmlns:a16="http://schemas.microsoft.com/office/drawing/2014/main" val="10000"/>
                  </a:ext>
                </a:extLst>
              </a:tr>
              <a:tr h="855653">
                <a:tc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vMerge="1">
                  <a:txBody>
                    <a:bodyPr/>
                    <a:lstStyle/>
                    <a:p>
                      <a:pPr algn="ctr">
                        <a:lnSpc>
                          <a:spcPts val="2520"/>
                        </a:lnSpc>
                        <a:defRPr/>
                      </a:pPr>
                      <a:r>
                        <a:rPr lang="en-US" sz="1800" b="1">
                          <a:solidFill>
                            <a:srgbClr val="3F3F40"/>
                          </a:solidFill>
                          <a:latin typeface="Garet Bold"/>
                          <a:ea typeface="Garet Bold"/>
                          <a:cs typeface="Garet Bold"/>
                          <a:sym typeface="Garet Bold"/>
                        </a:rPr>
                        <a:t>Effectiveness Study Outcomes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vMerge="1">
                  <a:txBody>
                    <a:bodyPr/>
                    <a:lstStyle/>
                    <a:p>
                      <a:pPr algn="ctr">
                        <a:lnSpc>
                          <a:spcPts val="2520"/>
                        </a:lnSpc>
                        <a:defRPr/>
                      </a:pPr>
                      <a:r>
                        <a:rPr lang="en-US" sz="1800" b="1">
                          <a:solidFill>
                            <a:srgbClr val="3F3F40"/>
                          </a:solidFill>
                          <a:latin typeface="Garet Bold"/>
                          <a:ea typeface="Garet Bold"/>
                          <a:cs typeface="Garet Bold"/>
                          <a:sym typeface="Garet Bold"/>
                        </a:rPr>
                        <a:t>Measurement Methods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a:txBody>
                    <a:bodyPr/>
                    <a:lstStyle/>
                    <a:p>
                      <a:pPr algn="ctr">
                        <a:lnSpc>
                          <a:spcPts val="14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3D8"/>
                    </a:solidFill>
                  </a:tcPr>
                </a:tc>
                <a:extLst>
                  <a:ext uri="{0D108BD9-81ED-4DB2-BD59-A6C34878D82A}">
                    <a16:rowId xmlns:a16="http://schemas.microsoft.com/office/drawing/2014/main" val="10001"/>
                  </a:ext>
                </a:extLst>
              </a:tr>
              <a:tr h="794014">
                <a:tc rowSpan="3">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extLst>
                  <a:ext uri="{0D108BD9-81ED-4DB2-BD59-A6C34878D82A}">
                    <a16:rowId xmlns:a16="http://schemas.microsoft.com/office/drawing/2014/main" val="10002"/>
                  </a:ext>
                </a:extLst>
              </a:tr>
              <a:tr h="794014">
                <a:tc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extLst>
                  <a:ext uri="{0D108BD9-81ED-4DB2-BD59-A6C34878D82A}">
                    <a16:rowId xmlns:a16="http://schemas.microsoft.com/office/drawing/2014/main" val="10003"/>
                  </a:ext>
                </a:extLst>
              </a:tr>
              <a:tr h="794014">
                <a:tc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FF1A3"/>
                    </a:solidFill>
                  </a:tcPr>
                </a:tc>
                <a:extLst>
                  <a:ext uri="{0D108BD9-81ED-4DB2-BD59-A6C34878D82A}">
                    <a16:rowId xmlns:a16="http://schemas.microsoft.com/office/drawing/2014/main" val="10004"/>
                  </a:ext>
                </a:extLst>
              </a:tr>
              <a:tr h="794014">
                <a:tc rowSpan="6">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4014">
                <a:tc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94014">
                <a:tc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94014">
                <a:tc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94014">
                <a:tc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94014">
                <a:tc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aret"/>
                          <a:ea typeface="Garet"/>
                          <a:cs typeface="Garet"/>
                          <a:sym typeface="Garet"/>
                        </a:rPr>
                        <a:t>X</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TextBox 6"/>
          <p:cNvSpPr txBox="1"/>
          <p:nvPr/>
        </p:nvSpPr>
        <p:spPr>
          <a:xfrm>
            <a:off x="143516" y="356468"/>
            <a:ext cx="17969070" cy="909955"/>
          </a:xfrm>
          <a:prstGeom prst="rect">
            <a:avLst/>
          </a:prstGeom>
        </p:spPr>
        <p:txBody>
          <a:bodyPr lIns="0" tIns="0" rIns="0" bIns="0" rtlCol="0" anchor="t">
            <a:spAutoFit/>
          </a:bodyPr>
          <a:lstStyle/>
          <a:p>
            <a:pPr marL="0" lvl="0" indent="0" algn="ctr">
              <a:lnSpc>
                <a:spcPts val="7039"/>
              </a:lnSpc>
              <a:spcBef>
                <a:spcPct val="0"/>
              </a:spcBef>
            </a:pPr>
            <a:r>
              <a:rPr lang="en-US" sz="6399" spc="31">
                <a:solidFill>
                  <a:srgbClr val="3F3F40"/>
                </a:solidFill>
                <a:latin typeface="Berthold Block"/>
                <a:ea typeface="Berthold Block"/>
                <a:cs typeface="Berthold Block"/>
                <a:sym typeface="Berthold Block"/>
              </a:rPr>
              <a:t>STANCE Assessment Tools and Timeline</a:t>
            </a:r>
          </a:p>
        </p:txBody>
      </p:sp>
      <p:sp>
        <p:nvSpPr>
          <p:cNvPr id="7" name="TextBox 7"/>
          <p:cNvSpPr txBox="1"/>
          <p:nvPr/>
        </p:nvSpPr>
        <p:spPr>
          <a:xfrm rot="-5400000">
            <a:off x="-513328" y="4152558"/>
            <a:ext cx="2256086" cy="266700"/>
          </a:xfrm>
          <a:prstGeom prst="rect">
            <a:avLst/>
          </a:prstGeom>
        </p:spPr>
        <p:txBody>
          <a:bodyPr lIns="0" tIns="0" rIns="0" bIns="0" rtlCol="0" anchor="t">
            <a:spAutoFit/>
          </a:bodyPr>
          <a:lstStyle/>
          <a:p>
            <a:pPr algn="ctr">
              <a:lnSpc>
                <a:spcPts val="2160"/>
              </a:lnSpc>
              <a:spcBef>
                <a:spcPct val="0"/>
              </a:spcBef>
            </a:pPr>
            <a:r>
              <a:rPr lang="en-US" sz="1800" b="1">
                <a:solidFill>
                  <a:srgbClr val="3F3F40"/>
                </a:solidFill>
                <a:latin typeface="Garet Bold"/>
                <a:ea typeface="Garet Bold"/>
                <a:cs typeface="Garet Bold"/>
                <a:sym typeface="Garet Bold"/>
              </a:rPr>
              <a:t>Primary Outcomes</a:t>
            </a:r>
          </a:p>
        </p:txBody>
      </p:sp>
      <p:sp>
        <p:nvSpPr>
          <p:cNvPr id="8" name="TextBox 8"/>
          <p:cNvSpPr txBox="1"/>
          <p:nvPr/>
        </p:nvSpPr>
        <p:spPr>
          <a:xfrm rot="-5400000">
            <a:off x="-688350" y="7821885"/>
            <a:ext cx="2606129" cy="266700"/>
          </a:xfrm>
          <a:prstGeom prst="rect">
            <a:avLst/>
          </a:prstGeom>
        </p:spPr>
        <p:txBody>
          <a:bodyPr lIns="0" tIns="0" rIns="0" bIns="0" rtlCol="0" anchor="t">
            <a:spAutoFit/>
          </a:bodyPr>
          <a:lstStyle/>
          <a:p>
            <a:pPr algn="ctr">
              <a:lnSpc>
                <a:spcPts val="2160"/>
              </a:lnSpc>
              <a:spcBef>
                <a:spcPct val="0"/>
              </a:spcBef>
            </a:pPr>
            <a:r>
              <a:rPr lang="en-US" sz="1800" b="1">
                <a:solidFill>
                  <a:srgbClr val="3F3F40"/>
                </a:solidFill>
                <a:latin typeface="Garet Bold"/>
                <a:ea typeface="Garet Bold"/>
                <a:cs typeface="Garet Bold"/>
                <a:sym typeface="Garet Bold"/>
              </a:rPr>
              <a:t>Secondary Outcomes</a:t>
            </a:r>
          </a:p>
        </p:txBody>
      </p:sp>
      <p:sp>
        <p:nvSpPr>
          <p:cNvPr id="9" name="TextBox 9"/>
          <p:cNvSpPr txBox="1"/>
          <p:nvPr/>
        </p:nvSpPr>
        <p:spPr>
          <a:xfrm>
            <a:off x="15392005" y="2509610"/>
            <a:ext cx="255836" cy="266700"/>
          </a:xfrm>
          <a:prstGeom prst="rect">
            <a:avLst/>
          </a:prstGeom>
        </p:spPr>
        <p:txBody>
          <a:bodyPr lIns="0" tIns="0" rIns="0" bIns="0" rtlCol="0" anchor="t">
            <a:spAutoFit/>
          </a:bodyPr>
          <a:lstStyle/>
          <a:p>
            <a:pPr algn="ctr">
              <a:lnSpc>
                <a:spcPts val="2160"/>
              </a:lnSpc>
              <a:spcBef>
                <a:spcPct val="0"/>
              </a:spcBef>
            </a:pPr>
            <a:r>
              <a:rPr lang="en-US" sz="1800" b="1">
                <a:solidFill>
                  <a:srgbClr val="3F3F40"/>
                </a:solidFill>
                <a:latin typeface="Garet Bold"/>
                <a:ea typeface="Garet Bold"/>
                <a:cs typeface="Garet Bold"/>
                <a:sym typeface="Garet Bold"/>
              </a:rPr>
              <a:t>Y1</a:t>
            </a:r>
          </a:p>
        </p:txBody>
      </p:sp>
      <p:sp>
        <p:nvSpPr>
          <p:cNvPr id="10" name="TextBox 10"/>
          <p:cNvSpPr txBox="1"/>
          <p:nvPr/>
        </p:nvSpPr>
        <p:spPr>
          <a:xfrm>
            <a:off x="15918425" y="2509610"/>
            <a:ext cx="305246" cy="266700"/>
          </a:xfrm>
          <a:prstGeom prst="rect">
            <a:avLst/>
          </a:prstGeom>
        </p:spPr>
        <p:txBody>
          <a:bodyPr lIns="0" tIns="0" rIns="0" bIns="0" rtlCol="0" anchor="t">
            <a:spAutoFit/>
          </a:bodyPr>
          <a:lstStyle/>
          <a:p>
            <a:pPr algn="ctr">
              <a:lnSpc>
                <a:spcPts val="2160"/>
              </a:lnSpc>
              <a:spcBef>
                <a:spcPct val="0"/>
              </a:spcBef>
            </a:pPr>
            <a:r>
              <a:rPr lang="en-US" sz="1800" b="1">
                <a:solidFill>
                  <a:srgbClr val="3F3F40"/>
                </a:solidFill>
                <a:latin typeface="Garet Bold"/>
                <a:ea typeface="Garet Bold"/>
                <a:cs typeface="Garet Bold"/>
                <a:sym typeface="Garet Bold"/>
              </a:rPr>
              <a:t>Y2</a:t>
            </a:r>
          </a:p>
        </p:txBody>
      </p:sp>
      <p:sp>
        <p:nvSpPr>
          <p:cNvPr id="11" name="TextBox 11"/>
          <p:cNvSpPr txBox="1"/>
          <p:nvPr/>
        </p:nvSpPr>
        <p:spPr>
          <a:xfrm>
            <a:off x="16439625" y="2509610"/>
            <a:ext cx="300484" cy="266700"/>
          </a:xfrm>
          <a:prstGeom prst="rect">
            <a:avLst/>
          </a:prstGeom>
        </p:spPr>
        <p:txBody>
          <a:bodyPr lIns="0" tIns="0" rIns="0" bIns="0" rtlCol="0" anchor="t">
            <a:spAutoFit/>
          </a:bodyPr>
          <a:lstStyle/>
          <a:p>
            <a:pPr algn="ctr">
              <a:lnSpc>
                <a:spcPts val="2160"/>
              </a:lnSpc>
              <a:spcBef>
                <a:spcPct val="0"/>
              </a:spcBef>
            </a:pPr>
            <a:r>
              <a:rPr lang="en-US" sz="1800" b="1">
                <a:solidFill>
                  <a:srgbClr val="3F3F40"/>
                </a:solidFill>
                <a:latin typeface="Garet Bold"/>
                <a:ea typeface="Garet Bold"/>
                <a:cs typeface="Garet Bold"/>
                <a:sym typeface="Garet Bold"/>
              </a:rPr>
              <a:t>Y3</a:t>
            </a:r>
          </a:p>
        </p:txBody>
      </p:sp>
      <p:sp>
        <p:nvSpPr>
          <p:cNvPr id="12" name="TextBox 12"/>
          <p:cNvSpPr txBox="1"/>
          <p:nvPr/>
        </p:nvSpPr>
        <p:spPr>
          <a:xfrm>
            <a:off x="16982998" y="2509610"/>
            <a:ext cx="305991" cy="266700"/>
          </a:xfrm>
          <a:prstGeom prst="rect">
            <a:avLst/>
          </a:prstGeom>
        </p:spPr>
        <p:txBody>
          <a:bodyPr lIns="0" tIns="0" rIns="0" bIns="0" rtlCol="0" anchor="t">
            <a:spAutoFit/>
          </a:bodyPr>
          <a:lstStyle/>
          <a:p>
            <a:pPr algn="ctr">
              <a:lnSpc>
                <a:spcPts val="2160"/>
              </a:lnSpc>
              <a:spcBef>
                <a:spcPct val="0"/>
              </a:spcBef>
            </a:pPr>
            <a:r>
              <a:rPr lang="en-US" sz="1800" b="1">
                <a:solidFill>
                  <a:srgbClr val="3F3F40"/>
                </a:solidFill>
                <a:latin typeface="Garet Bold"/>
                <a:ea typeface="Garet Bold"/>
                <a:cs typeface="Garet Bold"/>
                <a:sym typeface="Garet Bold"/>
              </a:rPr>
              <a:t>Y4</a:t>
            </a:r>
          </a:p>
        </p:txBody>
      </p:sp>
      <p:sp>
        <p:nvSpPr>
          <p:cNvPr id="13" name="TextBox 13"/>
          <p:cNvSpPr txBox="1"/>
          <p:nvPr/>
        </p:nvSpPr>
        <p:spPr>
          <a:xfrm>
            <a:off x="17508064" y="2509610"/>
            <a:ext cx="299740" cy="266700"/>
          </a:xfrm>
          <a:prstGeom prst="rect">
            <a:avLst/>
          </a:prstGeom>
        </p:spPr>
        <p:txBody>
          <a:bodyPr lIns="0" tIns="0" rIns="0" bIns="0" rtlCol="0" anchor="t">
            <a:spAutoFit/>
          </a:bodyPr>
          <a:lstStyle/>
          <a:p>
            <a:pPr algn="ctr">
              <a:lnSpc>
                <a:spcPts val="2160"/>
              </a:lnSpc>
              <a:spcBef>
                <a:spcPct val="0"/>
              </a:spcBef>
            </a:pPr>
            <a:r>
              <a:rPr lang="en-US" sz="1800" b="1">
                <a:solidFill>
                  <a:srgbClr val="3F3F40"/>
                </a:solidFill>
                <a:latin typeface="Garet Bold"/>
                <a:ea typeface="Garet Bold"/>
                <a:cs typeface="Garet Bold"/>
                <a:sym typeface="Garet Bold"/>
              </a:rPr>
              <a:t>Y5</a:t>
            </a:r>
          </a:p>
        </p:txBody>
      </p:sp>
      <p:sp>
        <p:nvSpPr>
          <p:cNvPr id="14" name="TextBox 14"/>
          <p:cNvSpPr txBox="1"/>
          <p:nvPr/>
        </p:nvSpPr>
        <p:spPr>
          <a:xfrm>
            <a:off x="1028700" y="3295745"/>
            <a:ext cx="8480696" cy="466725"/>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Increased social-emotional development in children, including (1) improved social skills, (2) improved problem behaviors</a:t>
            </a:r>
          </a:p>
        </p:txBody>
      </p:sp>
      <p:sp>
        <p:nvSpPr>
          <p:cNvPr id="15" name="TextBox 15"/>
          <p:cNvSpPr txBox="1"/>
          <p:nvPr/>
        </p:nvSpPr>
        <p:spPr>
          <a:xfrm>
            <a:off x="1028700" y="4057308"/>
            <a:ext cx="8480696" cy="466725"/>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Increased percent of children and caregivers screened for ACEs, protective factors, and mental health conditions</a:t>
            </a:r>
          </a:p>
        </p:txBody>
      </p:sp>
      <p:sp>
        <p:nvSpPr>
          <p:cNvPr id="16" name="TextBox 16"/>
          <p:cNvSpPr txBox="1"/>
          <p:nvPr/>
        </p:nvSpPr>
        <p:spPr>
          <a:xfrm>
            <a:off x="1028700" y="4819308"/>
            <a:ext cx="8480696" cy="466725"/>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Increased percent of children and caregivers referred for additional support services, if needed</a:t>
            </a:r>
          </a:p>
        </p:txBody>
      </p:sp>
      <p:sp>
        <p:nvSpPr>
          <p:cNvPr id="17" name="TextBox 17"/>
          <p:cNvSpPr txBox="1"/>
          <p:nvPr/>
        </p:nvSpPr>
        <p:spPr>
          <a:xfrm>
            <a:off x="1028700" y="5736808"/>
            <a:ext cx="8480696" cy="228600"/>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Number of caregiver and child ACEs</a:t>
            </a:r>
          </a:p>
        </p:txBody>
      </p:sp>
      <p:sp>
        <p:nvSpPr>
          <p:cNvPr id="18" name="TextBox 18"/>
          <p:cNvSpPr txBox="1"/>
          <p:nvPr/>
        </p:nvSpPr>
        <p:spPr>
          <a:xfrm>
            <a:off x="1028700" y="6542633"/>
            <a:ext cx="8480696" cy="228600"/>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Decreased depressive symptoms for caregivers</a:t>
            </a:r>
          </a:p>
        </p:txBody>
      </p:sp>
      <p:sp>
        <p:nvSpPr>
          <p:cNvPr id="19" name="TextBox 19"/>
          <p:cNvSpPr txBox="1"/>
          <p:nvPr/>
        </p:nvSpPr>
        <p:spPr>
          <a:xfrm>
            <a:off x="1028700" y="7352258"/>
            <a:ext cx="8480696" cy="228600"/>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Decreased anxiety symptoms for caregivers</a:t>
            </a:r>
          </a:p>
        </p:txBody>
      </p:sp>
      <p:sp>
        <p:nvSpPr>
          <p:cNvPr id="20" name="TextBox 20"/>
          <p:cNvSpPr txBox="1"/>
          <p:nvPr/>
        </p:nvSpPr>
        <p:spPr>
          <a:xfrm>
            <a:off x="1028700" y="8028533"/>
            <a:ext cx="8480696" cy="466725"/>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Increased attitudes and behaviors related to social-emotional development in children for caregivers</a:t>
            </a:r>
          </a:p>
        </p:txBody>
      </p:sp>
      <p:sp>
        <p:nvSpPr>
          <p:cNvPr id="21" name="TextBox 21"/>
          <p:cNvSpPr txBox="1"/>
          <p:nvPr/>
        </p:nvSpPr>
        <p:spPr>
          <a:xfrm>
            <a:off x="1028700" y="8790533"/>
            <a:ext cx="8480696" cy="466725"/>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Improved systems-level network, including (1) increased strength of ties, (2) increased agreement amongst network partners, (3) increased trust</a:t>
            </a:r>
          </a:p>
        </p:txBody>
      </p:sp>
      <p:sp>
        <p:nvSpPr>
          <p:cNvPr id="22" name="TextBox 22"/>
          <p:cNvSpPr txBox="1"/>
          <p:nvPr/>
        </p:nvSpPr>
        <p:spPr>
          <a:xfrm>
            <a:off x="1028700" y="9552533"/>
            <a:ext cx="8480696" cy="466725"/>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Improved personal-level network, including (1) increased types of supports, (2) increased levels of supports</a:t>
            </a:r>
          </a:p>
        </p:txBody>
      </p:sp>
      <p:sp>
        <p:nvSpPr>
          <p:cNvPr id="23" name="TextBox 23"/>
          <p:cNvSpPr txBox="1"/>
          <p:nvPr/>
        </p:nvSpPr>
        <p:spPr>
          <a:xfrm>
            <a:off x="9937091" y="3167390"/>
            <a:ext cx="5163308" cy="704850"/>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Ages and Stages Questionnaire: Social-Emotional (ASQ:SE); Social Skills Improvement System (SSIS) assessment</a:t>
            </a:r>
          </a:p>
        </p:txBody>
      </p:sp>
      <p:sp>
        <p:nvSpPr>
          <p:cNvPr id="24" name="TextBox 24"/>
          <p:cNvSpPr txBox="1"/>
          <p:nvPr/>
        </p:nvSpPr>
        <p:spPr>
          <a:xfrm>
            <a:off x="9937091" y="4176371"/>
            <a:ext cx="5163308" cy="228600"/>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ECE Screening and Referral Form</a:t>
            </a:r>
          </a:p>
        </p:txBody>
      </p:sp>
      <p:sp>
        <p:nvSpPr>
          <p:cNvPr id="25" name="TextBox 25"/>
          <p:cNvSpPr txBox="1"/>
          <p:nvPr/>
        </p:nvSpPr>
        <p:spPr>
          <a:xfrm>
            <a:off x="9937091" y="4938371"/>
            <a:ext cx="5163308" cy="228600"/>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ECE Screening and Referral Form</a:t>
            </a:r>
          </a:p>
        </p:txBody>
      </p:sp>
      <p:sp>
        <p:nvSpPr>
          <p:cNvPr id="26" name="TextBox 26"/>
          <p:cNvSpPr txBox="1"/>
          <p:nvPr/>
        </p:nvSpPr>
        <p:spPr>
          <a:xfrm>
            <a:off x="9937091" y="5736808"/>
            <a:ext cx="5163308" cy="228600"/>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Health and Wellbeing Survey</a:t>
            </a:r>
          </a:p>
        </p:txBody>
      </p:sp>
      <p:sp>
        <p:nvSpPr>
          <p:cNvPr id="27" name="TextBox 27"/>
          <p:cNvSpPr txBox="1"/>
          <p:nvPr/>
        </p:nvSpPr>
        <p:spPr>
          <a:xfrm>
            <a:off x="9937091" y="6423571"/>
            <a:ext cx="5163308" cy="466725"/>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Patient Health Questionnaire (PHQ-8) [part of the Health and Wellbeing Survey]</a:t>
            </a:r>
          </a:p>
        </p:txBody>
      </p:sp>
      <p:sp>
        <p:nvSpPr>
          <p:cNvPr id="28" name="TextBox 28"/>
          <p:cNvSpPr txBox="1"/>
          <p:nvPr/>
        </p:nvSpPr>
        <p:spPr>
          <a:xfrm>
            <a:off x="9937091" y="7233196"/>
            <a:ext cx="5163308" cy="466725"/>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Generalized Anxiety Disorder scale (GAD-7) [part of the Health and Wellbeing Survey]</a:t>
            </a:r>
          </a:p>
        </p:txBody>
      </p:sp>
      <p:sp>
        <p:nvSpPr>
          <p:cNvPr id="29" name="TextBox 29"/>
          <p:cNvSpPr txBox="1"/>
          <p:nvPr/>
        </p:nvSpPr>
        <p:spPr>
          <a:xfrm>
            <a:off x="9937091" y="8042821"/>
            <a:ext cx="5163308" cy="466725"/>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STANCE Positive Solutions for Families Parent Survey</a:t>
            </a:r>
          </a:p>
        </p:txBody>
      </p:sp>
      <p:sp>
        <p:nvSpPr>
          <p:cNvPr id="30" name="TextBox 30"/>
          <p:cNvSpPr txBox="1"/>
          <p:nvPr/>
        </p:nvSpPr>
        <p:spPr>
          <a:xfrm>
            <a:off x="9937091" y="8966746"/>
            <a:ext cx="5163308" cy="228600"/>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PARTNER Tool</a:t>
            </a:r>
          </a:p>
        </p:txBody>
      </p:sp>
      <p:sp>
        <p:nvSpPr>
          <p:cNvPr id="31" name="TextBox 31"/>
          <p:cNvSpPr txBox="1"/>
          <p:nvPr/>
        </p:nvSpPr>
        <p:spPr>
          <a:xfrm>
            <a:off x="9937091" y="9728746"/>
            <a:ext cx="5163308" cy="228600"/>
          </a:xfrm>
          <a:prstGeom prst="rect">
            <a:avLst/>
          </a:prstGeom>
        </p:spPr>
        <p:txBody>
          <a:bodyPr lIns="0" tIns="0" rIns="0" bIns="0" rtlCol="0" anchor="t">
            <a:spAutoFit/>
          </a:bodyPr>
          <a:lstStyle/>
          <a:p>
            <a:pPr algn="l">
              <a:lnSpc>
                <a:spcPts val="1919"/>
              </a:lnSpc>
              <a:spcBef>
                <a:spcPct val="0"/>
              </a:spcBef>
            </a:pPr>
            <a:r>
              <a:rPr lang="en-US" sz="1599">
                <a:solidFill>
                  <a:srgbClr val="3F3F40"/>
                </a:solidFill>
                <a:latin typeface="Garet"/>
                <a:ea typeface="Garet"/>
                <a:cs typeface="Garet"/>
                <a:sym typeface="Garet"/>
              </a:rPr>
              <a:t>PARTNERme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691808"/>
            <a:chOff x="0" y="0"/>
            <a:chExt cx="4816593" cy="972328"/>
          </a:xfrm>
        </p:grpSpPr>
        <p:sp>
          <p:nvSpPr>
            <p:cNvPr id="3" name="Freeform 3"/>
            <p:cNvSpPr/>
            <p:nvPr/>
          </p:nvSpPr>
          <p:spPr>
            <a:xfrm>
              <a:off x="0" y="0"/>
              <a:ext cx="4816592" cy="972328"/>
            </a:xfrm>
            <a:custGeom>
              <a:avLst/>
              <a:gdLst/>
              <a:ahLst/>
              <a:cxnLst/>
              <a:rect l="l" t="t" r="r" b="b"/>
              <a:pathLst>
                <a:path w="4816592" h="972328">
                  <a:moveTo>
                    <a:pt x="0" y="0"/>
                  </a:moveTo>
                  <a:lnTo>
                    <a:pt x="4816592" y="0"/>
                  </a:lnTo>
                  <a:lnTo>
                    <a:pt x="4816592" y="972328"/>
                  </a:lnTo>
                  <a:lnTo>
                    <a:pt x="0" y="972328"/>
                  </a:lnTo>
                  <a:close/>
                </a:path>
              </a:pathLst>
            </a:custGeom>
            <a:solidFill>
              <a:srgbClr val="27ABB3"/>
            </a:solidFill>
          </p:spPr>
          <p:txBody>
            <a:bodyPr/>
            <a:lstStyle/>
            <a:p>
              <a:endParaRPr lang="en-US"/>
            </a:p>
          </p:txBody>
        </p:sp>
        <p:sp>
          <p:nvSpPr>
            <p:cNvPr id="4" name="TextBox 4"/>
            <p:cNvSpPr txBox="1"/>
            <p:nvPr/>
          </p:nvSpPr>
          <p:spPr>
            <a:xfrm>
              <a:off x="0" y="0"/>
              <a:ext cx="4816593" cy="972328"/>
            </a:xfrm>
            <a:prstGeom prst="rect">
              <a:avLst/>
            </a:prstGeom>
          </p:spPr>
          <p:txBody>
            <a:bodyPr lIns="50800" tIns="50800" rIns="50800" bIns="50800" rtlCol="0" anchor="ctr"/>
            <a:lstStyle/>
            <a:p>
              <a:pPr algn="ctr">
                <a:lnSpc>
                  <a:spcPts val="2639"/>
                </a:lnSpc>
              </a:pPr>
              <a:endParaRPr/>
            </a:p>
          </p:txBody>
        </p:sp>
      </p:grpSp>
      <p:graphicFrame>
        <p:nvGraphicFramePr>
          <p:cNvPr id="5" name="Table 5"/>
          <p:cNvGraphicFramePr>
            <a:graphicFrameLocks noGrp="1"/>
          </p:cNvGraphicFramePr>
          <p:nvPr/>
        </p:nvGraphicFramePr>
        <p:xfrm>
          <a:off x="1028700" y="2687204"/>
          <a:ext cx="16230600" cy="6133465"/>
        </p:xfrm>
        <a:graphic>
          <a:graphicData uri="http://schemas.openxmlformats.org/drawingml/2006/table">
            <a:tbl>
              <a:tblPr/>
              <a:tblGrid>
                <a:gridCol w="54102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gridCol w="5410200">
                  <a:extLst>
                    <a:ext uri="{9D8B030D-6E8A-4147-A177-3AD203B41FA5}">
                      <a16:colId xmlns:a16="http://schemas.microsoft.com/office/drawing/2014/main" val="20002"/>
                    </a:ext>
                  </a:extLst>
                </a:gridCol>
              </a:tblGrid>
              <a:tr h="1019175">
                <a:tc>
                  <a:txBody>
                    <a:bodyPr/>
                    <a:lstStyle/>
                    <a:p>
                      <a:pPr algn="ctr">
                        <a:lnSpc>
                          <a:spcPts val="4059"/>
                        </a:lnSpc>
                        <a:defRPr/>
                      </a:pPr>
                      <a:r>
                        <a:rPr lang="en-US" sz="2899" b="1">
                          <a:solidFill>
                            <a:srgbClr val="3F3F40"/>
                          </a:solidFill>
                          <a:latin typeface="Garet Bold"/>
                          <a:ea typeface="Garet Bold"/>
                          <a:cs typeface="Garet Bold"/>
                          <a:sym typeface="Garet Bold"/>
                        </a:rPr>
                        <a:t>REACH</a:t>
                      </a:r>
                      <a:endParaRPr lang="en-US" sz="1100"/>
                    </a:p>
                  </a:txBody>
                  <a:tcPr marL="190500" marR="190500" marT="190500" marB="190500" anchor="ctr">
                    <a:lnL w="0" cap="flat" cmpd="sng" algn="ctr">
                      <a:solidFill>
                        <a:srgbClr val="000000"/>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tc>
                  <a:txBody>
                    <a:bodyPr/>
                    <a:lstStyle/>
                    <a:p>
                      <a:pPr algn="ctr">
                        <a:lnSpc>
                          <a:spcPts val="4059"/>
                        </a:lnSpc>
                        <a:defRPr/>
                      </a:pPr>
                      <a:r>
                        <a:rPr lang="en-US" sz="2899" b="1">
                          <a:solidFill>
                            <a:srgbClr val="3F3F40"/>
                          </a:solidFill>
                          <a:latin typeface="Garet Bold"/>
                          <a:ea typeface="Garet Bold"/>
                          <a:cs typeface="Garet Bold"/>
                          <a:sym typeface="Garet Bold"/>
                        </a:rPr>
                        <a:t>RESULTS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tc>
                  <a:txBody>
                    <a:bodyPr/>
                    <a:lstStyle/>
                    <a:p>
                      <a:pPr algn="ctr">
                        <a:lnSpc>
                          <a:spcPts val="4059"/>
                        </a:lnSpc>
                        <a:defRPr/>
                      </a:pPr>
                      <a:r>
                        <a:rPr lang="en-US" sz="2899" b="1">
                          <a:solidFill>
                            <a:srgbClr val="3F3F40"/>
                          </a:solidFill>
                          <a:latin typeface="Garet Bold"/>
                          <a:ea typeface="Garet Bold"/>
                          <a:cs typeface="Garet Bold"/>
                          <a:sym typeface="Garet Bold"/>
                        </a:rPr>
                        <a:t>LESSONS LEARNED</a:t>
                      </a:r>
                      <a:endParaRPr lang="en-US" sz="1100"/>
                    </a:p>
                  </a:txBody>
                  <a:tcPr marL="190500" marR="190500" marT="190500" marB="190500" anchor="ctr">
                    <a:lnL w="47625" cap="flat" cmpd="sng" algn="ctr">
                      <a:solidFill>
                        <a:srgbClr val="FFFFFF"/>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extLst>
                  <a:ext uri="{0D108BD9-81ED-4DB2-BD59-A6C34878D82A}">
                    <a16:rowId xmlns:a16="http://schemas.microsoft.com/office/drawing/2014/main" val="10000"/>
                  </a:ext>
                </a:extLst>
              </a:tr>
              <a:tr h="5067300">
                <a:tc>
                  <a:txBody>
                    <a:bodyPr/>
                    <a:lstStyle/>
                    <a:p>
                      <a:pPr marL="518158" lvl="1" indent="-259079" algn="l">
                        <a:lnSpc>
                          <a:spcPts val="3359"/>
                        </a:lnSpc>
                        <a:buFont typeface="Arial"/>
                        <a:buChar char="•"/>
                        <a:defRPr/>
                      </a:pPr>
                      <a:r>
                        <a:rPr lang="en-US" sz="2399" b="1">
                          <a:solidFill>
                            <a:srgbClr val="3F3F40"/>
                          </a:solidFill>
                          <a:latin typeface="Garet Bold"/>
                          <a:ea typeface="Garet Bold"/>
                          <a:cs typeface="Garet Bold"/>
                          <a:sym typeface="Garet Bold"/>
                        </a:rPr>
                        <a:t>115</a:t>
                      </a:r>
                      <a:r>
                        <a:rPr lang="en-US" sz="2399">
                          <a:solidFill>
                            <a:srgbClr val="3F3F40"/>
                          </a:solidFill>
                          <a:latin typeface="Garet"/>
                          <a:ea typeface="Garet"/>
                          <a:cs typeface="Garet"/>
                          <a:sym typeface="Garet"/>
                        </a:rPr>
                        <a:t> caregivers completed a Health and Well-being screener</a:t>
                      </a:r>
                      <a:endParaRPr lang="en-US" sz="1100"/>
                    </a:p>
                    <a:p>
                      <a:pPr marL="518158" lvl="1" indent="-259079" algn="l">
                        <a:lnSpc>
                          <a:spcPts val="3359"/>
                        </a:lnSpc>
                        <a:buFont typeface="Arial"/>
                        <a:buChar char="•"/>
                      </a:pPr>
                      <a:r>
                        <a:rPr lang="en-US" sz="2399" b="1">
                          <a:solidFill>
                            <a:srgbClr val="3F3F40"/>
                          </a:solidFill>
                          <a:latin typeface="Garet Bold"/>
                          <a:ea typeface="Garet Bold"/>
                          <a:cs typeface="Garet Bold"/>
                          <a:sym typeface="Garet Bold"/>
                        </a:rPr>
                        <a:t>21%</a:t>
                      </a:r>
                      <a:r>
                        <a:rPr lang="en-US" sz="2399">
                          <a:solidFill>
                            <a:srgbClr val="3F3F40"/>
                          </a:solidFill>
                          <a:latin typeface="Garet"/>
                          <a:ea typeface="Garet"/>
                          <a:cs typeface="Garet"/>
                          <a:sym typeface="Garet"/>
                        </a:rPr>
                        <a:t> of families screened were connected to additional supports</a:t>
                      </a:r>
                    </a:p>
                  </a:txBody>
                  <a:tcPr marL="190500" marR="190500" marT="190500" marB="190500" anchor="ctr">
                    <a:lnL w="0" cap="flat" cmpd="sng" algn="ctr">
                      <a:solidFill>
                        <a:srgbClr val="000000"/>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tc>
                  <a:txBody>
                    <a:bodyPr/>
                    <a:lstStyle/>
                    <a:p>
                      <a:pPr algn="ctr">
                        <a:lnSpc>
                          <a:spcPts val="2940"/>
                        </a:lnSpc>
                        <a:defRPr/>
                      </a:pP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tc>
                  <a:txBody>
                    <a:bodyPr/>
                    <a:lstStyle/>
                    <a:p>
                      <a:pPr marL="518158" lvl="1" indent="-259079" algn="l">
                        <a:lnSpc>
                          <a:spcPts val="3359"/>
                        </a:lnSpc>
                        <a:buFont typeface="Arial"/>
                        <a:buChar char="•"/>
                        <a:defRPr/>
                      </a:pPr>
                      <a:r>
                        <a:rPr lang="en-US" sz="2399">
                          <a:solidFill>
                            <a:srgbClr val="3F3F40"/>
                          </a:solidFill>
                          <a:latin typeface="Garet"/>
                          <a:ea typeface="Garet"/>
                          <a:cs typeface="Garet"/>
                          <a:sym typeface="Garet"/>
                        </a:rPr>
                        <a:t>Screening can start a conversation and raise awareness about a health concern</a:t>
                      </a:r>
                      <a:endParaRPr lang="en-US" sz="1100"/>
                    </a:p>
                    <a:p>
                      <a:pPr marL="518158" lvl="1" indent="-259079" algn="l">
                        <a:lnSpc>
                          <a:spcPts val="3359"/>
                        </a:lnSpc>
                        <a:buFont typeface="Arial"/>
                        <a:buChar char="•"/>
                      </a:pPr>
                      <a:r>
                        <a:rPr lang="en-US" sz="2399">
                          <a:solidFill>
                            <a:srgbClr val="3F3F40"/>
                          </a:solidFill>
                          <a:latin typeface="Garet"/>
                          <a:ea typeface="Garet"/>
                          <a:cs typeface="Garet"/>
                          <a:sym typeface="Garet"/>
                        </a:rPr>
                        <a:t>Including BCEs, other protective factors, and an assets-oriented approach is critical</a:t>
                      </a:r>
                    </a:p>
                    <a:p>
                      <a:pPr marL="518158" lvl="1" indent="-259079" algn="l">
                        <a:lnSpc>
                          <a:spcPts val="3359"/>
                        </a:lnSpc>
                        <a:buFont typeface="Arial"/>
                        <a:buChar char="•"/>
                      </a:pPr>
                      <a:r>
                        <a:rPr lang="en-US" sz="2399">
                          <a:solidFill>
                            <a:srgbClr val="3F3F40"/>
                          </a:solidFill>
                          <a:latin typeface="Garet"/>
                          <a:ea typeface="Garet"/>
                          <a:cs typeface="Garet"/>
                          <a:sym typeface="Garet"/>
                        </a:rPr>
                        <a:t>Screening with appropriate follow up is essential </a:t>
                      </a:r>
                    </a:p>
                    <a:p>
                      <a:pPr algn="l">
                        <a:lnSpc>
                          <a:spcPts val="3359"/>
                        </a:lnSpc>
                      </a:pPr>
                      <a:endParaRPr lang="en-US" sz="2399">
                        <a:solidFill>
                          <a:srgbClr val="3F3F40"/>
                        </a:solidFill>
                        <a:latin typeface="Garet"/>
                        <a:ea typeface="Garet"/>
                        <a:cs typeface="Garet"/>
                        <a:sym typeface="Garet"/>
                      </a:endParaRPr>
                    </a:p>
                  </a:txBody>
                  <a:tcPr marL="190500" marR="190500" marT="190500" marB="190500" anchor="ctr">
                    <a:lnL w="47625" cap="flat" cmpd="sng" algn="ctr">
                      <a:solidFill>
                        <a:srgbClr val="FFFFFF"/>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extLst>
                  <a:ext uri="{0D108BD9-81ED-4DB2-BD59-A6C34878D82A}">
                    <a16:rowId xmlns:a16="http://schemas.microsoft.com/office/drawing/2014/main" val="10001"/>
                  </a:ext>
                </a:extLst>
              </a:tr>
            </a:tbl>
          </a:graphicData>
        </a:graphic>
      </p:graphicFrame>
      <p:graphicFrame>
        <p:nvGraphicFramePr>
          <p:cNvPr id="6" name="Table 6"/>
          <p:cNvGraphicFramePr>
            <a:graphicFrameLocks noGrp="1"/>
          </p:cNvGraphicFramePr>
          <p:nvPr/>
        </p:nvGraphicFramePr>
        <p:xfrm>
          <a:off x="6834089" y="3947345"/>
          <a:ext cx="4619823" cy="4559889"/>
        </p:xfrm>
        <a:graphic>
          <a:graphicData uri="http://schemas.openxmlformats.org/drawingml/2006/table">
            <a:tbl>
              <a:tblPr/>
              <a:tblGrid>
                <a:gridCol w="1539941">
                  <a:extLst>
                    <a:ext uri="{9D8B030D-6E8A-4147-A177-3AD203B41FA5}">
                      <a16:colId xmlns:a16="http://schemas.microsoft.com/office/drawing/2014/main" val="20000"/>
                    </a:ext>
                  </a:extLst>
                </a:gridCol>
                <a:gridCol w="1539941">
                  <a:extLst>
                    <a:ext uri="{9D8B030D-6E8A-4147-A177-3AD203B41FA5}">
                      <a16:colId xmlns:a16="http://schemas.microsoft.com/office/drawing/2014/main" val="20001"/>
                    </a:ext>
                  </a:extLst>
                </a:gridCol>
                <a:gridCol w="1539941">
                  <a:extLst>
                    <a:ext uri="{9D8B030D-6E8A-4147-A177-3AD203B41FA5}">
                      <a16:colId xmlns:a16="http://schemas.microsoft.com/office/drawing/2014/main" val="20002"/>
                    </a:ext>
                  </a:extLst>
                </a:gridCol>
              </a:tblGrid>
              <a:tr h="813839">
                <a:tc>
                  <a:txBody>
                    <a:bodyPr/>
                    <a:lstStyle/>
                    <a:p>
                      <a:pPr algn="ctr">
                        <a:lnSpc>
                          <a:spcPts val="223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b="1">
                          <a:solidFill>
                            <a:srgbClr val="3F3F40"/>
                          </a:solidFill>
                          <a:latin typeface="Garet Bold"/>
                          <a:ea typeface="Garet Bold"/>
                          <a:cs typeface="Garet Bold"/>
                          <a:sym typeface="Garet Bold"/>
                        </a:rPr>
                        <a:t>ACEs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b="1">
                          <a:solidFill>
                            <a:srgbClr val="3F3F40"/>
                          </a:solidFill>
                          <a:latin typeface="Garet Bold"/>
                          <a:ea typeface="Garet Bold"/>
                          <a:cs typeface="Garet Bold"/>
                          <a:sym typeface="Garet Bold"/>
                        </a:rPr>
                        <a:t>BCEs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3025">
                <a:tc>
                  <a:txBody>
                    <a:bodyPr/>
                    <a:lstStyle/>
                    <a:p>
                      <a:pPr algn="ctr">
                        <a:lnSpc>
                          <a:spcPts val="2239"/>
                        </a:lnSpc>
                        <a:defRPr/>
                      </a:pPr>
                      <a:r>
                        <a:rPr lang="en-US" sz="1599" b="1">
                          <a:solidFill>
                            <a:srgbClr val="3F3F40"/>
                          </a:solidFill>
                          <a:latin typeface="Garet Bold"/>
                          <a:ea typeface="Garet Bold"/>
                          <a:cs typeface="Garet Bold"/>
                          <a:sym typeface="Garet Bold"/>
                        </a:rPr>
                        <a:t>Children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239"/>
                        </a:lnSpc>
                        <a:defRPr/>
                      </a:pPr>
                      <a:r>
                        <a:rPr lang="en-US" sz="1599" b="1">
                          <a:solidFill>
                            <a:srgbClr val="3F3F40"/>
                          </a:solidFill>
                          <a:latin typeface="Garet Bold"/>
                          <a:ea typeface="Garet Bold"/>
                          <a:cs typeface="Garet Bold"/>
                          <a:sym typeface="Garet Bold"/>
                        </a:rPr>
                        <a:t>30%</a:t>
                      </a:r>
                      <a:r>
                        <a:rPr lang="en-US" sz="1599">
                          <a:solidFill>
                            <a:srgbClr val="3F3F40"/>
                          </a:solidFill>
                          <a:latin typeface="Garet"/>
                          <a:ea typeface="Garet"/>
                          <a:cs typeface="Garet"/>
                          <a:sym typeface="Garet"/>
                        </a:rPr>
                        <a:t> had at least 1</a:t>
                      </a:r>
                      <a:endParaRPr lang="en-US" sz="1100"/>
                    </a:p>
                    <a:p>
                      <a:pPr algn="l">
                        <a:lnSpc>
                          <a:spcPts val="2239"/>
                        </a:lnSpc>
                      </a:pPr>
                      <a:endParaRPr lang="en-US" sz="1100"/>
                    </a:p>
                    <a:p>
                      <a:pPr algn="l">
                        <a:lnSpc>
                          <a:spcPts val="2239"/>
                        </a:lnSpc>
                      </a:pPr>
                      <a:r>
                        <a:rPr lang="en-US" sz="1599" b="1">
                          <a:solidFill>
                            <a:srgbClr val="3F3F40"/>
                          </a:solidFill>
                          <a:latin typeface="Garet Bold"/>
                          <a:ea typeface="Garet Bold"/>
                          <a:cs typeface="Garet Bold"/>
                          <a:sym typeface="Garet Bold"/>
                        </a:rPr>
                        <a:t>7%</a:t>
                      </a:r>
                      <a:r>
                        <a:rPr lang="en-US" sz="1599">
                          <a:solidFill>
                            <a:srgbClr val="3F3F40"/>
                          </a:solidFill>
                          <a:latin typeface="Garet"/>
                          <a:ea typeface="Garet"/>
                          <a:cs typeface="Garet"/>
                          <a:sym typeface="Garet"/>
                        </a:rPr>
                        <a:t> had 4 or more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239"/>
                        </a:lnSpc>
                        <a:defRPr/>
                      </a:pPr>
                      <a:r>
                        <a:rPr lang="en-US" sz="1599" b="1">
                          <a:solidFill>
                            <a:srgbClr val="3F3F40"/>
                          </a:solidFill>
                          <a:latin typeface="Garet Bold"/>
                          <a:ea typeface="Garet Bold"/>
                          <a:cs typeface="Garet Bold"/>
                          <a:sym typeface="Garet Bold"/>
                        </a:rPr>
                        <a:t>99% </a:t>
                      </a:r>
                      <a:r>
                        <a:rPr lang="en-US" sz="1599">
                          <a:solidFill>
                            <a:srgbClr val="3F3F40"/>
                          </a:solidFill>
                          <a:latin typeface="Garet"/>
                          <a:ea typeface="Garet"/>
                          <a:cs typeface="Garet"/>
                          <a:sym typeface="Garet"/>
                        </a:rPr>
                        <a:t>had at least 1</a:t>
                      </a:r>
                      <a:endParaRPr lang="en-US" sz="1100"/>
                    </a:p>
                    <a:p>
                      <a:pPr algn="l">
                        <a:lnSpc>
                          <a:spcPts val="2239"/>
                        </a:lnSpc>
                      </a:pPr>
                      <a:endParaRPr lang="en-US" sz="1100"/>
                    </a:p>
                    <a:p>
                      <a:pPr algn="l">
                        <a:lnSpc>
                          <a:spcPts val="2239"/>
                        </a:lnSpc>
                      </a:pPr>
                      <a:r>
                        <a:rPr lang="en-US" sz="1599" b="1">
                          <a:solidFill>
                            <a:srgbClr val="3F3F40"/>
                          </a:solidFill>
                          <a:latin typeface="Garet Bold"/>
                          <a:ea typeface="Garet Bold"/>
                          <a:cs typeface="Garet Bold"/>
                          <a:sym typeface="Garet Bold"/>
                        </a:rPr>
                        <a:t>86%</a:t>
                      </a:r>
                      <a:r>
                        <a:rPr lang="en-US" sz="1599">
                          <a:solidFill>
                            <a:srgbClr val="3F3F40"/>
                          </a:solidFill>
                          <a:latin typeface="Garet"/>
                          <a:ea typeface="Garet"/>
                          <a:cs typeface="Garet"/>
                          <a:sym typeface="Garet"/>
                        </a:rPr>
                        <a:t> had 8 or more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3025">
                <a:tc>
                  <a:txBody>
                    <a:bodyPr/>
                    <a:lstStyle/>
                    <a:p>
                      <a:pPr algn="ctr">
                        <a:lnSpc>
                          <a:spcPts val="2239"/>
                        </a:lnSpc>
                        <a:defRPr/>
                      </a:pPr>
                      <a:r>
                        <a:rPr lang="en-US" sz="1599" b="1">
                          <a:solidFill>
                            <a:srgbClr val="3F3F40"/>
                          </a:solidFill>
                          <a:latin typeface="Garet Bold"/>
                          <a:ea typeface="Garet Bold"/>
                          <a:cs typeface="Garet Bold"/>
                          <a:sym typeface="Garet Bold"/>
                        </a:rPr>
                        <a:t>Parent/ Caregiver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239"/>
                        </a:lnSpc>
                        <a:defRPr/>
                      </a:pPr>
                      <a:r>
                        <a:rPr lang="en-US" sz="1599" b="1">
                          <a:solidFill>
                            <a:srgbClr val="3F3F40"/>
                          </a:solidFill>
                          <a:latin typeface="Garet Bold"/>
                          <a:ea typeface="Garet Bold"/>
                          <a:cs typeface="Garet Bold"/>
                          <a:sym typeface="Garet Bold"/>
                        </a:rPr>
                        <a:t>69% </a:t>
                      </a:r>
                      <a:r>
                        <a:rPr lang="en-US" sz="1599">
                          <a:solidFill>
                            <a:srgbClr val="3F3F40"/>
                          </a:solidFill>
                          <a:latin typeface="Garet"/>
                          <a:ea typeface="Garet"/>
                          <a:cs typeface="Garet"/>
                          <a:sym typeface="Garet"/>
                        </a:rPr>
                        <a:t>had at least 1</a:t>
                      </a:r>
                      <a:endParaRPr lang="en-US" sz="1100"/>
                    </a:p>
                    <a:p>
                      <a:pPr algn="l">
                        <a:lnSpc>
                          <a:spcPts val="2239"/>
                        </a:lnSpc>
                      </a:pPr>
                      <a:endParaRPr lang="en-US" sz="1100"/>
                    </a:p>
                    <a:p>
                      <a:pPr algn="l">
                        <a:lnSpc>
                          <a:spcPts val="2239"/>
                        </a:lnSpc>
                      </a:pPr>
                      <a:r>
                        <a:rPr lang="en-US" sz="1599" b="1">
                          <a:solidFill>
                            <a:srgbClr val="3F3F40"/>
                          </a:solidFill>
                          <a:latin typeface="Garet Bold"/>
                          <a:ea typeface="Garet Bold"/>
                          <a:cs typeface="Garet Bold"/>
                          <a:sym typeface="Garet Bold"/>
                        </a:rPr>
                        <a:t>29% </a:t>
                      </a:r>
                      <a:r>
                        <a:rPr lang="en-US" sz="1599">
                          <a:solidFill>
                            <a:srgbClr val="3F3F40"/>
                          </a:solidFill>
                          <a:latin typeface="Garet"/>
                          <a:ea typeface="Garet"/>
                          <a:cs typeface="Garet"/>
                          <a:sym typeface="Garet"/>
                        </a:rPr>
                        <a:t>had 4 or more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239"/>
                        </a:lnSpc>
                        <a:defRPr/>
                      </a:pPr>
                      <a:r>
                        <a:rPr lang="en-US" sz="1599" b="1">
                          <a:solidFill>
                            <a:srgbClr val="3F3F40"/>
                          </a:solidFill>
                          <a:latin typeface="Garet Bold"/>
                          <a:ea typeface="Garet Bold"/>
                          <a:cs typeface="Garet Bold"/>
                          <a:sym typeface="Garet Bold"/>
                        </a:rPr>
                        <a:t>98% </a:t>
                      </a:r>
                      <a:r>
                        <a:rPr lang="en-US" sz="1599">
                          <a:solidFill>
                            <a:srgbClr val="3F3F40"/>
                          </a:solidFill>
                          <a:latin typeface="Garet"/>
                          <a:ea typeface="Garet"/>
                          <a:cs typeface="Garet"/>
                          <a:sym typeface="Garet"/>
                        </a:rPr>
                        <a:t>had at least 1</a:t>
                      </a:r>
                      <a:endParaRPr lang="en-US" sz="1100"/>
                    </a:p>
                    <a:p>
                      <a:pPr algn="l">
                        <a:lnSpc>
                          <a:spcPts val="2239"/>
                        </a:lnSpc>
                      </a:pPr>
                      <a:endParaRPr lang="en-US" sz="1100"/>
                    </a:p>
                    <a:p>
                      <a:pPr algn="l">
                        <a:lnSpc>
                          <a:spcPts val="2239"/>
                        </a:lnSpc>
                      </a:pPr>
                      <a:r>
                        <a:rPr lang="en-US" sz="1599" b="1">
                          <a:solidFill>
                            <a:srgbClr val="3F3F40"/>
                          </a:solidFill>
                          <a:latin typeface="Garet Bold"/>
                          <a:ea typeface="Garet Bold"/>
                          <a:cs typeface="Garet Bold"/>
                          <a:sym typeface="Garet Bold"/>
                        </a:rPr>
                        <a:t>82%</a:t>
                      </a:r>
                      <a:r>
                        <a:rPr lang="en-US" sz="1599">
                          <a:solidFill>
                            <a:srgbClr val="3F3F40"/>
                          </a:solidFill>
                          <a:latin typeface="Garet"/>
                          <a:ea typeface="Garet"/>
                          <a:cs typeface="Garet"/>
                          <a:sym typeface="Garet"/>
                        </a:rPr>
                        <a:t> had 8 or more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7"/>
          <p:cNvSpPr txBox="1"/>
          <p:nvPr/>
        </p:nvSpPr>
        <p:spPr>
          <a:xfrm>
            <a:off x="0" y="321257"/>
            <a:ext cx="18288000" cy="1795780"/>
          </a:xfrm>
          <a:prstGeom prst="rect">
            <a:avLst/>
          </a:prstGeom>
        </p:spPr>
        <p:txBody>
          <a:bodyPr lIns="0" tIns="0" rIns="0" bIns="0" rtlCol="0" anchor="t">
            <a:spAutoFit/>
          </a:bodyPr>
          <a:lstStyle/>
          <a:p>
            <a:pPr marL="0" lvl="0" indent="0" algn="ctr">
              <a:lnSpc>
                <a:spcPts val="7039"/>
              </a:lnSpc>
              <a:spcBef>
                <a:spcPct val="0"/>
              </a:spcBef>
            </a:pPr>
            <a:r>
              <a:rPr lang="en-US" sz="6399" spc="31">
                <a:solidFill>
                  <a:srgbClr val="3F3F40"/>
                </a:solidFill>
                <a:latin typeface="Berthold Block"/>
                <a:ea typeface="Berthold Block"/>
                <a:cs typeface="Berthold Block"/>
                <a:sym typeface="Berthold Block"/>
              </a:rPr>
              <a:t>Step 1: Implement Universal Screening for Risk and Protective Factors</a:t>
            </a:r>
          </a:p>
        </p:txBody>
      </p:sp>
      <p:sp>
        <p:nvSpPr>
          <p:cNvPr id="8" name="TextBox 8"/>
          <p:cNvSpPr txBox="1"/>
          <p:nvPr/>
        </p:nvSpPr>
        <p:spPr>
          <a:xfrm>
            <a:off x="3088768" y="8989159"/>
            <a:ext cx="12110464" cy="1000125"/>
          </a:xfrm>
          <a:prstGeom prst="rect">
            <a:avLst/>
          </a:prstGeom>
        </p:spPr>
        <p:txBody>
          <a:bodyPr lIns="0" tIns="0" rIns="0" bIns="0" rtlCol="0" anchor="t">
            <a:spAutoFit/>
          </a:bodyPr>
          <a:lstStyle/>
          <a:p>
            <a:pPr algn="l">
              <a:lnSpc>
                <a:spcPts val="2639"/>
              </a:lnSpc>
              <a:spcBef>
                <a:spcPct val="0"/>
              </a:spcBef>
            </a:pPr>
            <a:r>
              <a:rPr lang="en-US" sz="2199">
                <a:solidFill>
                  <a:srgbClr val="3F3F40"/>
                </a:solidFill>
                <a:latin typeface="Garet"/>
                <a:ea typeface="Garet"/>
                <a:cs typeface="Garet"/>
                <a:sym typeface="Garet"/>
              </a:rPr>
              <a:t>Compared to a national study where 64% of adults reported at least 1 ACE and 17% reported 4 or more (Swedo et al., 2023), </a:t>
            </a:r>
            <a:r>
              <a:rPr lang="en-US" sz="2199" b="1">
                <a:solidFill>
                  <a:srgbClr val="3F3F40"/>
                </a:solidFill>
                <a:latin typeface="Garet Bold"/>
                <a:ea typeface="Garet Bold"/>
                <a:cs typeface="Garet Bold"/>
                <a:sym typeface="Garet Bold"/>
              </a:rPr>
              <a:t>adults in the STANCE project reported much higher prevalence of ACEs</a:t>
            </a:r>
            <a:r>
              <a:rPr lang="en-US" sz="2199">
                <a:solidFill>
                  <a:srgbClr val="3F3F40"/>
                </a:solidFill>
                <a:latin typeface="Garet"/>
                <a:ea typeface="Garet"/>
                <a:cs typeface="Garet"/>
                <a:sym typeface="Garet"/>
              </a:rPr>
              <a:t>.</a:t>
            </a:r>
          </a:p>
        </p:txBody>
      </p:sp>
      <p:grpSp>
        <p:nvGrpSpPr>
          <p:cNvPr id="9" name="Group 9"/>
          <p:cNvGrpSpPr/>
          <p:nvPr/>
        </p:nvGrpSpPr>
        <p:grpSpPr>
          <a:xfrm>
            <a:off x="2196215" y="9258300"/>
            <a:ext cx="668620" cy="668620"/>
            <a:chOff x="0" y="0"/>
            <a:chExt cx="891494" cy="891494"/>
          </a:xfrm>
        </p:grpSpPr>
        <p:grpSp>
          <p:nvGrpSpPr>
            <p:cNvPr id="10" name="Group 10"/>
            <p:cNvGrpSpPr/>
            <p:nvPr/>
          </p:nvGrpSpPr>
          <p:grpSpPr>
            <a:xfrm>
              <a:off x="0" y="0"/>
              <a:ext cx="891494" cy="89149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13" name="Freeform 13"/>
            <p:cNvSpPr/>
            <p:nvPr/>
          </p:nvSpPr>
          <p:spPr>
            <a:xfrm>
              <a:off x="210971" y="181859"/>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10808675" y="0"/>
            <a:ext cx="7479325" cy="10287000"/>
            <a:chOff x="0" y="0"/>
            <a:chExt cx="1969863" cy="2709333"/>
          </a:xfrm>
        </p:grpSpPr>
        <p:sp>
          <p:nvSpPr>
            <p:cNvPr id="3" name="Freeform 3"/>
            <p:cNvSpPr/>
            <p:nvPr/>
          </p:nvSpPr>
          <p:spPr>
            <a:xfrm>
              <a:off x="0" y="0"/>
              <a:ext cx="1969863" cy="2709333"/>
            </a:xfrm>
            <a:custGeom>
              <a:avLst/>
              <a:gdLst/>
              <a:ahLst/>
              <a:cxnLst/>
              <a:rect l="l" t="t" r="r" b="b"/>
              <a:pathLst>
                <a:path w="1969863" h="2709333">
                  <a:moveTo>
                    <a:pt x="0" y="0"/>
                  </a:moveTo>
                  <a:lnTo>
                    <a:pt x="1969863" y="0"/>
                  </a:lnTo>
                  <a:lnTo>
                    <a:pt x="1969863" y="2709333"/>
                  </a:lnTo>
                  <a:lnTo>
                    <a:pt x="0" y="2709333"/>
                  </a:lnTo>
                  <a:close/>
                </a:path>
              </a:pathLst>
            </a:custGeom>
            <a:solidFill>
              <a:srgbClr val="27ABB3"/>
            </a:solidFill>
          </p:spPr>
          <p:txBody>
            <a:bodyPr/>
            <a:lstStyle/>
            <a:p>
              <a:endParaRPr lang="en-US"/>
            </a:p>
          </p:txBody>
        </p:sp>
        <p:sp>
          <p:nvSpPr>
            <p:cNvPr id="4" name="TextBox 4"/>
            <p:cNvSpPr txBox="1"/>
            <p:nvPr/>
          </p:nvSpPr>
          <p:spPr>
            <a:xfrm>
              <a:off x="0" y="0"/>
              <a:ext cx="1969863" cy="2709333"/>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0" y="9806661"/>
            <a:ext cx="18288000" cy="480339"/>
            <a:chOff x="0" y="0"/>
            <a:chExt cx="4816593" cy="126509"/>
          </a:xfrm>
        </p:grpSpPr>
        <p:sp>
          <p:nvSpPr>
            <p:cNvPr id="6" name="Freeform 6"/>
            <p:cNvSpPr/>
            <p:nvPr/>
          </p:nvSpPr>
          <p:spPr>
            <a:xfrm>
              <a:off x="0" y="0"/>
              <a:ext cx="4816592" cy="126509"/>
            </a:xfrm>
            <a:custGeom>
              <a:avLst/>
              <a:gdLst/>
              <a:ahLst/>
              <a:cxnLst/>
              <a:rect l="l" t="t" r="r" b="b"/>
              <a:pathLst>
                <a:path w="4816592" h="126509">
                  <a:moveTo>
                    <a:pt x="0" y="0"/>
                  </a:moveTo>
                  <a:lnTo>
                    <a:pt x="4816592" y="0"/>
                  </a:lnTo>
                  <a:lnTo>
                    <a:pt x="4816592" y="126509"/>
                  </a:lnTo>
                  <a:lnTo>
                    <a:pt x="0" y="126509"/>
                  </a:lnTo>
                  <a:close/>
                </a:path>
              </a:pathLst>
            </a:custGeom>
            <a:solidFill>
              <a:srgbClr val="F8A72B"/>
            </a:solidFill>
          </p:spPr>
          <p:txBody>
            <a:bodyPr/>
            <a:lstStyle/>
            <a:p>
              <a:endParaRPr lang="en-US"/>
            </a:p>
          </p:txBody>
        </p:sp>
        <p:sp>
          <p:nvSpPr>
            <p:cNvPr id="7" name="TextBox 7"/>
            <p:cNvSpPr txBox="1"/>
            <p:nvPr/>
          </p:nvSpPr>
          <p:spPr>
            <a:xfrm>
              <a:off x="0" y="0"/>
              <a:ext cx="4816593" cy="126509"/>
            </a:xfrm>
            <a:prstGeom prst="rect">
              <a:avLst/>
            </a:prstGeom>
          </p:spPr>
          <p:txBody>
            <a:bodyPr lIns="50800" tIns="50800" rIns="50800" bIns="50800" rtlCol="0" anchor="ctr"/>
            <a:lstStyle/>
            <a:p>
              <a:pPr algn="ctr">
                <a:lnSpc>
                  <a:spcPts val="2639"/>
                </a:lnSpc>
              </a:pPr>
              <a:endParaRPr/>
            </a:p>
          </p:txBody>
        </p:sp>
      </p:grpSp>
      <p:graphicFrame>
        <p:nvGraphicFramePr>
          <p:cNvPr id="8" name="Table 8"/>
          <p:cNvGraphicFramePr>
            <a:graphicFrameLocks noGrp="1"/>
          </p:cNvGraphicFramePr>
          <p:nvPr/>
        </p:nvGraphicFramePr>
        <p:xfrm>
          <a:off x="405361" y="4018071"/>
          <a:ext cx="10219162" cy="4921249"/>
        </p:xfrm>
        <a:graphic>
          <a:graphicData uri="http://schemas.openxmlformats.org/drawingml/2006/table">
            <a:tbl>
              <a:tblPr/>
              <a:tblGrid>
                <a:gridCol w="5109581">
                  <a:extLst>
                    <a:ext uri="{9D8B030D-6E8A-4147-A177-3AD203B41FA5}">
                      <a16:colId xmlns:a16="http://schemas.microsoft.com/office/drawing/2014/main" val="20000"/>
                    </a:ext>
                  </a:extLst>
                </a:gridCol>
                <a:gridCol w="5109581">
                  <a:extLst>
                    <a:ext uri="{9D8B030D-6E8A-4147-A177-3AD203B41FA5}">
                      <a16:colId xmlns:a16="http://schemas.microsoft.com/office/drawing/2014/main" val="20001"/>
                    </a:ext>
                  </a:extLst>
                </a:gridCol>
              </a:tblGrid>
              <a:tr h="1501774">
                <a:tc>
                  <a:txBody>
                    <a:bodyPr/>
                    <a:lstStyle/>
                    <a:p>
                      <a:pPr algn="ctr">
                        <a:lnSpc>
                          <a:spcPts val="4059"/>
                        </a:lnSpc>
                        <a:defRPr/>
                      </a:pPr>
                      <a:r>
                        <a:rPr lang="en-US" sz="2899" b="1">
                          <a:solidFill>
                            <a:srgbClr val="3F3F40"/>
                          </a:solidFill>
                          <a:latin typeface="Garet Bold"/>
                          <a:ea typeface="Garet Bold"/>
                          <a:cs typeface="Garet Bold"/>
                          <a:sym typeface="Garet Bold"/>
                        </a:rPr>
                        <a:t>REACH</a:t>
                      </a:r>
                      <a:endParaRPr lang="en-US" sz="1100"/>
                    </a:p>
                  </a:txBody>
                  <a:tcPr marL="190500" marR="190500" marT="190500" marB="190500" anchor="ctr">
                    <a:lnL w="0"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1B756"/>
                    </a:solidFill>
                  </a:tcPr>
                </a:tc>
                <a:tc>
                  <a:txBody>
                    <a:bodyPr/>
                    <a:lstStyle/>
                    <a:p>
                      <a:pPr algn="ctr">
                        <a:lnSpc>
                          <a:spcPts val="4059"/>
                        </a:lnSpc>
                        <a:defRPr/>
                      </a:pPr>
                      <a:r>
                        <a:rPr lang="en-US" sz="2899" b="1">
                          <a:solidFill>
                            <a:srgbClr val="3F3F40"/>
                          </a:solidFill>
                          <a:latin typeface="Garet Bold"/>
                          <a:ea typeface="Garet Bold"/>
                          <a:cs typeface="Garet Bold"/>
                          <a:sym typeface="Garet Bold"/>
                        </a:rPr>
                        <a:t>RESULTS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8A72B"/>
                      </a:solidFill>
                      <a:prstDash val="solid"/>
                      <a:round/>
                      <a:headEnd type="none" w="med" len="med"/>
                      <a:tailEnd type="none" w="med" len="med"/>
                    </a:lnR>
                    <a:lnT w="0" cap="flat" cmpd="sng" algn="ctr">
                      <a:solidFill>
                        <a:srgbClr val="F8A72B"/>
                      </a:solidFill>
                      <a:prstDash val="solid"/>
                      <a:round/>
                      <a:headEnd type="none" w="med" len="med"/>
                      <a:tailEnd type="none" w="med" len="med"/>
                    </a:lnT>
                    <a:lnB w="0" cap="flat" cmpd="sng" algn="ctr">
                      <a:solidFill>
                        <a:srgbClr val="F8A72B"/>
                      </a:solidFill>
                      <a:prstDash val="solid"/>
                      <a:round/>
                      <a:headEnd type="none" w="med" len="med"/>
                      <a:tailEnd type="none" w="med" len="med"/>
                    </a:lnB>
                    <a:solidFill>
                      <a:srgbClr val="F1B756"/>
                    </a:solidFill>
                  </a:tcPr>
                </a:tc>
                <a:extLst>
                  <a:ext uri="{0D108BD9-81ED-4DB2-BD59-A6C34878D82A}">
                    <a16:rowId xmlns:a16="http://schemas.microsoft.com/office/drawing/2014/main" val="10000"/>
                  </a:ext>
                </a:extLst>
              </a:tr>
              <a:tr h="3419475">
                <a:tc>
                  <a:txBody>
                    <a:bodyPr/>
                    <a:lstStyle/>
                    <a:p>
                      <a:pPr marL="453390" lvl="1" indent="-226695" algn="l">
                        <a:lnSpc>
                          <a:spcPts val="2940"/>
                        </a:lnSpc>
                        <a:buFont typeface="Arial"/>
                        <a:buChar char="•"/>
                        <a:defRPr/>
                      </a:pPr>
                      <a:r>
                        <a:rPr lang="en-US" sz="2100" b="1">
                          <a:solidFill>
                            <a:srgbClr val="3F3F40"/>
                          </a:solidFill>
                          <a:latin typeface="Garet Bold"/>
                          <a:ea typeface="Garet Bold"/>
                          <a:cs typeface="Garet Bold"/>
                          <a:sym typeface="Garet Bold"/>
                        </a:rPr>
                        <a:t>1,511 children </a:t>
                      </a:r>
                      <a:r>
                        <a:rPr lang="en-US" sz="2100">
                          <a:solidFill>
                            <a:srgbClr val="3F3F40"/>
                          </a:solidFill>
                          <a:latin typeface="Garet"/>
                          <a:ea typeface="Garet"/>
                          <a:cs typeface="Garet"/>
                          <a:sym typeface="Garet"/>
                        </a:rPr>
                        <a:t>assessed for social skills and challenging behaviors </a:t>
                      </a:r>
                      <a:endParaRPr lang="en-US" sz="1100"/>
                    </a:p>
                    <a:p>
                      <a:pPr marL="453390" lvl="1" indent="-226695" algn="l">
                        <a:lnSpc>
                          <a:spcPts val="2940"/>
                        </a:lnSpc>
                        <a:buFont typeface="Arial"/>
                        <a:buChar char="•"/>
                      </a:pPr>
                      <a:r>
                        <a:rPr lang="en-US" sz="2100" b="1">
                          <a:solidFill>
                            <a:srgbClr val="3F3F40"/>
                          </a:solidFill>
                          <a:latin typeface="Garet Bold"/>
                          <a:ea typeface="Garet Bold"/>
                          <a:cs typeface="Garet Bold"/>
                          <a:sym typeface="Garet Bold"/>
                        </a:rPr>
                        <a:t>862 children </a:t>
                      </a:r>
                      <a:r>
                        <a:rPr lang="en-US" sz="2100">
                          <a:solidFill>
                            <a:srgbClr val="3F3F40"/>
                          </a:solidFill>
                          <a:latin typeface="Garet"/>
                          <a:ea typeface="Garet"/>
                          <a:cs typeface="Garet"/>
                          <a:sym typeface="Garet"/>
                        </a:rPr>
                        <a:t>received intensive Pyramid Model strategies in the classroom</a:t>
                      </a:r>
                    </a:p>
                  </a:txBody>
                  <a:tcPr marL="190500" marR="190500" marT="190500" marB="190500" anchor="ctr">
                    <a:lnL w="0"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FF2DC"/>
                    </a:solidFill>
                  </a:tcPr>
                </a:tc>
                <a:tc>
                  <a:txBody>
                    <a:bodyPr/>
                    <a:lstStyle/>
                    <a:p>
                      <a:pPr marL="453390" lvl="1" indent="-226695" algn="l">
                        <a:lnSpc>
                          <a:spcPts val="2940"/>
                        </a:lnSpc>
                        <a:buFont typeface="Arial"/>
                        <a:buChar char="•"/>
                        <a:defRPr/>
                      </a:pPr>
                      <a:r>
                        <a:rPr lang="en-US" sz="2100">
                          <a:solidFill>
                            <a:srgbClr val="3F3F40"/>
                          </a:solidFill>
                          <a:latin typeface="Garet"/>
                          <a:ea typeface="Garet"/>
                          <a:cs typeface="Garet"/>
                          <a:sym typeface="Garet"/>
                        </a:rPr>
                        <a:t>There was a </a:t>
                      </a:r>
                      <a:r>
                        <a:rPr lang="en-US" sz="2100" b="1">
                          <a:solidFill>
                            <a:srgbClr val="3F3F40"/>
                          </a:solidFill>
                          <a:latin typeface="Garet Bold"/>
                          <a:ea typeface="Garet Bold"/>
                          <a:cs typeface="Garet Bold"/>
                          <a:sym typeface="Garet Bold"/>
                        </a:rPr>
                        <a:t>statistically significant impact on children’s social skills </a:t>
                      </a:r>
                      <a:r>
                        <a:rPr lang="en-US" sz="2100">
                          <a:solidFill>
                            <a:srgbClr val="3F3F40"/>
                          </a:solidFill>
                          <a:latin typeface="Garet"/>
                          <a:ea typeface="Garet"/>
                          <a:cs typeface="Garet"/>
                          <a:sym typeface="Garet"/>
                        </a:rPr>
                        <a:t>with increases in cooperation, assertion, empathy, engagement, responsibility, communication and self-control </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E3D8"/>
                      </a:solidFill>
                      <a:prstDash val="solid"/>
                      <a:round/>
                      <a:headEnd type="none" w="med" len="med"/>
                      <a:tailEnd type="none" w="med" len="med"/>
                    </a:lnR>
                    <a:lnT w="0" cap="flat" cmpd="sng" algn="ctr">
                      <a:solidFill>
                        <a:srgbClr val="F8A72B"/>
                      </a:solidFill>
                      <a:prstDash val="solid"/>
                      <a:round/>
                      <a:headEnd type="none" w="med" len="med"/>
                      <a:tailEnd type="none" w="med" len="med"/>
                    </a:lnT>
                    <a:lnB w="0" cap="flat" cmpd="sng" algn="ctr">
                      <a:solidFill>
                        <a:srgbClr val="FFE3D8"/>
                      </a:solidFill>
                      <a:prstDash val="solid"/>
                      <a:round/>
                      <a:headEnd type="none" w="med" len="med"/>
                      <a:tailEnd type="none" w="med" len="med"/>
                    </a:lnB>
                    <a:solidFill>
                      <a:srgbClr val="FFF2DC"/>
                    </a:solidFill>
                  </a:tcPr>
                </a:tc>
                <a:extLst>
                  <a:ext uri="{0D108BD9-81ED-4DB2-BD59-A6C34878D82A}">
                    <a16:rowId xmlns:a16="http://schemas.microsoft.com/office/drawing/2014/main" val="10001"/>
                  </a:ext>
                </a:extLst>
              </a:tr>
            </a:tbl>
          </a:graphicData>
        </a:graphic>
      </p:graphicFrame>
      <p:sp>
        <p:nvSpPr>
          <p:cNvPr id="9" name="Freeform 9"/>
          <p:cNvSpPr/>
          <p:nvPr/>
        </p:nvSpPr>
        <p:spPr>
          <a:xfrm>
            <a:off x="13542861" y="4296846"/>
            <a:ext cx="4585649" cy="3436243"/>
          </a:xfrm>
          <a:custGeom>
            <a:avLst/>
            <a:gdLst/>
            <a:ahLst/>
            <a:cxnLst/>
            <a:rect l="l" t="t" r="r" b="b"/>
            <a:pathLst>
              <a:path w="4585649" h="3436243">
                <a:moveTo>
                  <a:pt x="0" y="0"/>
                </a:moveTo>
                <a:lnTo>
                  <a:pt x="4585649" y="0"/>
                </a:lnTo>
                <a:lnTo>
                  <a:pt x="4585649" y="3436243"/>
                </a:lnTo>
                <a:lnTo>
                  <a:pt x="0" y="3436243"/>
                </a:lnTo>
                <a:lnTo>
                  <a:pt x="0" y="0"/>
                </a:lnTo>
                <a:close/>
              </a:path>
            </a:pathLst>
          </a:custGeom>
          <a:blipFill>
            <a:blip r:embed="rId2"/>
            <a:stretch>
              <a:fillRect/>
            </a:stretch>
          </a:blipFill>
        </p:spPr>
        <p:txBody>
          <a:bodyPr/>
          <a:lstStyle/>
          <a:p>
            <a:endParaRPr lang="en-US"/>
          </a:p>
        </p:txBody>
      </p:sp>
      <p:sp>
        <p:nvSpPr>
          <p:cNvPr id="10" name="Freeform 10"/>
          <p:cNvSpPr/>
          <p:nvPr/>
        </p:nvSpPr>
        <p:spPr>
          <a:xfrm>
            <a:off x="10943223" y="2548154"/>
            <a:ext cx="2501731" cy="5184935"/>
          </a:xfrm>
          <a:custGeom>
            <a:avLst/>
            <a:gdLst/>
            <a:ahLst/>
            <a:cxnLst/>
            <a:rect l="l" t="t" r="r" b="b"/>
            <a:pathLst>
              <a:path w="2501731" h="5184935">
                <a:moveTo>
                  <a:pt x="0" y="0"/>
                </a:moveTo>
                <a:lnTo>
                  <a:pt x="2501731" y="0"/>
                </a:lnTo>
                <a:lnTo>
                  <a:pt x="2501731" y="5184935"/>
                </a:lnTo>
                <a:lnTo>
                  <a:pt x="0" y="5184935"/>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221209" y="390541"/>
            <a:ext cx="10587466" cy="1795780"/>
          </a:xfrm>
          <a:prstGeom prst="rect">
            <a:avLst/>
          </a:prstGeom>
        </p:spPr>
        <p:txBody>
          <a:bodyPr lIns="0" tIns="0" rIns="0" bIns="0" rtlCol="0" anchor="t">
            <a:spAutoFit/>
          </a:bodyPr>
          <a:lstStyle/>
          <a:p>
            <a:pPr marL="0" lvl="0" indent="0" algn="l">
              <a:lnSpc>
                <a:spcPts val="7039"/>
              </a:lnSpc>
              <a:spcBef>
                <a:spcPct val="0"/>
              </a:spcBef>
            </a:pPr>
            <a:r>
              <a:rPr lang="en-US" sz="6399" spc="31">
                <a:solidFill>
                  <a:srgbClr val="3F3F40"/>
                </a:solidFill>
                <a:latin typeface="Berthold Block"/>
                <a:ea typeface="Berthold Block"/>
                <a:cs typeface="Berthold Block"/>
                <a:sym typeface="Berthold Block"/>
              </a:rPr>
              <a:t>Step 2: Promote Protective Factors for Children and Families </a:t>
            </a:r>
          </a:p>
        </p:txBody>
      </p:sp>
      <p:sp>
        <p:nvSpPr>
          <p:cNvPr id="12" name="TextBox 12"/>
          <p:cNvSpPr txBox="1"/>
          <p:nvPr/>
        </p:nvSpPr>
        <p:spPr>
          <a:xfrm>
            <a:off x="499212" y="2830807"/>
            <a:ext cx="10031461" cy="1002665"/>
          </a:xfrm>
          <a:prstGeom prst="rect">
            <a:avLst/>
          </a:prstGeom>
        </p:spPr>
        <p:txBody>
          <a:bodyPr lIns="0" tIns="0" rIns="0" bIns="0" rtlCol="0" anchor="t">
            <a:spAutoFit/>
          </a:bodyPr>
          <a:lstStyle/>
          <a:p>
            <a:pPr marL="0" lvl="0" indent="0" algn="ctr">
              <a:lnSpc>
                <a:spcPts val="4060"/>
              </a:lnSpc>
              <a:spcBef>
                <a:spcPct val="0"/>
              </a:spcBef>
            </a:pPr>
            <a:r>
              <a:rPr lang="en-US" sz="2900" b="1" spc="-29">
                <a:solidFill>
                  <a:srgbClr val="3F3F40"/>
                </a:solidFill>
                <a:latin typeface="Garet Bold"/>
                <a:ea typeface="Garet Bold"/>
                <a:cs typeface="Garet Bold"/>
                <a:sym typeface="Garet Bold"/>
              </a:rPr>
              <a:t>Social Emotional Assessment Data for Children (2.5-5 years old)</a:t>
            </a:r>
          </a:p>
        </p:txBody>
      </p:sp>
      <p:sp>
        <p:nvSpPr>
          <p:cNvPr id="13" name="TextBox 13"/>
          <p:cNvSpPr txBox="1"/>
          <p:nvPr/>
        </p:nvSpPr>
        <p:spPr>
          <a:xfrm>
            <a:off x="11087633" y="669306"/>
            <a:ext cx="6921409" cy="1517015"/>
          </a:xfrm>
          <a:prstGeom prst="rect">
            <a:avLst/>
          </a:prstGeom>
        </p:spPr>
        <p:txBody>
          <a:bodyPr lIns="0" tIns="0" rIns="0" bIns="0" rtlCol="0" anchor="t">
            <a:spAutoFit/>
          </a:bodyPr>
          <a:lstStyle/>
          <a:p>
            <a:pPr marL="0" lvl="0" indent="0" algn="l">
              <a:lnSpc>
                <a:spcPts val="4060"/>
              </a:lnSpc>
              <a:spcBef>
                <a:spcPct val="0"/>
              </a:spcBef>
            </a:pPr>
            <a:r>
              <a:rPr lang="en-US" sz="2900" b="1" spc="-29">
                <a:solidFill>
                  <a:srgbClr val="3F3F40"/>
                </a:solidFill>
                <a:latin typeface="Garet Bold"/>
                <a:ea typeface="Garet Bold"/>
                <a:cs typeface="Garet Bold"/>
                <a:sym typeface="Garet Bold"/>
              </a:rPr>
              <a:t>Primary Research Question: Did STANCE improve children’s social-emotional development?</a:t>
            </a:r>
          </a:p>
        </p:txBody>
      </p:sp>
      <p:sp>
        <p:nvSpPr>
          <p:cNvPr id="14" name="TextBox 14"/>
          <p:cNvSpPr txBox="1"/>
          <p:nvPr/>
        </p:nvSpPr>
        <p:spPr>
          <a:xfrm>
            <a:off x="11526158" y="7733089"/>
            <a:ext cx="6044358" cy="1047750"/>
          </a:xfrm>
          <a:prstGeom prst="rect">
            <a:avLst/>
          </a:prstGeom>
        </p:spPr>
        <p:txBody>
          <a:bodyPr lIns="0" tIns="0" rIns="0" bIns="0" rtlCol="0" anchor="t">
            <a:spAutoFit/>
          </a:bodyPr>
          <a:lstStyle/>
          <a:p>
            <a:pPr algn="l">
              <a:lnSpc>
                <a:spcPts val="1680"/>
              </a:lnSpc>
              <a:spcBef>
                <a:spcPct val="0"/>
              </a:spcBef>
            </a:pPr>
            <a:r>
              <a:rPr lang="en-US" sz="1400">
                <a:solidFill>
                  <a:srgbClr val="3F3F40"/>
                </a:solidFill>
                <a:latin typeface="Garet"/>
                <a:ea typeface="Garet"/>
                <a:cs typeface="Garet"/>
                <a:sym typeface="Garet"/>
              </a:rPr>
              <a:t>Note: * p &lt;.05, ** p &lt;.01, *** p &lt;.001. Fixed effect p-values are two-tailed. Random effect p-values are one-tailed. </a:t>
            </a:r>
          </a:p>
          <a:p>
            <a:pPr algn="l">
              <a:lnSpc>
                <a:spcPts val="1680"/>
              </a:lnSpc>
              <a:spcBef>
                <a:spcPct val="0"/>
              </a:spcBef>
            </a:pPr>
            <a:r>
              <a:rPr lang="en-US" sz="1400">
                <a:solidFill>
                  <a:srgbClr val="3F3F40"/>
                </a:solidFill>
                <a:latin typeface="Garet"/>
                <a:ea typeface="Garet"/>
                <a:cs typeface="Garet"/>
                <a:sym typeface="Garet"/>
              </a:rPr>
              <a:t>Reference categories coded 0: Group = Control, Season = Fall, Gender = Female, HeadStart = No. </a:t>
            </a:r>
          </a:p>
          <a:p>
            <a:pPr algn="l">
              <a:lnSpc>
                <a:spcPts val="1680"/>
              </a:lnSpc>
              <a:spcBef>
                <a:spcPct val="0"/>
              </a:spcBef>
            </a:pPr>
            <a:r>
              <a:rPr lang="en-US" sz="1400">
                <a:solidFill>
                  <a:srgbClr val="3F3F40"/>
                </a:solidFill>
                <a:latin typeface="Garet"/>
                <a:ea typeface="Garet"/>
                <a:cs typeface="Garet"/>
                <a:sym typeface="Garet"/>
              </a:rPr>
              <a:t>Continuous predictors are centered at grand mean.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10713629" y="0"/>
            <a:ext cx="7574371" cy="10287000"/>
            <a:chOff x="0" y="0"/>
            <a:chExt cx="1994896" cy="2709333"/>
          </a:xfrm>
        </p:grpSpPr>
        <p:sp>
          <p:nvSpPr>
            <p:cNvPr id="3" name="Freeform 3"/>
            <p:cNvSpPr/>
            <p:nvPr/>
          </p:nvSpPr>
          <p:spPr>
            <a:xfrm>
              <a:off x="0" y="0"/>
              <a:ext cx="1994896" cy="2709333"/>
            </a:xfrm>
            <a:custGeom>
              <a:avLst/>
              <a:gdLst/>
              <a:ahLst/>
              <a:cxnLst/>
              <a:rect l="l" t="t" r="r" b="b"/>
              <a:pathLst>
                <a:path w="1994896" h="2709333">
                  <a:moveTo>
                    <a:pt x="0" y="0"/>
                  </a:moveTo>
                  <a:lnTo>
                    <a:pt x="1994896" y="0"/>
                  </a:lnTo>
                  <a:lnTo>
                    <a:pt x="1994896" y="2709333"/>
                  </a:lnTo>
                  <a:lnTo>
                    <a:pt x="0" y="2709333"/>
                  </a:lnTo>
                  <a:close/>
                </a:path>
              </a:pathLst>
            </a:custGeom>
            <a:solidFill>
              <a:srgbClr val="27ABB3"/>
            </a:solidFill>
          </p:spPr>
          <p:txBody>
            <a:bodyPr/>
            <a:lstStyle/>
            <a:p>
              <a:endParaRPr lang="en-US"/>
            </a:p>
          </p:txBody>
        </p:sp>
        <p:sp>
          <p:nvSpPr>
            <p:cNvPr id="4" name="TextBox 4"/>
            <p:cNvSpPr txBox="1"/>
            <p:nvPr/>
          </p:nvSpPr>
          <p:spPr>
            <a:xfrm>
              <a:off x="0" y="0"/>
              <a:ext cx="1994896" cy="2709333"/>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0" y="9806661"/>
            <a:ext cx="18288000" cy="480339"/>
            <a:chOff x="0" y="0"/>
            <a:chExt cx="4816593" cy="126509"/>
          </a:xfrm>
        </p:grpSpPr>
        <p:sp>
          <p:nvSpPr>
            <p:cNvPr id="6" name="Freeform 6"/>
            <p:cNvSpPr/>
            <p:nvPr/>
          </p:nvSpPr>
          <p:spPr>
            <a:xfrm>
              <a:off x="0" y="0"/>
              <a:ext cx="4816592" cy="126509"/>
            </a:xfrm>
            <a:custGeom>
              <a:avLst/>
              <a:gdLst/>
              <a:ahLst/>
              <a:cxnLst/>
              <a:rect l="l" t="t" r="r" b="b"/>
              <a:pathLst>
                <a:path w="4816592" h="126509">
                  <a:moveTo>
                    <a:pt x="0" y="0"/>
                  </a:moveTo>
                  <a:lnTo>
                    <a:pt x="4816592" y="0"/>
                  </a:lnTo>
                  <a:lnTo>
                    <a:pt x="4816592" y="126509"/>
                  </a:lnTo>
                  <a:lnTo>
                    <a:pt x="0" y="126509"/>
                  </a:lnTo>
                  <a:close/>
                </a:path>
              </a:pathLst>
            </a:custGeom>
            <a:solidFill>
              <a:srgbClr val="F8A72B"/>
            </a:solidFill>
          </p:spPr>
          <p:txBody>
            <a:bodyPr/>
            <a:lstStyle/>
            <a:p>
              <a:endParaRPr lang="en-US"/>
            </a:p>
          </p:txBody>
        </p:sp>
        <p:sp>
          <p:nvSpPr>
            <p:cNvPr id="7" name="TextBox 7"/>
            <p:cNvSpPr txBox="1"/>
            <p:nvPr/>
          </p:nvSpPr>
          <p:spPr>
            <a:xfrm>
              <a:off x="0" y="0"/>
              <a:ext cx="4816593" cy="126509"/>
            </a:xfrm>
            <a:prstGeom prst="rect">
              <a:avLst/>
            </a:prstGeom>
          </p:spPr>
          <p:txBody>
            <a:bodyPr lIns="50800" tIns="50800" rIns="50800" bIns="50800" rtlCol="0" anchor="ctr"/>
            <a:lstStyle/>
            <a:p>
              <a:pPr algn="ctr">
                <a:lnSpc>
                  <a:spcPts val="2639"/>
                </a:lnSpc>
              </a:pPr>
              <a:endParaRPr/>
            </a:p>
          </p:txBody>
        </p:sp>
      </p:grpSp>
      <p:graphicFrame>
        <p:nvGraphicFramePr>
          <p:cNvPr id="8" name="Table 8"/>
          <p:cNvGraphicFramePr>
            <a:graphicFrameLocks noGrp="1"/>
          </p:cNvGraphicFramePr>
          <p:nvPr/>
        </p:nvGraphicFramePr>
        <p:xfrm>
          <a:off x="1028700" y="4340608"/>
          <a:ext cx="8432876" cy="4631581"/>
        </p:xfrm>
        <a:graphic>
          <a:graphicData uri="http://schemas.openxmlformats.org/drawingml/2006/table">
            <a:tbl>
              <a:tblPr/>
              <a:tblGrid>
                <a:gridCol w="4216438">
                  <a:extLst>
                    <a:ext uri="{9D8B030D-6E8A-4147-A177-3AD203B41FA5}">
                      <a16:colId xmlns:a16="http://schemas.microsoft.com/office/drawing/2014/main" val="20000"/>
                    </a:ext>
                  </a:extLst>
                </a:gridCol>
                <a:gridCol w="4216438">
                  <a:extLst>
                    <a:ext uri="{9D8B030D-6E8A-4147-A177-3AD203B41FA5}">
                      <a16:colId xmlns:a16="http://schemas.microsoft.com/office/drawing/2014/main" val="20001"/>
                    </a:ext>
                  </a:extLst>
                </a:gridCol>
              </a:tblGrid>
              <a:tr h="1501774">
                <a:tc>
                  <a:txBody>
                    <a:bodyPr/>
                    <a:lstStyle/>
                    <a:p>
                      <a:pPr algn="ctr">
                        <a:lnSpc>
                          <a:spcPts val="4059"/>
                        </a:lnSpc>
                        <a:defRPr/>
                      </a:pPr>
                      <a:r>
                        <a:rPr lang="en-US" sz="2899" b="1">
                          <a:solidFill>
                            <a:srgbClr val="3F3F40"/>
                          </a:solidFill>
                          <a:latin typeface="Garet Bold"/>
                          <a:ea typeface="Garet Bold"/>
                          <a:cs typeface="Garet Bold"/>
                          <a:sym typeface="Garet Bold"/>
                        </a:rPr>
                        <a:t>REACH</a:t>
                      </a:r>
                      <a:endParaRPr lang="en-US" sz="1100"/>
                    </a:p>
                  </a:txBody>
                  <a:tcPr marL="190500" marR="190500" marT="190500" marB="190500" anchor="ctr">
                    <a:lnL w="0"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1B756"/>
                    </a:solidFill>
                  </a:tcPr>
                </a:tc>
                <a:tc>
                  <a:txBody>
                    <a:bodyPr/>
                    <a:lstStyle/>
                    <a:p>
                      <a:pPr algn="ctr">
                        <a:lnSpc>
                          <a:spcPts val="4059"/>
                        </a:lnSpc>
                        <a:defRPr/>
                      </a:pPr>
                      <a:r>
                        <a:rPr lang="en-US" sz="2899" b="1">
                          <a:solidFill>
                            <a:srgbClr val="3F3F40"/>
                          </a:solidFill>
                          <a:latin typeface="Garet Bold"/>
                          <a:ea typeface="Garet Bold"/>
                          <a:cs typeface="Garet Bold"/>
                          <a:sym typeface="Garet Bold"/>
                        </a:rPr>
                        <a:t>RESULTS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8A72B"/>
                      </a:solidFill>
                      <a:prstDash val="solid"/>
                      <a:round/>
                      <a:headEnd type="none" w="med" len="med"/>
                      <a:tailEnd type="none" w="med" len="med"/>
                    </a:lnR>
                    <a:lnT w="0" cap="flat" cmpd="sng" algn="ctr">
                      <a:solidFill>
                        <a:srgbClr val="F8A72B"/>
                      </a:solidFill>
                      <a:prstDash val="solid"/>
                      <a:round/>
                      <a:headEnd type="none" w="med" len="med"/>
                      <a:tailEnd type="none" w="med" len="med"/>
                    </a:lnT>
                    <a:lnB w="0" cap="flat" cmpd="sng" algn="ctr">
                      <a:solidFill>
                        <a:srgbClr val="F8A72B"/>
                      </a:solidFill>
                      <a:prstDash val="solid"/>
                      <a:round/>
                      <a:headEnd type="none" w="med" len="med"/>
                      <a:tailEnd type="none" w="med" len="med"/>
                    </a:lnB>
                    <a:solidFill>
                      <a:srgbClr val="F1B756"/>
                    </a:solidFill>
                  </a:tcPr>
                </a:tc>
                <a:extLst>
                  <a:ext uri="{0D108BD9-81ED-4DB2-BD59-A6C34878D82A}">
                    <a16:rowId xmlns:a16="http://schemas.microsoft.com/office/drawing/2014/main" val="10000"/>
                  </a:ext>
                </a:extLst>
              </a:tr>
              <a:tr h="3129807">
                <a:tc>
                  <a:txBody>
                    <a:bodyPr/>
                    <a:lstStyle/>
                    <a:p>
                      <a:pPr marL="453390" lvl="1" indent="-226695" algn="l">
                        <a:lnSpc>
                          <a:spcPts val="2940"/>
                        </a:lnSpc>
                        <a:buFont typeface="Arial"/>
                        <a:buChar char="•"/>
                        <a:defRPr/>
                      </a:pPr>
                      <a:r>
                        <a:rPr lang="en-US" sz="2100" b="1">
                          <a:solidFill>
                            <a:srgbClr val="3F3F40"/>
                          </a:solidFill>
                          <a:latin typeface="Garet Bold"/>
                          <a:ea typeface="Garet Bold"/>
                          <a:cs typeface="Garet Bold"/>
                          <a:sym typeface="Garet Bold"/>
                        </a:rPr>
                        <a:t>140 </a:t>
                      </a:r>
                      <a:r>
                        <a:rPr lang="en-US" sz="2100">
                          <a:solidFill>
                            <a:srgbClr val="3F3F40"/>
                          </a:solidFill>
                          <a:latin typeface="Garet"/>
                          <a:ea typeface="Garet"/>
                          <a:cs typeface="Garet"/>
                          <a:sym typeface="Garet"/>
                        </a:rPr>
                        <a:t>teachers received Pyramid Model training and coaching</a:t>
                      </a:r>
                      <a:endParaRPr lang="en-US" sz="1100"/>
                    </a:p>
                    <a:p>
                      <a:pPr marL="453390" lvl="1" indent="-226695" algn="l">
                        <a:lnSpc>
                          <a:spcPts val="2940"/>
                        </a:lnSpc>
                        <a:buFont typeface="Arial"/>
                        <a:buChar char="•"/>
                      </a:pPr>
                      <a:r>
                        <a:rPr lang="en-US" sz="2100" b="1">
                          <a:solidFill>
                            <a:srgbClr val="3F3F40"/>
                          </a:solidFill>
                          <a:latin typeface="Garet Bold"/>
                          <a:ea typeface="Garet Bold"/>
                          <a:cs typeface="Garet Bold"/>
                          <a:sym typeface="Garet Bold"/>
                        </a:rPr>
                        <a:t>706 hours </a:t>
                      </a:r>
                      <a:r>
                        <a:rPr lang="en-US" sz="2100">
                          <a:solidFill>
                            <a:srgbClr val="3F3F40"/>
                          </a:solidFill>
                          <a:latin typeface="Garet"/>
                          <a:ea typeface="Garet"/>
                          <a:cs typeface="Garet"/>
                          <a:sym typeface="Garet"/>
                        </a:rPr>
                        <a:t>of training and coaching was provided </a:t>
                      </a:r>
                    </a:p>
                  </a:txBody>
                  <a:tcPr marL="190500" marR="190500" marT="190500" marB="190500" anchor="ctr">
                    <a:lnL w="0"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FF2DC"/>
                    </a:solidFill>
                  </a:tcPr>
                </a:tc>
                <a:tc>
                  <a:txBody>
                    <a:bodyPr/>
                    <a:lstStyle/>
                    <a:p>
                      <a:pPr marL="453390" lvl="1" indent="-226695" algn="l">
                        <a:lnSpc>
                          <a:spcPts val="2940"/>
                        </a:lnSpc>
                        <a:buFont typeface="Arial"/>
                        <a:buChar char="•"/>
                        <a:defRPr/>
                      </a:pPr>
                      <a:r>
                        <a:rPr lang="en-US" sz="2100">
                          <a:solidFill>
                            <a:srgbClr val="3F3F40"/>
                          </a:solidFill>
                          <a:latin typeface="Garet"/>
                          <a:ea typeface="Garet"/>
                          <a:cs typeface="Garet"/>
                          <a:sym typeface="Garet"/>
                        </a:rPr>
                        <a:t>There were </a:t>
                      </a:r>
                      <a:r>
                        <a:rPr lang="en-US" sz="2100" b="1">
                          <a:solidFill>
                            <a:srgbClr val="3F3F40"/>
                          </a:solidFill>
                          <a:latin typeface="Garet Bold"/>
                          <a:ea typeface="Garet Bold"/>
                          <a:cs typeface="Garet Bold"/>
                          <a:sym typeface="Garet Bold"/>
                        </a:rPr>
                        <a:t>statistically significant increases in teachers use of evidence- based teaching strategies learned through the Pyramid Model </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E3D8"/>
                      </a:solidFill>
                      <a:prstDash val="solid"/>
                      <a:round/>
                      <a:headEnd type="none" w="med" len="med"/>
                      <a:tailEnd type="none" w="med" len="med"/>
                    </a:lnR>
                    <a:lnT w="0" cap="flat" cmpd="sng" algn="ctr">
                      <a:solidFill>
                        <a:srgbClr val="F8A72B"/>
                      </a:solidFill>
                      <a:prstDash val="solid"/>
                      <a:round/>
                      <a:headEnd type="none" w="med" len="med"/>
                      <a:tailEnd type="none" w="med" len="med"/>
                    </a:lnT>
                    <a:lnB w="0" cap="flat" cmpd="sng" algn="ctr">
                      <a:solidFill>
                        <a:srgbClr val="FFE3D8"/>
                      </a:solidFill>
                      <a:prstDash val="solid"/>
                      <a:round/>
                      <a:headEnd type="none" w="med" len="med"/>
                      <a:tailEnd type="none" w="med" len="med"/>
                    </a:lnB>
                    <a:solidFill>
                      <a:srgbClr val="FFF2DC"/>
                    </a:solidFill>
                  </a:tcPr>
                </a:tc>
                <a:extLst>
                  <a:ext uri="{0D108BD9-81ED-4DB2-BD59-A6C34878D82A}">
                    <a16:rowId xmlns:a16="http://schemas.microsoft.com/office/drawing/2014/main" val="10001"/>
                  </a:ext>
                </a:extLst>
              </a:tr>
            </a:tbl>
          </a:graphicData>
        </a:graphic>
      </p:graphicFrame>
      <p:grpSp>
        <p:nvGrpSpPr>
          <p:cNvPr id="9" name="Group 9"/>
          <p:cNvGrpSpPr/>
          <p:nvPr/>
        </p:nvGrpSpPr>
        <p:grpSpPr>
          <a:xfrm>
            <a:off x="11112599" y="5735063"/>
            <a:ext cx="668620" cy="668620"/>
            <a:chOff x="0" y="0"/>
            <a:chExt cx="891494" cy="891494"/>
          </a:xfrm>
        </p:grpSpPr>
        <p:grpSp>
          <p:nvGrpSpPr>
            <p:cNvPr id="10" name="Group 10"/>
            <p:cNvGrpSpPr/>
            <p:nvPr/>
          </p:nvGrpSpPr>
          <p:grpSpPr>
            <a:xfrm>
              <a:off x="0" y="0"/>
              <a:ext cx="891494" cy="89149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13" name="Freeform 13"/>
            <p:cNvSpPr/>
            <p:nvPr/>
          </p:nvSpPr>
          <p:spPr>
            <a:xfrm>
              <a:off x="210971" y="181859"/>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4" name="Group 14"/>
          <p:cNvGrpSpPr/>
          <p:nvPr/>
        </p:nvGrpSpPr>
        <p:grpSpPr>
          <a:xfrm>
            <a:off x="11112599" y="6660858"/>
            <a:ext cx="668620" cy="668620"/>
            <a:chOff x="0" y="0"/>
            <a:chExt cx="891494" cy="891494"/>
          </a:xfrm>
        </p:grpSpPr>
        <p:grpSp>
          <p:nvGrpSpPr>
            <p:cNvPr id="15" name="Group 15"/>
            <p:cNvGrpSpPr/>
            <p:nvPr/>
          </p:nvGrpSpPr>
          <p:grpSpPr>
            <a:xfrm>
              <a:off x="0" y="0"/>
              <a:ext cx="891494" cy="89149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17" name="TextBox 17"/>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18" name="Freeform 18"/>
            <p:cNvSpPr/>
            <p:nvPr/>
          </p:nvSpPr>
          <p:spPr>
            <a:xfrm>
              <a:off x="210971" y="181859"/>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9" name="Group 19"/>
          <p:cNvGrpSpPr/>
          <p:nvPr/>
        </p:nvGrpSpPr>
        <p:grpSpPr>
          <a:xfrm>
            <a:off x="11107678" y="7586654"/>
            <a:ext cx="668620" cy="668620"/>
            <a:chOff x="0" y="0"/>
            <a:chExt cx="891494" cy="891494"/>
          </a:xfrm>
        </p:grpSpPr>
        <p:grpSp>
          <p:nvGrpSpPr>
            <p:cNvPr id="20" name="Group 20"/>
            <p:cNvGrpSpPr/>
            <p:nvPr/>
          </p:nvGrpSpPr>
          <p:grpSpPr>
            <a:xfrm>
              <a:off x="0" y="0"/>
              <a:ext cx="891494" cy="89149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22" name="TextBox 22"/>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23" name="Freeform 23"/>
            <p:cNvSpPr/>
            <p:nvPr/>
          </p:nvSpPr>
          <p:spPr>
            <a:xfrm>
              <a:off x="210971" y="181859"/>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4" name="Group 24"/>
          <p:cNvGrpSpPr/>
          <p:nvPr/>
        </p:nvGrpSpPr>
        <p:grpSpPr>
          <a:xfrm>
            <a:off x="11107678" y="8512449"/>
            <a:ext cx="668620" cy="668620"/>
            <a:chOff x="0" y="0"/>
            <a:chExt cx="891494" cy="891494"/>
          </a:xfrm>
        </p:grpSpPr>
        <p:grpSp>
          <p:nvGrpSpPr>
            <p:cNvPr id="25" name="Group 25"/>
            <p:cNvGrpSpPr/>
            <p:nvPr/>
          </p:nvGrpSpPr>
          <p:grpSpPr>
            <a:xfrm>
              <a:off x="0" y="0"/>
              <a:ext cx="891494" cy="891494"/>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27" name="TextBox 27"/>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28" name="Freeform 28"/>
            <p:cNvSpPr/>
            <p:nvPr/>
          </p:nvSpPr>
          <p:spPr>
            <a:xfrm>
              <a:off x="210971" y="181859"/>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9" name="Group 29"/>
          <p:cNvGrpSpPr/>
          <p:nvPr/>
        </p:nvGrpSpPr>
        <p:grpSpPr>
          <a:xfrm>
            <a:off x="11112599" y="4812751"/>
            <a:ext cx="668620" cy="668620"/>
            <a:chOff x="0" y="0"/>
            <a:chExt cx="891494" cy="891494"/>
          </a:xfrm>
        </p:grpSpPr>
        <p:grpSp>
          <p:nvGrpSpPr>
            <p:cNvPr id="30" name="Group 30"/>
            <p:cNvGrpSpPr/>
            <p:nvPr/>
          </p:nvGrpSpPr>
          <p:grpSpPr>
            <a:xfrm>
              <a:off x="0" y="0"/>
              <a:ext cx="891494" cy="89149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32" name="TextBox 32"/>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33" name="Freeform 33"/>
            <p:cNvSpPr/>
            <p:nvPr/>
          </p:nvSpPr>
          <p:spPr>
            <a:xfrm>
              <a:off x="210971" y="181859"/>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34" name="Group 34"/>
          <p:cNvGrpSpPr/>
          <p:nvPr/>
        </p:nvGrpSpPr>
        <p:grpSpPr>
          <a:xfrm>
            <a:off x="11107678" y="2035365"/>
            <a:ext cx="668620" cy="668620"/>
            <a:chOff x="0" y="0"/>
            <a:chExt cx="891494" cy="891494"/>
          </a:xfrm>
        </p:grpSpPr>
        <p:grpSp>
          <p:nvGrpSpPr>
            <p:cNvPr id="35" name="Group 35"/>
            <p:cNvGrpSpPr/>
            <p:nvPr/>
          </p:nvGrpSpPr>
          <p:grpSpPr>
            <a:xfrm>
              <a:off x="0" y="0"/>
              <a:ext cx="891494" cy="89149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37" name="TextBox 37"/>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38" name="Freeform 38"/>
            <p:cNvSpPr/>
            <p:nvPr/>
          </p:nvSpPr>
          <p:spPr>
            <a:xfrm>
              <a:off x="210971" y="181859"/>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39" name="Group 39"/>
          <p:cNvGrpSpPr/>
          <p:nvPr/>
        </p:nvGrpSpPr>
        <p:grpSpPr>
          <a:xfrm>
            <a:off x="11112599" y="2961160"/>
            <a:ext cx="668620" cy="668620"/>
            <a:chOff x="0" y="0"/>
            <a:chExt cx="891494" cy="891494"/>
          </a:xfrm>
        </p:grpSpPr>
        <p:grpSp>
          <p:nvGrpSpPr>
            <p:cNvPr id="40" name="Group 40"/>
            <p:cNvGrpSpPr/>
            <p:nvPr/>
          </p:nvGrpSpPr>
          <p:grpSpPr>
            <a:xfrm>
              <a:off x="0" y="0"/>
              <a:ext cx="891494" cy="89149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42" name="TextBox 42"/>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43" name="Freeform 43"/>
            <p:cNvSpPr/>
            <p:nvPr/>
          </p:nvSpPr>
          <p:spPr>
            <a:xfrm>
              <a:off x="210971" y="181859"/>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44" name="Group 44"/>
          <p:cNvGrpSpPr/>
          <p:nvPr/>
        </p:nvGrpSpPr>
        <p:grpSpPr>
          <a:xfrm>
            <a:off x="11107678" y="3886956"/>
            <a:ext cx="668620" cy="668620"/>
            <a:chOff x="0" y="0"/>
            <a:chExt cx="891494" cy="891494"/>
          </a:xfrm>
        </p:grpSpPr>
        <p:grpSp>
          <p:nvGrpSpPr>
            <p:cNvPr id="45" name="Group 45"/>
            <p:cNvGrpSpPr/>
            <p:nvPr/>
          </p:nvGrpSpPr>
          <p:grpSpPr>
            <a:xfrm>
              <a:off x="0" y="0"/>
              <a:ext cx="891494" cy="89149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47" name="TextBox 47"/>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48" name="Freeform 48"/>
            <p:cNvSpPr/>
            <p:nvPr/>
          </p:nvSpPr>
          <p:spPr>
            <a:xfrm>
              <a:off x="210971" y="181859"/>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49" name="Freeform 49"/>
          <p:cNvSpPr/>
          <p:nvPr/>
        </p:nvSpPr>
        <p:spPr>
          <a:xfrm>
            <a:off x="15409219" y="162941"/>
            <a:ext cx="2509791" cy="1599992"/>
          </a:xfrm>
          <a:custGeom>
            <a:avLst/>
            <a:gdLst/>
            <a:ahLst/>
            <a:cxnLst/>
            <a:rect l="l" t="t" r="r" b="b"/>
            <a:pathLst>
              <a:path w="2509791" h="1599992">
                <a:moveTo>
                  <a:pt x="0" y="0"/>
                </a:moveTo>
                <a:lnTo>
                  <a:pt x="2509791" y="0"/>
                </a:lnTo>
                <a:lnTo>
                  <a:pt x="2509791" y="1599992"/>
                </a:lnTo>
                <a:lnTo>
                  <a:pt x="0" y="1599992"/>
                </a:lnTo>
                <a:lnTo>
                  <a:pt x="0" y="0"/>
                </a:lnTo>
                <a:close/>
              </a:path>
            </a:pathLst>
          </a:custGeom>
          <a:blipFill>
            <a:blip r:embed="rId4"/>
            <a:stretch>
              <a:fillRect/>
            </a:stretch>
          </a:blipFill>
        </p:spPr>
        <p:txBody>
          <a:bodyPr/>
          <a:lstStyle/>
          <a:p>
            <a:endParaRPr lang="en-US"/>
          </a:p>
        </p:txBody>
      </p:sp>
      <p:sp>
        <p:nvSpPr>
          <p:cNvPr id="50" name="TextBox 50"/>
          <p:cNvSpPr txBox="1"/>
          <p:nvPr/>
        </p:nvSpPr>
        <p:spPr>
          <a:xfrm>
            <a:off x="221209" y="390541"/>
            <a:ext cx="10613383" cy="1795780"/>
          </a:xfrm>
          <a:prstGeom prst="rect">
            <a:avLst/>
          </a:prstGeom>
        </p:spPr>
        <p:txBody>
          <a:bodyPr lIns="0" tIns="0" rIns="0" bIns="0" rtlCol="0" anchor="t">
            <a:spAutoFit/>
          </a:bodyPr>
          <a:lstStyle/>
          <a:p>
            <a:pPr marL="0" lvl="0" indent="0" algn="l">
              <a:lnSpc>
                <a:spcPts val="7039"/>
              </a:lnSpc>
              <a:spcBef>
                <a:spcPct val="0"/>
              </a:spcBef>
            </a:pPr>
            <a:r>
              <a:rPr lang="en-US" sz="6399" spc="31">
                <a:solidFill>
                  <a:srgbClr val="3F3F40"/>
                </a:solidFill>
                <a:latin typeface="Berthold Block"/>
                <a:ea typeface="Berthold Block"/>
                <a:cs typeface="Berthold Block"/>
                <a:sym typeface="Berthold Block"/>
              </a:rPr>
              <a:t>Step 2: Promote Protective Factors for Children and Families </a:t>
            </a:r>
          </a:p>
        </p:txBody>
      </p:sp>
      <p:sp>
        <p:nvSpPr>
          <p:cNvPr id="51" name="TextBox 51"/>
          <p:cNvSpPr txBox="1"/>
          <p:nvPr/>
        </p:nvSpPr>
        <p:spPr>
          <a:xfrm>
            <a:off x="1075626" y="2926003"/>
            <a:ext cx="8339026" cy="1002665"/>
          </a:xfrm>
          <a:prstGeom prst="rect">
            <a:avLst/>
          </a:prstGeom>
        </p:spPr>
        <p:txBody>
          <a:bodyPr lIns="0" tIns="0" rIns="0" bIns="0" rtlCol="0" anchor="t">
            <a:spAutoFit/>
          </a:bodyPr>
          <a:lstStyle/>
          <a:p>
            <a:pPr marL="0" lvl="0" indent="0" algn="ctr">
              <a:lnSpc>
                <a:spcPts val="4060"/>
              </a:lnSpc>
              <a:spcBef>
                <a:spcPct val="0"/>
              </a:spcBef>
            </a:pPr>
            <a:r>
              <a:rPr lang="en-US" sz="2900" b="1" spc="-29">
                <a:solidFill>
                  <a:srgbClr val="3F3F40"/>
                </a:solidFill>
                <a:latin typeface="Garet Bold"/>
                <a:ea typeface="Garet Bold"/>
                <a:cs typeface="Garet Bold"/>
                <a:sym typeface="Garet Bold"/>
              </a:rPr>
              <a:t>Pyramid Model Training and Coaching for ECE Teachers</a:t>
            </a:r>
          </a:p>
        </p:txBody>
      </p:sp>
      <p:sp>
        <p:nvSpPr>
          <p:cNvPr id="52" name="TextBox 52"/>
          <p:cNvSpPr txBox="1"/>
          <p:nvPr/>
        </p:nvSpPr>
        <p:spPr>
          <a:xfrm>
            <a:off x="11107678" y="1368615"/>
            <a:ext cx="3868043" cy="428625"/>
          </a:xfrm>
          <a:prstGeom prst="rect">
            <a:avLst/>
          </a:prstGeom>
        </p:spPr>
        <p:txBody>
          <a:bodyPr lIns="0" tIns="0" rIns="0" bIns="0" rtlCol="0" anchor="t">
            <a:spAutoFit/>
          </a:bodyPr>
          <a:lstStyle/>
          <a:p>
            <a:pPr algn="ctr">
              <a:lnSpc>
                <a:spcPts val="3479"/>
              </a:lnSpc>
              <a:spcBef>
                <a:spcPct val="0"/>
              </a:spcBef>
            </a:pPr>
            <a:r>
              <a:rPr lang="en-US" sz="2899" b="1">
                <a:solidFill>
                  <a:srgbClr val="3F3F40"/>
                </a:solidFill>
                <a:latin typeface="Garet Bold"/>
                <a:ea typeface="Garet Bold"/>
                <a:cs typeface="Garet Bold"/>
                <a:sym typeface="Garet Bold"/>
              </a:rPr>
              <a:t>Increases included: </a:t>
            </a:r>
          </a:p>
        </p:txBody>
      </p:sp>
      <p:sp>
        <p:nvSpPr>
          <p:cNvPr id="53" name="TextBox 53"/>
          <p:cNvSpPr txBox="1"/>
          <p:nvPr/>
        </p:nvSpPr>
        <p:spPr>
          <a:xfrm>
            <a:off x="11881039" y="4940368"/>
            <a:ext cx="5714533" cy="36576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Teaching friendship skills​</a:t>
            </a:r>
          </a:p>
        </p:txBody>
      </p:sp>
      <p:sp>
        <p:nvSpPr>
          <p:cNvPr id="54" name="TextBox 54"/>
          <p:cNvSpPr txBox="1"/>
          <p:nvPr/>
        </p:nvSpPr>
        <p:spPr>
          <a:xfrm>
            <a:off x="11881039" y="5862681"/>
            <a:ext cx="5714533" cy="36576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Teaching children to express emotions​</a:t>
            </a:r>
          </a:p>
        </p:txBody>
      </p:sp>
      <p:sp>
        <p:nvSpPr>
          <p:cNvPr id="55" name="TextBox 55"/>
          <p:cNvSpPr txBox="1"/>
          <p:nvPr/>
        </p:nvSpPr>
        <p:spPr>
          <a:xfrm>
            <a:off x="11881039" y="6762782"/>
            <a:ext cx="5714533" cy="36576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Teaching problem solving​</a:t>
            </a:r>
          </a:p>
        </p:txBody>
      </p:sp>
      <p:sp>
        <p:nvSpPr>
          <p:cNvPr id="56" name="TextBox 56"/>
          <p:cNvSpPr txBox="1"/>
          <p:nvPr/>
        </p:nvSpPr>
        <p:spPr>
          <a:xfrm>
            <a:off x="11876117" y="7528534"/>
            <a:ext cx="5714533" cy="737235"/>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Interventions for children with persistent challenges​</a:t>
            </a:r>
          </a:p>
        </p:txBody>
      </p:sp>
      <p:sp>
        <p:nvSpPr>
          <p:cNvPr id="57" name="TextBox 57"/>
          <p:cNvSpPr txBox="1"/>
          <p:nvPr/>
        </p:nvSpPr>
        <p:spPr>
          <a:xfrm>
            <a:off x="11881039" y="8465794"/>
            <a:ext cx="5714533" cy="737235"/>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Supporting family use of Pyramid Model practices</a:t>
            </a:r>
          </a:p>
        </p:txBody>
      </p:sp>
      <p:sp>
        <p:nvSpPr>
          <p:cNvPr id="58" name="TextBox 58"/>
          <p:cNvSpPr txBox="1"/>
          <p:nvPr/>
        </p:nvSpPr>
        <p:spPr>
          <a:xfrm>
            <a:off x="11881039" y="2162983"/>
            <a:ext cx="5714533" cy="36576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Use of schedules and routines ​</a:t>
            </a:r>
          </a:p>
        </p:txBody>
      </p:sp>
      <p:sp>
        <p:nvSpPr>
          <p:cNvPr id="59" name="TextBox 59"/>
          <p:cNvSpPr txBox="1"/>
          <p:nvPr/>
        </p:nvSpPr>
        <p:spPr>
          <a:xfrm>
            <a:off x="11881039" y="2892546"/>
            <a:ext cx="5714533" cy="737235"/>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Use of transitions between activities being appropriate​</a:t>
            </a:r>
          </a:p>
        </p:txBody>
      </p:sp>
      <p:sp>
        <p:nvSpPr>
          <p:cNvPr id="60" name="TextBox 60"/>
          <p:cNvSpPr txBox="1"/>
          <p:nvPr/>
        </p:nvSpPr>
        <p:spPr>
          <a:xfrm>
            <a:off x="11881039" y="3828836"/>
            <a:ext cx="5714533" cy="737235"/>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Teaching social and emotional competence​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10834592" y="0"/>
            <a:ext cx="7453408" cy="10287000"/>
            <a:chOff x="0" y="0"/>
            <a:chExt cx="1963037" cy="2709333"/>
          </a:xfrm>
        </p:grpSpPr>
        <p:sp>
          <p:nvSpPr>
            <p:cNvPr id="3" name="Freeform 3"/>
            <p:cNvSpPr/>
            <p:nvPr/>
          </p:nvSpPr>
          <p:spPr>
            <a:xfrm>
              <a:off x="0" y="0"/>
              <a:ext cx="1963038" cy="2709333"/>
            </a:xfrm>
            <a:custGeom>
              <a:avLst/>
              <a:gdLst/>
              <a:ahLst/>
              <a:cxnLst/>
              <a:rect l="l" t="t" r="r" b="b"/>
              <a:pathLst>
                <a:path w="1963038" h="2709333">
                  <a:moveTo>
                    <a:pt x="0" y="0"/>
                  </a:moveTo>
                  <a:lnTo>
                    <a:pt x="1963038" y="0"/>
                  </a:lnTo>
                  <a:lnTo>
                    <a:pt x="1963038" y="2709333"/>
                  </a:lnTo>
                  <a:lnTo>
                    <a:pt x="0" y="2709333"/>
                  </a:lnTo>
                  <a:close/>
                </a:path>
              </a:pathLst>
            </a:custGeom>
            <a:solidFill>
              <a:srgbClr val="27ABB3"/>
            </a:solidFill>
          </p:spPr>
          <p:txBody>
            <a:bodyPr/>
            <a:lstStyle/>
            <a:p>
              <a:endParaRPr lang="en-US"/>
            </a:p>
          </p:txBody>
        </p:sp>
        <p:sp>
          <p:nvSpPr>
            <p:cNvPr id="4" name="TextBox 4"/>
            <p:cNvSpPr txBox="1"/>
            <p:nvPr/>
          </p:nvSpPr>
          <p:spPr>
            <a:xfrm>
              <a:off x="0" y="0"/>
              <a:ext cx="1963037" cy="2709333"/>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0" y="9806661"/>
            <a:ext cx="18288000" cy="480339"/>
            <a:chOff x="0" y="0"/>
            <a:chExt cx="4816593" cy="126509"/>
          </a:xfrm>
        </p:grpSpPr>
        <p:sp>
          <p:nvSpPr>
            <p:cNvPr id="6" name="Freeform 6"/>
            <p:cNvSpPr/>
            <p:nvPr/>
          </p:nvSpPr>
          <p:spPr>
            <a:xfrm>
              <a:off x="0" y="0"/>
              <a:ext cx="4816592" cy="126509"/>
            </a:xfrm>
            <a:custGeom>
              <a:avLst/>
              <a:gdLst/>
              <a:ahLst/>
              <a:cxnLst/>
              <a:rect l="l" t="t" r="r" b="b"/>
              <a:pathLst>
                <a:path w="4816592" h="126509">
                  <a:moveTo>
                    <a:pt x="0" y="0"/>
                  </a:moveTo>
                  <a:lnTo>
                    <a:pt x="4816592" y="0"/>
                  </a:lnTo>
                  <a:lnTo>
                    <a:pt x="4816592" y="126509"/>
                  </a:lnTo>
                  <a:lnTo>
                    <a:pt x="0" y="126509"/>
                  </a:lnTo>
                  <a:close/>
                </a:path>
              </a:pathLst>
            </a:custGeom>
            <a:solidFill>
              <a:srgbClr val="F8A72B"/>
            </a:solidFill>
          </p:spPr>
          <p:txBody>
            <a:bodyPr/>
            <a:lstStyle/>
            <a:p>
              <a:endParaRPr lang="en-US"/>
            </a:p>
          </p:txBody>
        </p:sp>
        <p:sp>
          <p:nvSpPr>
            <p:cNvPr id="7" name="TextBox 7"/>
            <p:cNvSpPr txBox="1"/>
            <p:nvPr/>
          </p:nvSpPr>
          <p:spPr>
            <a:xfrm>
              <a:off x="0" y="0"/>
              <a:ext cx="4816593" cy="126509"/>
            </a:xfrm>
            <a:prstGeom prst="rect">
              <a:avLst/>
            </a:prstGeom>
          </p:spPr>
          <p:txBody>
            <a:bodyPr lIns="50800" tIns="50800" rIns="50800" bIns="50800" rtlCol="0" anchor="ctr"/>
            <a:lstStyle/>
            <a:p>
              <a:pPr algn="ctr">
                <a:lnSpc>
                  <a:spcPts val="2639"/>
                </a:lnSpc>
              </a:pPr>
              <a:endParaRPr/>
            </a:p>
          </p:txBody>
        </p:sp>
      </p:grpSp>
      <p:graphicFrame>
        <p:nvGraphicFramePr>
          <p:cNvPr id="8" name="Table 8"/>
          <p:cNvGraphicFramePr>
            <a:graphicFrameLocks noGrp="1"/>
          </p:cNvGraphicFramePr>
          <p:nvPr/>
        </p:nvGraphicFramePr>
        <p:xfrm>
          <a:off x="854664" y="3857702"/>
          <a:ext cx="9054888" cy="4631581"/>
        </p:xfrm>
        <a:graphic>
          <a:graphicData uri="http://schemas.openxmlformats.org/drawingml/2006/table">
            <a:tbl>
              <a:tblPr/>
              <a:tblGrid>
                <a:gridCol w="4527444">
                  <a:extLst>
                    <a:ext uri="{9D8B030D-6E8A-4147-A177-3AD203B41FA5}">
                      <a16:colId xmlns:a16="http://schemas.microsoft.com/office/drawing/2014/main" val="20000"/>
                    </a:ext>
                  </a:extLst>
                </a:gridCol>
                <a:gridCol w="4527444">
                  <a:extLst>
                    <a:ext uri="{9D8B030D-6E8A-4147-A177-3AD203B41FA5}">
                      <a16:colId xmlns:a16="http://schemas.microsoft.com/office/drawing/2014/main" val="20001"/>
                    </a:ext>
                  </a:extLst>
                </a:gridCol>
              </a:tblGrid>
              <a:tr h="1501774">
                <a:tc>
                  <a:txBody>
                    <a:bodyPr/>
                    <a:lstStyle/>
                    <a:p>
                      <a:pPr algn="ctr">
                        <a:lnSpc>
                          <a:spcPts val="4059"/>
                        </a:lnSpc>
                        <a:defRPr/>
                      </a:pPr>
                      <a:r>
                        <a:rPr lang="en-US" sz="2899" b="1">
                          <a:solidFill>
                            <a:srgbClr val="3F3F40"/>
                          </a:solidFill>
                          <a:latin typeface="Garet Bold"/>
                          <a:ea typeface="Garet Bold"/>
                          <a:cs typeface="Garet Bold"/>
                          <a:sym typeface="Garet Bold"/>
                        </a:rPr>
                        <a:t>REACH</a:t>
                      </a:r>
                      <a:endParaRPr lang="en-US" sz="1100"/>
                    </a:p>
                  </a:txBody>
                  <a:tcPr marL="190500" marR="190500" marT="190500" marB="190500" anchor="ctr">
                    <a:lnL w="0"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1B756"/>
                    </a:solidFill>
                  </a:tcPr>
                </a:tc>
                <a:tc>
                  <a:txBody>
                    <a:bodyPr/>
                    <a:lstStyle/>
                    <a:p>
                      <a:pPr algn="ctr">
                        <a:lnSpc>
                          <a:spcPts val="4059"/>
                        </a:lnSpc>
                        <a:defRPr/>
                      </a:pPr>
                      <a:r>
                        <a:rPr lang="en-US" sz="2899" b="1">
                          <a:solidFill>
                            <a:srgbClr val="3F3F40"/>
                          </a:solidFill>
                          <a:latin typeface="Garet Bold"/>
                          <a:ea typeface="Garet Bold"/>
                          <a:cs typeface="Garet Bold"/>
                          <a:sym typeface="Garet Bold"/>
                        </a:rPr>
                        <a:t>RESULTS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8A72B"/>
                      </a:solidFill>
                      <a:prstDash val="solid"/>
                      <a:round/>
                      <a:headEnd type="none" w="med" len="med"/>
                      <a:tailEnd type="none" w="med" len="med"/>
                    </a:lnR>
                    <a:lnT w="0" cap="flat" cmpd="sng" algn="ctr">
                      <a:solidFill>
                        <a:srgbClr val="F8A72B"/>
                      </a:solidFill>
                      <a:prstDash val="solid"/>
                      <a:round/>
                      <a:headEnd type="none" w="med" len="med"/>
                      <a:tailEnd type="none" w="med" len="med"/>
                    </a:lnT>
                    <a:lnB w="0" cap="flat" cmpd="sng" algn="ctr">
                      <a:solidFill>
                        <a:srgbClr val="F8A72B"/>
                      </a:solidFill>
                      <a:prstDash val="solid"/>
                      <a:round/>
                      <a:headEnd type="none" w="med" len="med"/>
                      <a:tailEnd type="none" w="med" len="med"/>
                    </a:lnB>
                    <a:solidFill>
                      <a:srgbClr val="F1B756"/>
                    </a:solidFill>
                  </a:tcPr>
                </a:tc>
                <a:extLst>
                  <a:ext uri="{0D108BD9-81ED-4DB2-BD59-A6C34878D82A}">
                    <a16:rowId xmlns:a16="http://schemas.microsoft.com/office/drawing/2014/main" val="10000"/>
                  </a:ext>
                </a:extLst>
              </a:tr>
              <a:tr h="3129807">
                <a:tc>
                  <a:txBody>
                    <a:bodyPr/>
                    <a:lstStyle/>
                    <a:p>
                      <a:pPr marL="453390" lvl="1" indent="-226695" algn="l">
                        <a:lnSpc>
                          <a:spcPts val="2940"/>
                        </a:lnSpc>
                        <a:buFont typeface="Arial"/>
                        <a:buChar char="•"/>
                        <a:defRPr/>
                      </a:pPr>
                      <a:r>
                        <a:rPr lang="en-US" sz="2100" b="1">
                          <a:solidFill>
                            <a:srgbClr val="3F3F40"/>
                          </a:solidFill>
                          <a:latin typeface="Garet Bold"/>
                          <a:ea typeface="Garet Bold"/>
                          <a:cs typeface="Garet Bold"/>
                          <a:sym typeface="Garet Bold"/>
                        </a:rPr>
                        <a:t>106 caregivers </a:t>
                      </a:r>
                      <a:r>
                        <a:rPr lang="en-US" sz="2100">
                          <a:solidFill>
                            <a:srgbClr val="3F3F40"/>
                          </a:solidFill>
                          <a:latin typeface="Garet"/>
                          <a:ea typeface="Garet"/>
                          <a:cs typeface="Garet"/>
                          <a:sym typeface="Garet"/>
                        </a:rPr>
                        <a:t>participated in PSFF</a:t>
                      </a:r>
                      <a:r>
                        <a:rPr lang="en-US" sz="2100" b="1">
                          <a:solidFill>
                            <a:srgbClr val="3F3F40"/>
                          </a:solidFill>
                          <a:latin typeface="Garet Bold"/>
                          <a:ea typeface="Garet Bold"/>
                          <a:cs typeface="Garet Bold"/>
                          <a:sym typeface="Garet Bold"/>
                        </a:rPr>
                        <a:t> </a:t>
                      </a:r>
                      <a:endParaRPr lang="en-US" sz="1100"/>
                    </a:p>
                    <a:p>
                      <a:pPr marL="453390" lvl="1" indent="-226695" algn="l">
                        <a:lnSpc>
                          <a:spcPts val="2940"/>
                        </a:lnSpc>
                        <a:buFont typeface="Arial"/>
                        <a:buChar char="•"/>
                      </a:pPr>
                      <a:r>
                        <a:rPr lang="en-US" sz="2100" b="1">
                          <a:solidFill>
                            <a:srgbClr val="3F3F40"/>
                          </a:solidFill>
                          <a:latin typeface="Garet Bold"/>
                          <a:ea typeface="Garet Bold"/>
                          <a:cs typeface="Garet Bold"/>
                          <a:sym typeface="Garet Bold"/>
                        </a:rPr>
                        <a:t>61% of caregivers </a:t>
                      </a:r>
                      <a:r>
                        <a:rPr lang="en-US" sz="2100">
                          <a:solidFill>
                            <a:srgbClr val="3F3F40"/>
                          </a:solidFill>
                          <a:latin typeface="Garet"/>
                          <a:ea typeface="Garet"/>
                          <a:cs typeface="Garet"/>
                          <a:sym typeface="Garet"/>
                        </a:rPr>
                        <a:t>attended 4 or more classes </a:t>
                      </a:r>
                    </a:p>
                  </a:txBody>
                  <a:tcPr marL="190500" marR="190500" marT="190500" marB="190500" anchor="ctr">
                    <a:lnL w="0"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FF2DC"/>
                    </a:solidFill>
                  </a:tcPr>
                </a:tc>
                <a:tc>
                  <a:txBody>
                    <a:bodyPr/>
                    <a:lstStyle/>
                    <a:p>
                      <a:pPr marL="453390" lvl="1" indent="-226695" algn="l">
                        <a:lnSpc>
                          <a:spcPts val="2940"/>
                        </a:lnSpc>
                        <a:buFont typeface="Arial"/>
                        <a:buChar char="•"/>
                        <a:defRPr/>
                      </a:pPr>
                      <a:r>
                        <a:rPr lang="en-US" sz="2100">
                          <a:solidFill>
                            <a:srgbClr val="3F3F40"/>
                          </a:solidFill>
                          <a:latin typeface="Garet"/>
                          <a:ea typeface="Garet"/>
                          <a:cs typeface="Garet"/>
                          <a:sym typeface="Garet"/>
                        </a:rPr>
                        <a:t>There were</a:t>
                      </a:r>
                      <a:r>
                        <a:rPr lang="en-US" sz="2100" b="1">
                          <a:solidFill>
                            <a:srgbClr val="3F3F40"/>
                          </a:solidFill>
                          <a:latin typeface="Garet Bold"/>
                          <a:ea typeface="Garet Bold"/>
                          <a:cs typeface="Garet Bold"/>
                          <a:sym typeface="Garet Bold"/>
                        </a:rPr>
                        <a:t> significant increases in caregivers knowledge and use of skills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E3D8"/>
                      </a:solidFill>
                      <a:prstDash val="solid"/>
                      <a:round/>
                      <a:headEnd type="none" w="med" len="med"/>
                      <a:tailEnd type="none" w="med" len="med"/>
                    </a:lnR>
                    <a:lnT w="0" cap="flat" cmpd="sng" algn="ctr">
                      <a:solidFill>
                        <a:srgbClr val="F8A72B"/>
                      </a:solidFill>
                      <a:prstDash val="solid"/>
                      <a:round/>
                      <a:headEnd type="none" w="med" len="med"/>
                      <a:tailEnd type="none" w="med" len="med"/>
                    </a:lnT>
                    <a:lnB w="0" cap="flat" cmpd="sng" algn="ctr">
                      <a:solidFill>
                        <a:srgbClr val="FFE3D8"/>
                      </a:solidFill>
                      <a:prstDash val="solid"/>
                      <a:round/>
                      <a:headEnd type="none" w="med" len="med"/>
                      <a:tailEnd type="none" w="med" len="med"/>
                    </a:lnB>
                    <a:solidFill>
                      <a:srgbClr val="FFF2DC"/>
                    </a:solidFill>
                  </a:tcPr>
                </a:tc>
                <a:extLst>
                  <a:ext uri="{0D108BD9-81ED-4DB2-BD59-A6C34878D82A}">
                    <a16:rowId xmlns:a16="http://schemas.microsoft.com/office/drawing/2014/main" val="10001"/>
                  </a:ext>
                </a:extLst>
              </a:tr>
            </a:tbl>
          </a:graphicData>
        </a:graphic>
      </p:graphicFrame>
      <p:grpSp>
        <p:nvGrpSpPr>
          <p:cNvPr id="9" name="Group 9"/>
          <p:cNvGrpSpPr/>
          <p:nvPr/>
        </p:nvGrpSpPr>
        <p:grpSpPr>
          <a:xfrm>
            <a:off x="11303083" y="3857702"/>
            <a:ext cx="668620" cy="4339743"/>
            <a:chOff x="0" y="0"/>
            <a:chExt cx="891494" cy="5786324"/>
          </a:xfrm>
        </p:grpSpPr>
        <p:grpSp>
          <p:nvGrpSpPr>
            <p:cNvPr id="10" name="Group 10"/>
            <p:cNvGrpSpPr/>
            <p:nvPr/>
          </p:nvGrpSpPr>
          <p:grpSpPr>
            <a:xfrm>
              <a:off x="0" y="0"/>
              <a:ext cx="891494" cy="89149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13" name="Freeform 13"/>
            <p:cNvSpPr/>
            <p:nvPr/>
          </p:nvSpPr>
          <p:spPr>
            <a:xfrm>
              <a:off x="210971" y="181859"/>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4" name="Group 14"/>
            <p:cNvGrpSpPr/>
            <p:nvPr/>
          </p:nvGrpSpPr>
          <p:grpSpPr>
            <a:xfrm>
              <a:off x="0" y="1229750"/>
              <a:ext cx="891494" cy="89149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16" name="TextBox 16"/>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17" name="Freeform 17"/>
            <p:cNvSpPr/>
            <p:nvPr/>
          </p:nvSpPr>
          <p:spPr>
            <a:xfrm>
              <a:off x="210971" y="1411608"/>
              <a:ext cx="469552" cy="527776"/>
            </a:xfrm>
            <a:custGeom>
              <a:avLst/>
              <a:gdLst/>
              <a:ahLst/>
              <a:cxnLst/>
              <a:rect l="l" t="t" r="r" b="b"/>
              <a:pathLst>
                <a:path w="469552" h="527776">
                  <a:moveTo>
                    <a:pt x="0" y="0"/>
                  </a:moveTo>
                  <a:lnTo>
                    <a:pt x="469552" y="0"/>
                  </a:lnTo>
                  <a:lnTo>
                    <a:pt x="469552" y="527777"/>
                  </a:lnTo>
                  <a:lnTo>
                    <a:pt x="0" y="527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8" name="Group 18"/>
            <p:cNvGrpSpPr/>
            <p:nvPr/>
          </p:nvGrpSpPr>
          <p:grpSpPr>
            <a:xfrm>
              <a:off x="0" y="2451443"/>
              <a:ext cx="891494" cy="89149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20" name="TextBox 20"/>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21" name="Freeform 21"/>
            <p:cNvSpPr/>
            <p:nvPr/>
          </p:nvSpPr>
          <p:spPr>
            <a:xfrm>
              <a:off x="210971" y="2633302"/>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2" name="Group 22"/>
            <p:cNvGrpSpPr/>
            <p:nvPr/>
          </p:nvGrpSpPr>
          <p:grpSpPr>
            <a:xfrm>
              <a:off x="0" y="3673137"/>
              <a:ext cx="891494" cy="89149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24" name="TextBox 24"/>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25" name="Freeform 25"/>
            <p:cNvSpPr/>
            <p:nvPr/>
          </p:nvSpPr>
          <p:spPr>
            <a:xfrm>
              <a:off x="210971" y="3854996"/>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6" name="Group 26"/>
            <p:cNvGrpSpPr/>
            <p:nvPr/>
          </p:nvGrpSpPr>
          <p:grpSpPr>
            <a:xfrm>
              <a:off x="0" y="4894831"/>
              <a:ext cx="891494" cy="89149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28" name="TextBox 28"/>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29" name="Freeform 29"/>
            <p:cNvSpPr/>
            <p:nvPr/>
          </p:nvSpPr>
          <p:spPr>
            <a:xfrm>
              <a:off x="210971" y="5076689"/>
              <a:ext cx="469552" cy="527776"/>
            </a:xfrm>
            <a:custGeom>
              <a:avLst/>
              <a:gdLst/>
              <a:ahLst/>
              <a:cxnLst/>
              <a:rect l="l" t="t" r="r" b="b"/>
              <a:pathLst>
                <a:path w="469552" h="527776">
                  <a:moveTo>
                    <a:pt x="0" y="0"/>
                  </a:moveTo>
                  <a:lnTo>
                    <a:pt x="469552" y="0"/>
                  </a:lnTo>
                  <a:lnTo>
                    <a:pt x="469552" y="527777"/>
                  </a:lnTo>
                  <a:lnTo>
                    <a:pt x="0" y="527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30" name="Freeform 30"/>
          <p:cNvSpPr/>
          <p:nvPr/>
        </p:nvSpPr>
        <p:spPr>
          <a:xfrm>
            <a:off x="13196431" y="462099"/>
            <a:ext cx="2729729" cy="2190608"/>
          </a:xfrm>
          <a:custGeom>
            <a:avLst/>
            <a:gdLst/>
            <a:ahLst/>
            <a:cxnLst/>
            <a:rect l="l" t="t" r="r" b="b"/>
            <a:pathLst>
              <a:path w="2729729" h="2190608">
                <a:moveTo>
                  <a:pt x="0" y="0"/>
                </a:moveTo>
                <a:lnTo>
                  <a:pt x="2729730" y="0"/>
                </a:lnTo>
                <a:lnTo>
                  <a:pt x="2729730" y="2190608"/>
                </a:lnTo>
                <a:lnTo>
                  <a:pt x="0" y="2190608"/>
                </a:lnTo>
                <a:lnTo>
                  <a:pt x="0" y="0"/>
                </a:lnTo>
                <a:close/>
              </a:path>
            </a:pathLst>
          </a:custGeom>
          <a:blipFill>
            <a:blip r:embed="rId4"/>
            <a:stretch>
              <a:fillRect/>
            </a:stretch>
          </a:blipFill>
        </p:spPr>
        <p:txBody>
          <a:bodyPr/>
          <a:lstStyle/>
          <a:p>
            <a:endParaRPr lang="en-US"/>
          </a:p>
        </p:txBody>
      </p:sp>
      <p:sp>
        <p:nvSpPr>
          <p:cNvPr id="31" name="TextBox 31"/>
          <p:cNvSpPr txBox="1"/>
          <p:nvPr/>
        </p:nvSpPr>
        <p:spPr>
          <a:xfrm>
            <a:off x="221209" y="390541"/>
            <a:ext cx="10613383" cy="1795780"/>
          </a:xfrm>
          <a:prstGeom prst="rect">
            <a:avLst/>
          </a:prstGeom>
        </p:spPr>
        <p:txBody>
          <a:bodyPr lIns="0" tIns="0" rIns="0" bIns="0" rtlCol="0" anchor="t">
            <a:spAutoFit/>
          </a:bodyPr>
          <a:lstStyle/>
          <a:p>
            <a:pPr marL="0" lvl="0" indent="0" algn="l">
              <a:lnSpc>
                <a:spcPts val="7039"/>
              </a:lnSpc>
              <a:spcBef>
                <a:spcPct val="0"/>
              </a:spcBef>
            </a:pPr>
            <a:r>
              <a:rPr lang="en-US" sz="6399" spc="31">
                <a:solidFill>
                  <a:srgbClr val="3F3F40"/>
                </a:solidFill>
                <a:latin typeface="Berthold Block"/>
                <a:ea typeface="Berthold Block"/>
                <a:cs typeface="Berthold Block"/>
                <a:sym typeface="Berthold Block"/>
              </a:rPr>
              <a:t>Step 2: Promote Protective Factors for Children and Families </a:t>
            </a:r>
          </a:p>
        </p:txBody>
      </p:sp>
      <p:sp>
        <p:nvSpPr>
          <p:cNvPr id="32" name="TextBox 32"/>
          <p:cNvSpPr txBox="1"/>
          <p:nvPr/>
        </p:nvSpPr>
        <p:spPr>
          <a:xfrm>
            <a:off x="1358388" y="2685275"/>
            <a:ext cx="8339026" cy="1002665"/>
          </a:xfrm>
          <a:prstGeom prst="rect">
            <a:avLst/>
          </a:prstGeom>
        </p:spPr>
        <p:txBody>
          <a:bodyPr lIns="0" tIns="0" rIns="0" bIns="0" rtlCol="0" anchor="t">
            <a:spAutoFit/>
          </a:bodyPr>
          <a:lstStyle/>
          <a:p>
            <a:pPr marL="0" lvl="0" indent="0" algn="ctr">
              <a:lnSpc>
                <a:spcPts val="4060"/>
              </a:lnSpc>
              <a:spcBef>
                <a:spcPct val="0"/>
              </a:spcBef>
            </a:pPr>
            <a:r>
              <a:rPr lang="en-US" sz="2900" b="1" spc="-29">
                <a:solidFill>
                  <a:srgbClr val="3F3F40"/>
                </a:solidFill>
                <a:latin typeface="Garet Bold"/>
                <a:ea typeface="Garet Bold"/>
                <a:cs typeface="Garet Bold"/>
                <a:sym typeface="Garet Bold"/>
              </a:rPr>
              <a:t>Parent/Caregiver Positive Solutions for Families Data</a:t>
            </a:r>
          </a:p>
        </p:txBody>
      </p:sp>
      <p:sp>
        <p:nvSpPr>
          <p:cNvPr id="33" name="TextBox 33"/>
          <p:cNvSpPr txBox="1"/>
          <p:nvPr/>
        </p:nvSpPr>
        <p:spPr>
          <a:xfrm>
            <a:off x="11303083" y="3066980"/>
            <a:ext cx="6584638" cy="488315"/>
          </a:xfrm>
          <a:prstGeom prst="rect">
            <a:avLst/>
          </a:prstGeom>
        </p:spPr>
        <p:txBody>
          <a:bodyPr lIns="0" tIns="0" rIns="0" bIns="0" rtlCol="0" anchor="t">
            <a:spAutoFit/>
          </a:bodyPr>
          <a:lstStyle/>
          <a:p>
            <a:pPr marL="0" lvl="0" indent="0" algn="l">
              <a:lnSpc>
                <a:spcPts val="4060"/>
              </a:lnSpc>
              <a:spcBef>
                <a:spcPct val="0"/>
              </a:spcBef>
            </a:pPr>
            <a:r>
              <a:rPr lang="en-US" sz="2900" b="1" spc="-29">
                <a:solidFill>
                  <a:srgbClr val="3F3F40"/>
                </a:solidFill>
                <a:latin typeface="Garet Bold"/>
                <a:ea typeface="Garet Bold"/>
                <a:cs typeface="Garet Bold"/>
                <a:sym typeface="Garet Bold"/>
              </a:rPr>
              <a:t>Increases included: </a:t>
            </a:r>
          </a:p>
        </p:txBody>
      </p:sp>
      <p:sp>
        <p:nvSpPr>
          <p:cNvPr id="34" name="TextBox 34"/>
          <p:cNvSpPr txBox="1"/>
          <p:nvPr/>
        </p:nvSpPr>
        <p:spPr>
          <a:xfrm>
            <a:off x="12071523" y="3969567"/>
            <a:ext cx="5714533" cy="36576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Positive reinforcement</a:t>
            </a:r>
          </a:p>
        </p:txBody>
      </p:sp>
      <p:sp>
        <p:nvSpPr>
          <p:cNvPr id="35" name="TextBox 35"/>
          <p:cNvSpPr txBox="1"/>
          <p:nvPr/>
        </p:nvSpPr>
        <p:spPr>
          <a:xfrm>
            <a:off x="12071523" y="4878252"/>
            <a:ext cx="5714533" cy="36576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Emotional literacy</a:t>
            </a:r>
          </a:p>
        </p:txBody>
      </p:sp>
      <p:sp>
        <p:nvSpPr>
          <p:cNvPr id="36" name="TextBox 36"/>
          <p:cNvSpPr txBox="1"/>
          <p:nvPr/>
        </p:nvSpPr>
        <p:spPr>
          <a:xfrm>
            <a:off x="12071523" y="5807733"/>
            <a:ext cx="5714533" cy="36576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Problem solving strategies</a:t>
            </a:r>
          </a:p>
        </p:txBody>
      </p:sp>
      <p:sp>
        <p:nvSpPr>
          <p:cNvPr id="37" name="TextBox 37"/>
          <p:cNvSpPr txBox="1"/>
          <p:nvPr/>
        </p:nvSpPr>
        <p:spPr>
          <a:xfrm>
            <a:off x="12071523" y="6572877"/>
            <a:ext cx="5714533" cy="737235"/>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Overall knowledge of supporting social-emotional development </a:t>
            </a:r>
          </a:p>
        </p:txBody>
      </p:sp>
      <p:sp>
        <p:nvSpPr>
          <p:cNvPr id="38" name="TextBox 38"/>
          <p:cNvSpPr txBox="1"/>
          <p:nvPr/>
        </p:nvSpPr>
        <p:spPr>
          <a:xfrm>
            <a:off x="12071523" y="7460211"/>
            <a:ext cx="5714533" cy="737235"/>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Overall confidence in promoting social emotional development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10834592" y="0"/>
            <a:ext cx="7453408" cy="10287000"/>
            <a:chOff x="0" y="0"/>
            <a:chExt cx="1963037" cy="2709333"/>
          </a:xfrm>
        </p:grpSpPr>
        <p:sp>
          <p:nvSpPr>
            <p:cNvPr id="3" name="Freeform 3"/>
            <p:cNvSpPr/>
            <p:nvPr/>
          </p:nvSpPr>
          <p:spPr>
            <a:xfrm>
              <a:off x="0" y="0"/>
              <a:ext cx="1963038" cy="2709333"/>
            </a:xfrm>
            <a:custGeom>
              <a:avLst/>
              <a:gdLst/>
              <a:ahLst/>
              <a:cxnLst/>
              <a:rect l="l" t="t" r="r" b="b"/>
              <a:pathLst>
                <a:path w="1963038" h="2709333">
                  <a:moveTo>
                    <a:pt x="0" y="0"/>
                  </a:moveTo>
                  <a:lnTo>
                    <a:pt x="1963038" y="0"/>
                  </a:lnTo>
                  <a:lnTo>
                    <a:pt x="1963038" y="2709333"/>
                  </a:lnTo>
                  <a:lnTo>
                    <a:pt x="0" y="2709333"/>
                  </a:lnTo>
                  <a:close/>
                </a:path>
              </a:pathLst>
            </a:custGeom>
            <a:solidFill>
              <a:srgbClr val="27ABB3"/>
            </a:solidFill>
          </p:spPr>
          <p:txBody>
            <a:bodyPr/>
            <a:lstStyle/>
            <a:p>
              <a:endParaRPr lang="en-US"/>
            </a:p>
          </p:txBody>
        </p:sp>
        <p:sp>
          <p:nvSpPr>
            <p:cNvPr id="4" name="TextBox 4"/>
            <p:cNvSpPr txBox="1"/>
            <p:nvPr/>
          </p:nvSpPr>
          <p:spPr>
            <a:xfrm>
              <a:off x="0" y="0"/>
              <a:ext cx="1963037" cy="2709333"/>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0" y="9806661"/>
            <a:ext cx="18288000" cy="480339"/>
            <a:chOff x="0" y="0"/>
            <a:chExt cx="4816593" cy="126509"/>
          </a:xfrm>
        </p:grpSpPr>
        <p:sp>
          <p:nvSpPr>
            <p:cNvPr id="6" name="Freeform 6"/>
            <p:cNvSpPr/>
            <p:nvPr/>
          </p:nvSpPr>
          <p:spPr>
            <a:xfrm>
              <a:off x="0" y="0"/>
              <a:ext cx="4816592" cy="126509"/>
            </a:xfrm>
            <a:custGeom>
              <a:avLst/>
              <a:gdLst/>
              <a:ahLst/>
              <a:cxnLst/>
              <a:rect l="l" t="t" r="r" b="b"/>
              <a:pathLst>
                <a:path w="4816592" h="126509">
                  <a:moveTo>
                    <a:pt x="0" y="0"/>
                  </a:moveTo>
                  <a:lnTo>
                    <a:pt x="4816592" y="0"/>
                  </a:lnTo>
                  <a:lnTo>
                    <a:pt x="4816592" y="126509"/>
                  </a:lnTo>
                  <a:lnTo>
                    <a:pt x="0" y="126509"/>
                  </a:lnTo>
                  <a:close/>
                </a:path>
              </a:pathLst>
            </a:custGeom>
            <a:solidFill>
              <a:srgbClr val="F8A72B"/>
            </a:solidFill>
          </p:spPr>
          <p:txBody>
            <a:bodyPr/>
            <a:lstStyle/>
            <a:p>
              <a:endParaRPr lang="en-US"/>
            </a:p>
          </p:txBody>
        </p:sp>
        <p:sp>
          <p:nvSpPr>
            <p:cNvPr id="7" name="TextBox 7"/>
            <p:cNvSpPr txBox="1"/>
            <p:nvPr/>
          </p:nvSpPr>
          <p:spPr>
            <a:xfrm>
              <a:off x="0" y="0"/>
              <a:ext cx="4816593" cy="126509"/>
            </a:xfrm>
            <a:prstGeom prst="rect">
              <a:avLst/>
            </a:prstGeom>
          </p:spPr>
          <p:txBody>
            <a:bodyPr lIns="50800" tIns="50800" rIns="50800" bIns="50800" rtlCol="0" anchor="ctr"/>
            <a:lstStyle/>
            <a:p>
              <a:pPr algn="ctr">
                <a:lnSpc>
                  <a:spcPts val="2639"/>
                </a:lnSpc>
              </a:pPr>
              <a:endParaRPr/>
            </a:p>
          </p:txBody>
        </p:sp>
      </p:grpSp>
      <p:graphicFrame>
        <p:nvGraphicFramePr>
          <p:cNvPr id="8" name="Table 8"/>
          <p:cNvGraphicFramePr>
            <a:graphicFrameLocks noGrp="1"/>
          </p:cNvGraphicFramePr>
          <p:nvPr/>
        </p:nvGraphicFramePr>
        <p:xfrm>
          <a:off x="519735" y="4930464"/>
          <a:ext cx="9788540" cy="4621308"/>
        </p:xfrm>
        <a:graphic>
          <a:graphicData uri="http://schemas.openxmlformats.org/drawingml/2006/table">
            <a:tbl>
              <a:tblPr/>
              <a:tblGrid>
                <a:gridCol w="2943749">
                  <a:extLst>
                    <a:ext uri="{9D8B030D-6E8A-4147-A177-3AD203B41FA5}">
                      <a16:colId xmlns:a16="http://schemas.microsoft.com/office/drawing/2014/main" val="20000"/>
                    </a:ext>
                  </a:extLst>
                </a:gridCol>
                <a:gridCol w="6844791">
                  <a:extLst>
                    <a:ext uri="{9D8B030D-6E8A-4147-A177-3AD203B41FA5}">
                      <a16:colId xmlns:a16="http://schemas.microsoft.com/office/drawing/2014/main" val="20001"/>
                    </a:ext>
                  </a:extLst>
                </a:gridCol>
              </a:tblGrid>
              <a:tr h="1201833">
                <a:tc>
                  <a:txBody>
                    <a:bodyPr/>
                    <a:lstStyle/>
                    <a:p>
                      <a:pPr algn="ctr">
                        <a:lnSpc>
                          <a:spcPts val="4059"/>
                        </a:lnSpc>
                        <a:defRPr/>
                      </a:pPr>
                      <a:r>
                        <a:rPr lang="en-US" sz="2899" b="1">
                          <a:solidFill>
                            <a:srgbClr val="3F3F40"/>
                          </a:solidFill>
                          <a:latin typeface="Garet Bold"/>
                          <a:ea typeface="Garet Bold"/>
                          <a:cs typeface="Garet Bold"/>
                          <a:sym typeface="Garet Bold"/>
                        </a:rPr>
                        <a:t>REACH</a:t>
                      </a:r>
                      <a:endParaRPr lang="en-US" sz="1100"/>
                    </a:p>
                  </a:txBody>
                  <a:tcPr marL="190500" marR="190500" marT="190500" marB="190500" anchor="ctr">
                    <a:lnL w="0"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1B756"/>
                    </a:solidFill>
                  </a:tcPr>
                </a:tc>
                <a:tc>
                  <a:txBody>
                    <a:bodyPr/>
                    <a:lstStyle/>
                    <a:p>
                      <a:pPr algn="ctr">
                        <a:lnSpc>
                          <a:spcPts val="4059"/>
                        </a:lnSpc>
                        <a:defRPr/>
                      </a:pPr>
                      <a:r>
                        <a:rPr lang="en-US" sz="2899" b="1">
                          <a:solidFill>
                            <a:srgbClr val="3F3F40"/>
                          </a:solidFill>
                          <a:latin typeface="Garet Bold"/>
                          <a:ea typeface="Garet Bold"/>
                          <a:cs typeface="Garet Bold"/>
                          <a:sym typeface="Garet Bold"/>
                        </a:rPr>
                        <a:t>RESULTS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8A72B"/>
                      </a:solidFill>
                      <a:prstDash val="solid"/>
                      <a:round/>
                      <a:headEnd type="none" w="med" len="med"/>
                      <a:tailEnd type="none" w="med" len="med"/>
                    </a:lnR>
                    <a:lnT w="0" cap="flat" cmpd="sng" algn="ctr">
                      <a:solidFill>
                        <a:srgbClr val="F8A72B"/>
                      </a:solidFill>
                      <a:prstDash val="solid"/>
                      <a:round/>
                      <a:headEnd type="none" w="med" len="med"/>
                      <a:tailEnd type="none" w="med" len="med"/>
                    </a:lnT>
                    <a:lnB w="0" cap="flat" cmpd="sng" algn="ctr">
                      <a:solidFill>
                        <a:srgbClr val="F8A72B"/>
                      </a:solidFill>
                      <a:prstDash val="solid"/>
                      <a:round/>
                      <a:headEnd type="none" w="med" len="med"/>
                      <a:tailEnd type="none" w="med" len="med"/>
                    </a:lnB>
                    <a:solidFill>
                      <a:srgbClr val="F1B756"/>
                    </a:solidFill>
                  </a:tcPr>
                </a:tc>
                <a:extLst>
                  <a:ext uri="{0D108BD9-81ED-4DB2-BD59-A6C34878D82A}">
                    <a16:rowId xmlns:a16="http://schemas.microsoft.com/office/drawing/2014/main" val="10000"/>
                  </a:ext>
                </a:extLst>
              </a:tr>
              <a:tr h="3419475">
                <a:tc>
                  <a:txBody>
                    <a:bodyPr/>
                    <a:lstStyle/>
                    <a:p>
                      <a:pPr marL="453390" lvl="1" indent="-226695" algn="l">
                        <a:lnSpc>
                          <a:spcPts val="2940"/>
                        </a:lnSpc>
                        <a:buFont typeface="Arial"/>
                        <a:buChar char="•"/>
                        <a:defRPr/>
                      </a:pPr>
                      <a:r>
                        <a:rPr lang="en-US" sz="2100" b="1">
                          <a:solidFill>
                            <a:srgbClr val="3F3F40"/>
                          </a:solidFill>
                          <a:latin typeface="Garet Bold"/>
                          <a:ea typeface="Garet Bold"/>
                          <a:cs typeface="Garet Bold"/>
                          <a:sym typeface="Garet Bold"/>
                        </a:rPr>
                        <a:t>2020 - 59</a:t>
                      </a:r>
                      <a:r>
                        <a:rPr lang="en-US" sz="2100">
                          <a:solidFill>
                            <a:srgbClr val="3F3F40"/>
                          </a:solidFill>
                          <a:latin typeface="Garet"/>
                          <a:ea typeface="Garet"/>
                          <a:cs typeface="Garet"/>
                          <a:sym typeface="Garet"/>
                        </a:rPr>
                        <a:t> organizations (75% response rate)</a:t>
                      </a:r>
                      <a:endParaRPr lang="en-US" sz="1100"/>
                    </a:p>
                    <a:p>
                      <a:pPr marL="453390" lvl="1" indent="-226695" algn="l">
                        <a:lnSpc>
                          <a:spcPts val="2940"/>
                        </a:lnSpc>
                        <a:buFont typeface="Arial"/>
                        <a:buChar char="•"/>
                      </a:pPr>
                      <a:r>
                        <a:rPr lang="en-US" sz="2100" b="1">
                          <a:solidFill>
                            <a:srgbClr val="3F3F40"/>
                          </a:solidFill>
                          <a:latin typeface="Garet Bold"/>
                          <a:ea typeface="Garet Bold"/>
                          <a:cs typeface="Garet Bold"/>
                          <a:sym typeface="Garet Bold"/>
                        </a:rPr>
                        <a:t>2023 - 58 </a:t>
                      </a:r>
                      <a:r>
                        <a:rPr lang="en-US" sz="2100">
                          <a:solidFill>
                            <a:srgbClr val="3F3F40"/>
                          </a:solidFill>
                          <a:latin typeface="Garet"/>
                          <a:ea typeface="Garet"/>
                          <a:cs typeface="Garet"/>
                          <a:sym typeface="Garet"/>
                        </a:rPr>
                        <a:t>Organizations (88% response rate)</a:t>
                      </a:r>
                    </a:p>
                  </a:txBody>
                  <a:tcPr marL="190500" marR="190500" marT="190500" marB="190500" anchor="ctr">
                    <a:lnL w="0"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FFF2DC"/>
                    </a:solidFill>
                  </a:tcPr>
                </a:tc>
                <a:tc>
                  <a:txBody>
                    <a:bodyPr/>
                    <a:lstStyle/>
                    <a:p>
                      <a:pPr marL="453390" lvl="1" indent="-226695" algn="l">
                        <a:lnSpc>
                          <a:spcPts val="2940"/>
                        </a:lnSpc>
                        <a:buFont typeface="Arial"/>
                        <a:buChar char="•"/>
                        <a:defRPr/>
                      </a:pPr>
                      <a:r>
                        <a:rPr lang="en-US" sz="2100">
                          <a:solidFill>
                            <a:srgbClr val="3F3F40"/>
                          </a:solidFill>
                          <a:latin typeface="Garet"/>
                          <a:ea typeface="Garet"/>
                          <a:cs typeface="Garet"/>
                          <a:sym typeface="Garet"/>
                        </a:rPr>
                        <a:t>The level of networking increased between time 1 and  time 2</a:t>
                      </a:r>
                      <a:endParaRPr lang="en-US" sz="1100"/>
                    </a:p>
                    <a:p>
                      <a:pPr marL="453390" lvl="1" indent="-226695" algn="l">
                        <a:lnSpc>
                          <a:spcPts val="2940"/>
                        </a:lnSpc>
                        <a:buFont typeface="Arial"/>
                        <a:buChar char="•"/>
                      </a:pPr>
                      <a:r>
                        <a:rPr lang="en-US" sz="2100">
                          <a:solidFill>
                            <a:srgbClr val="3F3F40"/>
                          </a:solidFill>
                          <a:latin typeface="Garet"/>
                          <a:ea typeface="Garet"/>
                          <a:cs typeface="Garet"/>
                          <a:sym typeface="Garet"/>
                        </a:rPr>
                        <a:t>Key aspects of this enriched network included activities such as a significant increase in the sharing of information and data, an increase in client assessments, an increase in the sharing of tools and technologies </a:t>
                      </a:r>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E3D8"/>
                      </a:solidFill>
                      <a:prstDash val="solid"/>
                      <a:round/>
                      <a:headEnd type="none" w="med" len="med"/>
                      <a:tailEnd type="none" w="med" len="med"/>
                    </a:lnR>
                    <a:lnT w="0" cap="flat" cmpd="sng" algn="ctr">
                      <a:solidFill>
                        <a:srgbClr val="F8A72B"/>
                      </a:solidFill>
                      <a:prstDash val="solid"/>
                      <a:round/>
                      <a:headEnd type="none" w="med" len="med"/>
                      <a:tailEnd type="none" w="med" len="med"/>
                    </a:lnT>
                    <a:lnB w="0" cap="flat" cmpd="sng" algn="ctr">
                      <a:solidFill>
                        <a:srgbClr val="FFE3D8"/>
                      </a:solidFill>
                      <a:prstDash val="solid"/>
                      <a:round/>
                      <a:headEnd type="none" w="med" len="med"/>
                      <a:tailEnd type="none" w="med" len="med"/>
                    </a:lnB>
                    <a:solidFill>
                      <a:srgbClr val="FFF2DC"/>
                    </a:solidFill>
                  </a:tcPr>
                </a:tc>
                <a:extLst>
                  <a:ext uri="{0D108BD9-81ED-4DB2-BD59-A6C34878D82A}">
                    <a16:rowId xmlns:a16="http://schemas.microsoft.com/office/drawing/2014/main" val="10001"/>
                  </a:ext>
                </a:extLst>
              </a:tr>
            </a:tbl>
          </a:graphicData>
        </a:graphic>
      </p:graphicFrame>
      <p:sp>
        <p:nvSpPr>
          <p:cNvPr id="9" name="Freeform 9"/>
          <p:cNvSpPr/>
          <p:nvPr/>
        </p:nvSpPr>
        <p:spPr>
          <a:xfrm>
            <a:off x="11366212" y="1259856"/>
            <a:ext cx="4634344" cy="4651789"/>
          </a:xfrm>
          <a:custGeom>
            <a:avLst/>
            <a:gdLst/>
            <a:ahLst/>
            <a:cxnLst/>
            <a:rect l="l" t="t" r="r" b="b"/>
            <a:pathLst>
              <a:path w="4634344" h="4651789">
                <a:moveTo>
                  <a:pt x="0" y="0"/>
                </a:moveTo>
                <a:lnTo>
                  <a:pt x="4634345" y="0"/>
                </a:lnTo>
                <a:lnTo>
                  <a:pt x="4634345" y="4651789"/>
                </a:lnTo>
                <a:lnTo>
                  <a:pt x="0" y="4651789"/>
                </a:lnTo>
                <a:lnTo>
                  <a:pt x="0" y="0"/>
                </a:lnTo>
                <a:close/>
              </a:path>
            </a:pathLst>
          </a:custGeom>
          <a:blipFill>
            <a:blip r:embed="rId2"/>
            <a:stretch>
              <a:fillRect/>
            </a:stretch>
          </a:blipFill>
        </p:spPr>
        <p:txBody>
          <a:bodyPr/>
          <a:lstStyle/>
          <a:p>
            <a:endParaRPr lang="en-US"/>
          </a:p>
        </p:txBody>
      </p:sp>
      <p:sp>
        <p:nvSpPr>
          <p:cNvPr id="10" name="Freeform 10"/>
          <p:cNvSpPr/>
          <p:nvPr/>
        </p:nvSpPr>
        <p:spPr>
          <a:xfrm>
            <a:off x="13464930" y="5042669"/>
            <a:ext cx="4619161" cy="4636548"/>
          </a:xfrm>
          <a:custGeom>
            <a:avLst/>
            <a:gdLst/>
            <a:ahLst/>
            <a:cxnLst/>
            <a:rect l="l" t="t" r="r" b="b"/>
            <a:pathLst>
              <a:path w="4619161" h="4636548">
                <a:moveTo>
                  <a:pt x="0" y="0"/>
                </a:moveTo>
                <a:lnTo>
                  <a:pt x="4619161" y="0"/>
                </a:lnTo>
                <a:lnTo>
                  <a:pt x="4619161" y="4636548"/>
                </a:lnTo>
                <a:lnTo>
                  <a:pt x="0" y="4636548"/>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221209" y="390541"/>
            <a:ext cx="10613383" cy="1795780"/>
          </a:xfrm>
          <a:prstGeom prst="rect">
            <a:avLst/>
          </a:prstGeom>
        </p:spPr>
        <p:txBody>
          <a:bodyPr lIns="0" tIns="0" rIns="0" bIns="0" rtlCol="0" anchor="t">
            <a:spAutoFit/>
          </a:bodyPr>
          <a:lstStyle/>
          <a:p>
            <a:pPr marL="0" lvl="0" indent="0" algn="l">
              <a:lnSpc>
                <a:spcPts val="7039"/>
              </a:lnSpc>
              <a:spcBef>
                <a:spcPct val="0"/>
              </a:spcBef>
            </a:pPr>
            <a:r>
              <a:rPr lang="en-US" sz="6399" spc="31">
                <a:solidFill>
                  <a:srgbClr val="3F3F40"/>
                </a:solidFill>
                <a:latin typeface="Berthold Block"/>
                <a:ea typeface="Berthold Block"/>
                <a:cs typeface="Berthold Block"/>
                <a:sym typeface="Berthold Block"/>
              </a:rPr>
              <a:t>Step 3: Strengthen Community Service Network </a:t>
            </a:r>
          </a:p>
        </p:txBody>
      </p:sp>
      <p:sp>
        <p:nvSpPr>
          <p:cNvPr id="12" name="TextBox 12"/>
          <p:cNvSpPr txBox="1"/>
          <p:nvPr/>
        </p:nvSpPr>
        <p:spPr>
          <a:xfrm>
            <a:off x="1467779" y="4442150"/>
            <a:ext cx="8339026" cy="488315"/>
          </a:xfrm>
          <a:prstGeom prst="rect">
            <a:avLst/>
          </a:prstGeom>
        </p:spPr>
        <p:txBody>
          <a:bodyPr lIns="0" tIns="0" rIns="0" bIns="0" rtlCol="0" anchor="t">
            <a:spAutoFit/>
          </a:bodyPr>
          <a:lstStyle/>
          <a:p>
            <a:pPr marL="0" lvl="0" indent="0" algn="ctr">
              <a:lnSpc>
                <a:spcPts val="4060"/>
              </a:lnSpc>
              <a:spcBef>
                <a:spcPct val="0"/>
              </a:spcBef>
            </a:pPr>
            <a:r>
              <a:rPr lang="en-US" sz="2900" b="1" spc="-29">
                <a:solidFill>
                  <a:srgbClr val="3F3F40"/>
                </a:solidFill>
                <a:latin typeface="Garet Bold"/>
                <a:ea typeface="Garet Bold"/>
                <a:cs typeface="Garet Bold"/>
                <a:sym typeface="Garet Bold"/>
              </a:rPr>
              <a:t>PARTNER Tool Data </a:t>
            </a:r>
          </a:p>
        </p:txBody>
      </p:sp>
      <p:sp>
        <p:nvSpPr>
          <p:cNvPr id="13" name="TextBox 13"/>
          <p:cNvSpPr txBox="1"/>
          <p:nvPr/>
        </p:nvSpPr>
        <p:spPr>
          <a:xfrm>
            <a:off x="11036115" y="540385"/>
            <a:ext cx="6584638" cy="488315"/>
          </a:xfrm>
          <a:prstGeom prst="rect">
            <a:avLst/>
          </a:prstGeom>
        </p:spPr>
        <p:txBody>
          <a:bodyPr lIns="0" tIns="0" rIns="0" bIns="0" rtlCol="0" anchor="t">
            <a:spAutoFit/>
          </a:bodyPr>
          <a:lstStyle/>
          <a:p>
            <a:pPr marL="0" lvl="0" indent="0" algn="ctr">
              <a:lnSpc>
                <a:spcPts val="4060"/>
              </a:lnSpc>
              <a:spcBef>
                <a:spcPct val="0"/>
              </a:spcBef>
            </a:pPr>
            <a:r>
              <a:rPr lang="en-US" sz="2900" b="1" spc="-29">
                <a:solidFill>
                  <a:srgbClr val="3F3F40"/>
                </a:solidFill>
                <a:latin typeface="Garet Bold"/>
                <a:ea typeface="Garet Bold"/>
                <a:cs typeface="Garet Bold"/>
                <a:sym typeface="Garet Bold"/>
              </a:rPr>
              <a:t>Social Network Analysis</a:t>
            </a:r>
          </a:p>
        </p:txBody>
      </p:sp>
      <p:sp>
        <p:nvSpPr>
          <p:cNvPr id="14" name="TextBox 14"/>
          <p:cNvSpPr txBox="1"/>
          <p:nvPr/>
        </p:nvSpPr>
        <p:spPr>
          <a:xfrm>
            <a:off x="519735" y="2390466"/>
            <a:ext cx="9598074" cy="1851659"/>
          </a:xfrm>
          <a:prstGeom prst="rect">
            <a:avLst/>
          </a:prstGeom>
        </p:spPr>
        <p:txBody>
          <a:bodyPr lIns="0" tIns="0" rIns="0" bIns="0" rtlCol="0" anchor="t">
            <a:spAutoFit/>
          </a:bodyPr>
          <a:lstStyle/>
          <a:p>
            <a:pPr marL="0" lvl="0" indent="0" algn="l">
              <a:lnSpc>
                <a:spcPts val="2940"/>
              </a:lnSpc>
              <a:spcBef>
                <a:spcPct val="0"/>
              </a:spcBef>
            </a:pPr>
            <a:r>
              <a:rPr lang="en-US" sz="2100" spc="-21">
                <a:solidFill>
                  <a:srgbClr val="3F3F40"/>
                </a:solidFill>
                <a:latin typeface="Garet"/>
                <a:ea typeface="Garet"/>
                <a:cs typeface="Garet"/>
                <a:sym typeface="Garet"/>
              </a:rPr>
              <a:t>We conducted a community-level social network analysis via </a:t>
            </a:r>
            <a:r>
              <a:rPr lang="en-US" sz="2100" b="1" spc="-21">
                <a:solidFill>
                  <a:srgbClr val="3F3F40"/>
                </a:solidFill>
                <a:latin typeface="Garet Bold"/>
                <a:ea typeface="Garet Bold"/>
                <a:cs typeface="Garet Bold"/>
                <a:sym typeface="Garet Bold"/>
              </a:rPr>
              <a:t>the PARTNER (Program to Analyze, Record, and Track Networks to Enhance Relationships) tool</a:t>
            </a:r>
            <a:r>
              <a:rPr lang="en-US" sz="2100" spc="-21">
                <a:solidFill>
                  <a:srgbClr val="3F3F40"/>
                </a:solidFill>
                <a:latin typeface="Garet"/>
                <a:ea typeface="Garet"/>
                <a:cs typeface="Garet"/>
                <a:sym typeface="Garet"/>
              </a:rPr>
              <a:t> to characterize existing ACEs services system of care and develop and implement community-driven solutions to strengthen the system of care.</a:t>
            </a:r>
          </a:p>
        </p:txBody>
      </p:sp>
      <p:sp>
        <p:nvSpPr>
          <p:cNvPr id="15" name="TextBox 15"/>
          <p:cNvSpPr txBox="1"/>
          <p:nvPr/>
        </p:nvSpPr>
        <p:spPr>
          <a:xfrm>
            <a:off x="11036115" y="1212231"/>
            <a:ext cx="1608555" cy="1108709"/>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Time 1 - beginning of STANCE</a:t>
            </a:r>
          </a:p>
        </p:txBody>
      </p:sp>
      <p:sp>
        <p:nvSpPr>
          <p:cNvPr id="16" name="TextBox 16"/>
          <p:cNvSpPr txBox="1"/>
          <p:nvPr/>
        </p:nvSpPr>
        <p:spPr>
          <a:xfrm>
            <a:off x="12234319" y="5864020"/>
            <a:ext cx="1640453" cy="1108709"/>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Time 2 - end of STANCE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612220"/>
            <a:chOff x="0" y="0"/>
            <a:chExt cx="4816593" cy="687992"/>
          </a:xfrm>
        </p:grpSpPr>
        <p:sp>
          <p:nvSpPr>
            <p:cNvPr id="3" name="Freeform 3"/>
            <p:cNvSpPr/>
            <p:nvPr/>
          </p:nvSpPr>
          <p:spPr>
            <a:xfrm>
              <a:off x="0" y="0"/>
              <a:ext cx="4816592" cy="687992"/>
            </a:xfrm>
            <a:custGeom>
              <a:avLst/>
              <a:gdLst/>
              <a:ahLst/>
              <a:cxnLst/>
              <a:rect l="l" t="t" r="r" b="b"/>
              <a:pathLst>
                <a:path w="4816592" h="687992">
                  <a:moveTo>
                    <a:pt x="0" y="0"/>
                  </a:moveTo>
                  <a:lnTo>
                    <a:pt x="4816592" y="0"/>
                  </a:lnTo>
                  <a:lnTo>
                    <a:pt x="4816592" y="687992"/>
                  </a:lnTo>
                  <a:lnTo>
                    <a:pt x="0" y="687992"/>
                  </a:lnTo>
                  <a:close/>
                </a:path>
              </a:pathLst>
            </a:custGeom>
            <a:solidFill>
              <a:srgbClr val="27ABB3"/>
            </a:solidFill>
          </p:spPr>
          <p:txBody>
            <a:bodyPr/>
            <a:lstStyle/>
            <a:p>
              <a:endParaRPr lang="en-US"/>
            </a:p>
          </p:txBody>
        </p:sp>
        <p:sp>
          <p:nvSpPr>
            <p:cNvPr id="4" name="TextBox 4"/>
            <p:cNvSpPr txBox="1"/>
            <p:nvPr/>
          </p:nvSpPr>
          <p:spPr>
            <a:xfrm>
              <a:off x="0" y="0"/>
              <a:ext cx="4816593" cy="687992"/>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1028700" y="781999"/>
            <a:ext cx="16230600" cy="1830221"/>
            <a:chOff x="0" y="0"/>
            <a:chExt cx="4274726" cy="482034"/>
          </a:xfrm>
        </p:grpSpPr>
        <p:sp>
          <p:nvSpPr>
            <p:cNvPr id="6" name="Freeform 6"/>
            <p:cNvSpPr/>
            <p:nvPr/>
          </p:nvSpPr>
          <p:spPr>
            <a:xfrm>
              <a:off x="0" y="0"/>
              <a:ext cx="4274726" cy="482034"/>
            </a:xfrm>
            <a:custGeom>
              <a:avLst/>
              <a:gdLst/>
              <a:ahLst/>
              <a:cxnLst/>
              <a:rect l="l" t="t" r="r" b="b"/>
              <a:pathLst>
                <a:path w="4274726" h="482034">
                  <a:moveTo>
                    <a:pt x="0" y="0"/>
                  </a:moveTo>
                  <a:lnTo>
                    <a:pt x="4274726" y="0"/>
                  </a:lnTo>
                  <a:lnTo>
                    <a:pt x="4274726" y="482034"/>
                  </a:lnTo>
                  <a:lnTo>
                    <a:pt x="0" y="482034"/>
                  </a:lnTo>
                  <a:close/>
                </a:path>
              </a:pathLst>
            </a:custGeom>
            <a:solidFill>
              <a:srgbClr val="F8A72B"/>
            </a:solidFill>
          </p:spPr>
          <p:txBody>
            <a:bodyPr/>
            <a:lstStyle/>
            <a:p>
              <a:endParaRPr lang="en-US"/>
            </a:p>
          </p:txBody>
        </p:sp>
        <p:sp>
          <p:nvSpPr>
            <p:cNvPr id="7" name="TextBox 7"/>
            <p:cNvSpPr txBox="1"/>
            <p:nvPr/>
          </p:nvSpPr>
          <p:spPr>
            <a:xfrm>
              <a:off x="0" y="0"/>
              <a:ext cx="4274726" cy="482034"/>
            </a:xfrm>
            <a:prstGeom prst="rect">
              <a:avLst/>
            </a:prstGeom>
          </p:spPr>
          <p:txBody>
            <a:bodyPr lIns="50800" tIns="50800" rIns="50800" bIns="50800" rtlCol="0" anchor="ctr"/>
            <a:lstStyle/>
            <a:p>
              <a:pPr algn="ctr">
                <a:lnSpc>
                  <a:spcPts val="2639"/>
                </a:lnSpc>
              </a:pPr>
              <a:endParaRPr/>
            </a:p>
          </p:txBody>
        </p:sp>
      </p:grpSp>
      <p:grpSp>
        <p:nvGrpSpPr>
          <p:cNvPr id="8" name="Group 8"/>
          <p:cNvGrpSpPr/>
          <p:nvPr/>
        </p:nvGrpSpPr>
        <p:grpSpPr>
          <a:xfrm>
            <a:off x="1028700" y="2612220"/>
            <a:ext cx="16230600" cy="6646080"/>
            <a:chOff x="0" y="0"/>
            <a:chExt cx="4274726" cy="1750408"/>
          </a:xfrm>
        </p:grpSpPr>
        <p:sp>
          <p:nvSpPr>
            <p:cNvPr id="9" name="Freeform 9"/>
            <p:cNvSpPr/>
            <p:nvPr/>
          </p:nvSpPr>
          <p:spPr>
            <a:xfrm>
              <a:off x="0" y="0"/>
              <a:ext cx="4274726" cy="1750408"/>
            </a:xfrm>
            <a:custGeom>
              <a:avLst/>
              <a:gdLst/>
              <a:ahLst/>
              <a:cxnLst/>
              <a:rect l="l" t="t" r="r" b="b"/>
              <a:pathLst>
                <a:path w="4274726" h="1750408">
                  <a:moveTo>
                    <a:pt x="0" y="0"/>
                  </a:moveTo>
                  <a:lnTo>
                    <a:pt x="4274726" y="0"/>
                  </a:lnTo>
                  <a:lnTo>
                    <a:pt x="4274726" y="1750408"/>
                  </a:lnTo>
                  <a:lnTo>
                    <a:pt x="0" y="1750408"/>
                  </a:lnTo>
                  <a:close/>
                </a:path>
              </a:pathLst>
            </a:custGeom>
            <a:solidFill>
              <a:srgbClr val="FFFFFF"/>
            </a:solidFill>
          </p:spPr>
          <p:txBody>
            <a:bodyPr/>
            <a:lstStyle/>
            <a:p>
              <a:endParaRPr lang="en-US"/>
            </a:p>
          </p:txBody>
        </p:sp>
        <p:sp>
          <p:nvSpPr>
            <p:cNvPr id="10" name="TextBox 10"/>
            <p:cNvSpPr txBox="1"/>
            <p:nvPr/>
          </p:nvSpPr>
          <p:spPr>
            <a:xfrm>
              <a:off x="0" y="0"/>
              <a:ext cx="4274726" cy="1750408"/>
            </a:xfrm>
            <a:prstGeom prst="rect">
              <a:avLst/>
            </a:prstGeom>
          </p:spPr>
          <p:txBody>
            <a:bodyPr lIns="50800" tIns="50800" rIns="50800" bIns="50800" rtlCol="0" anchor="ctr"/>
            <a:lstStyle/>
            <a:p>
              <a:pPr algn="ctr">
                <a:lnSpc>
                  <a:spcPts val="2639"/>
                </a:lnSpc>
              </a:pPr>
              <a:endParaRPr/>
            </a:p>
          </p:txBody>
        </p:sp>
      </p:grpSp>
      <p:sp>
        <p:nvSpPr>
          <p:cNvPr id="11" name="Freeform 11"/>
          <p:cNvSpPr/>
          <p:nvPr/>
        </p:nvSpPr>
        <p:spPr>
          <a:xfrm>
            <a:off x="10978953" y="6974353"/>
            <a:ext cx="5905364" cy="1753002"/>
          </a:xfrm>
          <a:custGeom>
            <a:avLst/>
            <a:gdLst/>
            <a:ahLst/>
            <a:cxnLst/>
            <a:rect l="l" t="t" r="r" b="b"/>
            <a:pathLst>
              <a:path w="5905364" h="1753002">
                <a:moveTo>
                  <a:pt x="0" y="0"/>
                </a:moveTo>
                <a:lnTo>
                  <a:pt x="5905364" y="0"/>
                </a:lnTo>
                <a:lnTo>
                  <a:pt x="5905364" y="1753002"/>
                </a:lnTo>
                <a:lnTo>
                  <a:pt x="0" y="1753002"/>
                </a:lnTo>
                <a:lnTo>
                  <a:pt x="0" y="0"/>
                </a:lnTo>
                <a:close/>
              </a:path>
            </a:pathLst>
          </a:custGeom>
          <a:blipFill>
            <a:blip r:embed="rId3"/>
            <a:stretch>
              <a:fillRect/>
            </a:stretch>
          </a:blipFill>
        </p:spPr>
        <p:txBody>
          <a:bodyPr/>
          <a:lstStyle/>
          <a:p>
            <a:endParaRPr lang="en-US"/>
          </a:p>
        </p:txBody>
      </p:sp>
      <p:sp>
        <p:nvSpPr>
          <p:cNvPr id="12" name="Freeform 12"/>
          <p:cNvSpPr/>
          <p:nvPr/>
        </p:nvSpPr>
        <p:spPr>
          <a:xfrm>
            <a:off x="11972238" y="2990316"/>
            <a:ext cx="3918795" cy="3291788"/>
          </a:xfrm>
          <a:custGeom>
            <a:avLst/>
            <a:gdLst/>
            <a:ahLst/>
            <a:cxnLst/>
            <a:rect l="l" t="t" r="r" b="b"/>
            <a:pathLst>
              <a:path w="3918795" h="3291788">
                <a:moveTo>
                  <a:pt x="0" y="0"/>
                </a:moveTo>
                <a:lnTo>
                  <a:pt x="3918795" y="0"/>
                </a:lnTo>
                <a:lnTo>
                  <a:pt x="3918795" y="3291787"/>
                </a:lnTo>
                <a:lnTo>
                  <a:pt x="0" y="3291787"/>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302318" y="3095540"/>
            <a:ext cx="9386115" cy="5631815"/>
          </a:xfrm>
          <a:prstGeom prst="rect">
            <a:avLst/>
          </a:prstGeom>
        </p:spPr>
        <p:txBody>
          <a:bodyPr lIns="0" tIns="0" rIns="0" bIns="0" rtlCol="0" anchor="t">
            <a:spAutoFit/>
          </a:bodyPr>
          <a:lstStyle/>
          <a:p>
            <a:pPr marL="626114" lvl="1" indent="-313057" algn="l">
              <a:lnSpc>
                <a:spcPts val="4060"/>
              </a:lnSpc>
              <a:buFont typeface="Arial"/>
              <a:buChar char="•"/>
            </a:pPr>
            <a:r>
              <a:rPr lang="en-US" sz="2900" spc="-29">
                <a:solidFill>
                  <a:srgbClr val="3F3F40"/>
                </a:solidFill>
                <a:latin typeface="Garet"/>
                <a:ea typeface="Garet"/>
                <a:cs typeface="Garet"/>
                <a:sym typeface="Garet"/>
              </a:rPr>
              <a:t>It was an iterative and collaborative process </a:t>
            </a:r>
          </a:p>
          <a:p>
            <a:pPr marL="626114" lvl="1" indent="-313057" algn="l">
              <a:lnSpc>
                <a:spcPts val="4060"/>
              </a:lnSpc>
              <a:buFont typeface="Arial"/>
              <a:buChar char="•"/>
            </a:pPr>
            <a:r>
              <a:rPr lang="en-US" sz="2900" spc="-29">
                <a:solidFill>
                  <a:srgbClr val="3F3F40"/>
                </a:solidFill>
                <a:latin typeface="Garet"/>
                <a:ea typeface="Garet"/>
                <a:cs typeface="Garet"/>
                <a:sym typeface="Garet"/>
              </a:rPr>
              <a:t>Interviews with community implementors informed and directed key points to include in the STANCE toolkit</a:t>
            </a:r>
          </a:p>
          <a:p>
            <a:pPr marL="626114" lvl="1" indent="-313057" algn="l">
              <a:lnSpc>
                <a:spcPts val="4060"/>
              </a:lnSpc>
              <a:buFont typeface="Arial"/>
              <a:buChar char="•"/>
            </a:pPr>
            <a:r>
              <a:rPr lang="en-US" sz="2900" spc="-29">
                <a:solidFill>
                  <a:srgbClr val="3F3F40"/>
                </a:solidFill>
                <a:latin typeface="Garet"/>
                <a:ea typeface="Garet"/>
                <a:cs typeface="Garet"/>
                <a:sym typeface="Garet"/>
              </a:rPr>
              <a:t>We sought consistent feedback from the SLV CAB, Project Steering Committee, SLV community implementors, and our state and national partners </a:t>
            </a:r>
          </a:p>
          <a:p>
            <a:pPr marL="626114" lvl="1" indent="-313057" algn="l">
              <a:lnSpc>
                <a:spcPts val="4060"/>
              </a:lnSpc>
              <a:buFont typeface="Arial"/>
              <a:buChar char="•"/>
            </a:pPr>
            <a:r>
              <a:rPr lang="en-US" sz="2900" spc="-29">
                <a:solidFill>
                  <a:srgbClr val="3F3F40"/>
                </a:solidFill>
                <a:latin typeface="Garet"/>
                <a:ea typeface="Garet"/>
                <a:cs typeface="Garet"/>
                <a:sym typeface="Garet"/>
              </a:rPr>
              <a:t>We partnered with the Rocky Mountain Public Health Training Center to develop the online modules </a:t>
            </a:r>
          </a:p>
        </p:txBody>
      </p:sp>
      <p:sp>
        <p:nvSpPr>
          <p:cNvPr id="14" name="TextBox 14"/>
          <p:cNvSpPr txBox="1"/>
          <p:nvPr/>
        </p:nvSpPr>
        <p:spPr>
          <a:xfrm>
            <a:off x="1796737" y="1209675"/>
            <a:ext cx="14694527" cy="10883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FFFFFF"/>
                </a:solidFill>
                <a:latin typeface="Berthold Block"/>
                <a:ea typeface="Berthold Block"/>
                <a:cs typeface="Berthold Block"/>
                <a:sym typeface="Berthold Block"/>
              </a:rPr>
              <a:t>The Development of the STANCE Toolkit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535709"/>
            <a:chOff x="0" y="0"/>
            <a:chExt cx="4816593" cy="667841"/>
          </a:xfrm>
        </p:grpSpPr>
        <p:sp>
          <p:nvSpPr>
            <p:cNvPr id="3" name="Freeform 3"/>
            <p:cNvSpPr/>
            <p:nvPr/>
          </p:nvSpPr>
          <p:spPr>
            <a:xfrm>
              <a:off x="0" y="0"/>
              <a:ext cx="4816592" cy="667841"/>
            </a:xfrm>
            <a:custGeom>
              <a:avLst/>
              <a:gdLst/>
              <a:ahLst/>
              <a:cxnLst/>
              <a:rect l="l" t="t" r="r" b="b"/>
              <a:pathLst>
                <a:path w="4816592" h="667841">
                  <a:moveTo>
                    <a:pt x="0" y="0"/>
                  </a:moveTo>
                  <a:lnTo>
                    <a:pt x="4816592" y="0"/>
                  </a:lnTo>
                  <a:lnTo>
                    <a:pt x="4816592" y="667841"/>
                  </a:lnTo>
                  <a:lnTo>
                    <a:pt x="0" y="667841"/>
                  </a:lnTo>
                  <a:close/>
                </a:path>
              </a:pathLst>
            </a:custGeom>
            <a:solidFill>
              <a:srgbClr val="27ABB3"/>
            </a:solidFill>
            <a:ln cap="sq">
              <a:noFill/>
              <a:prstDash val="solid"/>
              <a:miter/>
            </a:ln>
          </p:spPr>
          <p:txBody>
            <a:bodyPr/>
            <a:lstStyle/>
            <a:p>
              <a:endParaRPr lang="en-US"/>
            </a:p>
          </p:txBody>
        </p:sp>
        <p:sp>
          <p:nvSpPr>
            <p:cNvPr id="4" name="TextBox 4"/>
            <p:cNvSpPr txBox="1"/>
            <p:nvPr/>
          </p:nvSpPr>
          <p:spPr>
            <a:xfrm>
              <a:off x="0" y="0"/>
              <a:ext cx="4816593" cy="667841"/>
            </a:xfrm>
            <a:prstGeom prst="rect">
              <a:avLst/>
            </a:prstGeom>
          </p:spPr>
          <p:txBody>
            <a:bodyPr lIns="50800" tIns="50800" rIns="50800" bIns="50800" rtlCol="0" anchor="ctr"/>
            <a:lstStyle/>
            <a:p>
              <a:pPr marL="0" lvl="0" indent="0" algn="ctr">
                <a:lnSpc>
                  <a:spcPts val="2639"/>
                </a:lnSpc>
                <a:spcBef>
                  <a:spcPct val="0"/>
                </a:spcBef>
              </a:pPr>
              <a:endParaRPr/>
            </a:p>
          </p:txBody>
        </p:sp>
      </p:grpSp>
      <p:sp>
        <p:nvSpPr>
          <p:cNvPr id="5" name="TextBox 5"/>
          <p:cNvSpPr txBox="1"/>
          <p:nvPr/>
        </p:nvSpPr>
        <p:spPr>
          <a:xfrm>
            <a:off x="754928" y="380518"/>
            <a:ext cx="16504372" cy="21551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3F3F40"/>
                </a:solidFill>
                <a:latin typeface="Berthold Block"/>
                <a:ea typeface="Berthold Block"/>
                <a:cs typeface="Berthold Block"/>
                <a:sym typeface="Berthold Block"/>
              </a:rPr>
              <a:t>Accreditation &amp; Credit Designation Statements and Disclosure Information</a:t>
            </a:r>
          </a:p>
        </p:txBody>
      </p:sp>
      <p:sp>
        <p:nvSpPr>
          <p:cNvPr id="6" name="TextBox 6"/>
          <p:cNvSpPr txBox="1"/>
          <p:nvPr/>
        </p:nvSpPr>
        <p:spPr>
          <a:xfrm>
            <a:off x="1028700" y="2705100"/>
            <a:ext cx="16230600" cy="7315200"/>
          </a:xfrm>
          <a:prstGeom prst="rect">
            <a:avLst/>
          </a:prstGeom>
        </p:spPr>
        <p:txBody>
          <a:bodyPr lIns="0" tIns="0" rIns="0" bIns="0" rtlCol="0" anchor="t">
            <a:spAutoFit/>
          </a:bodyPr>
          <a:lstStyle/>
          <a:p>
            <a:pPr algn="l">
              <a:lnSpc>
                <a:spcPts val="2400"/>
              </a:lnSpc>
              <a:spcBef>
                <a:spcPct val="0"/>
              </a:spcBef>
            </a:pPr>
            <a:r>
              <a:rPr lang="en-US" sz="2000" b="1">
                <a:solidFill>
                  <a:srgbClr val="3F3F40"/>
                </a:solidFill>
                <a:latin typeface="Garet Bold"/>
                <a:ea typeface="Garet Bold"/>
                <a:cs typeface="Garet Bold"/>
                <a:sym typeface="Garet Bold"/>
              </a:rPr>
              <a:t>Joint Accreditation Statement </a:t>
            </a:r>
          </a:p>
          <a:p>
            <a:pPr algn="l">
              <a:lnSpc>
                <a:spcPts val="2400"/>
              </a:lnSpc>
              <a:spcBef>
                <a:spcPct val="0"/>
              </a:spcBef>
            </a:pPr>
            <a:r>
              <a:rPr lang="en-US" sz="2000">
                <a:solidFill>
                  <a:srgbClr val="3F3F40"/>
                </a:solidFill>
                <a:latin typeface="Garet"/>
                <a:ea typeface="Garet"/>
                <a:cs typeface="Garet"/>
                <a:sym typeface="Garet"/>
              </a:rPr>
              <a:t>In support of improving patient care, this activity has been planned and implemented by the University of Colorado and the American Society of Addiction Medicine. The American Society of Addiction Medicine is jointly accredited by the Accreditation Council for Continuing Medical Education (ACCME), the Accreditation Council for Pharmacy Education (ACPE), and the American Nurses Credentialing Center (ANCC), to provide continuing education for the healthcare team. </a:t>
            </a:r>
          </a:p>
          <a:p>
            <a:pPr algn="l">
              <a:lnSpc>
                <a:spcPts val="2400"/>
              </a:lnSpc>
              <a:spcBef>
                <a:spcPct val="0"/>
              </a:spcBef>
            </a:pPr>
            <a:r>
              <a:rPr lang="en-US" sz="2000" b="1">
                <a:solidFill>
                  <a:srgbClr val="3F3F40"/>
                </a:solidFill>
                <a:latin typeface="Garet Bold"/>
                <a:ea typeface="Garet Bold"/>
                <a:cs typeface="Garet Bold"/>
                <a:sym typeface="Garet Bold"/>
              </a:rPr>
              <a:t>Physicians</a:t>
            </a:r>
          </a:p>
          <a:p>
            <a:pPr algn="l">
              <a:lnSpc>
                <a:spcPts val="2400"/>
              </a:lnSpc>
              <a:spcBef>
                <a:spcPct val="0"/>
              </a:spcBef>
            </a:pPr>
            <a:r>
              <a:rPr lang="en-US" sz="2000">
                <a:solidFill>
                  <a:srgbClr val="3F3F40"/>
                </a:solidFill>
                <a:latin typeface="Garet"/>
                <a:ea typeface="Garet"/>
                <a:cs typeface="Garet"/>
                <a:sym typeface="Garet"/>
              </a:rPr>
              <a:t>The American Society of Addiction Medicine designates this live activity for a maximum of 5 AMA PRA Category 1 Credits™. Physicians should claim only the credit commensurate with the extent of their participation in the activity. </a:t>
            </a:r>
          </a:p>
          <a:p>
            <a:pPr algn="l">
              <a:lnSpc>
                <a:spcPts val="2400"/>
              </a:lnSpc>
              <a:spcBef>
                <a:spcPct val="0"/>
              </a:spcBef>
            </a:pPr>
            <a:r>
              <a:rPr lang="en-US" sz="2000" b="1">
                <a:solidFill>
                  <a:srgbClr val="3F3F40"/>
                </a:solidFill>
                <a:latin typeface="Garet Bold"/>
                <a:ea typeface="Garet Bold"/>
                <a:cs typeface="Garet Bold"/>
                <a:sym typeface="Garet Bold"/>
              </a:rPr>
              <a:t>Nurses </a:t>
            </a:r>
          </a:p>
          <a:p>
            <a:pPr algn="l">
              <a:lnSpc>
                <a:spcPts val="2400"/>
              </a:lnSpc>
              <a:spcBef>
                <a:spcPct val="0"/>
              </a:spcBef>
            </a:pPr>
            <a:r>
              <a:rPr lang="en-US" sz="2000">
                <a:solidFill>
                  <a:srgbClr val="3F3F40"/>
                </a:solidFill>
                <a:latin typeface="Garet"/>
                <a:ea typeface="Garet"/>
                <a:cs typeface="Garet"/>
                <a:sym typeface="Garet"/>
              </a:rPr>
              <a:t>This activity awards 5 Nursing contact hours. </a:t>
            </a:r>
          </a:p>
          <a:p>
            <a:pPr algn="l">
              <a:lnSpc>
                <a:spcPts val="2400"/>
              </a:lnSpc>
              <a:spcBef>
                <a:spcPct val="0"/>
              </a:spcBef>
            </a:pPr>
            <a:r>
              <a:rPr lang="en-US" sz="2000" b="1">
                <a:solidFill>
                  <a:srgbClr val="3F3F40"/>
                </a:solidFill>
                <a:latin typeface="Garet Bold"/>
                <a:ea typeface="Garet Bold"/>
                <a:cs typeface="Garet Bold"/>
                <a:sym typeface="Garet Bold"/>
              </a:rPr>
              <a:t>Social Workers </a:t>
            </a:r>
          </a:p>
          <a:p>
            <a:pPr algn="l">
              <a:lnSpc>
                <a:spcPts val="2400"/>
              </a:lnSpc>
              <a:spcBef>
                <a:spcPct val="0"/>
              </a:spcBef>
            </a:pPr>
            <a:r>
              <a:rPr lang="en-US" sz="2000">
                <a:solidFill>
                  <a:srgbClr val="3F3F40"/>
                </a:solidFill>
                <a:latin typeface="Garet"/>
                <a:ea typeface="Garet"/>
                <a:cs typeface="Garet"/>
                <a:sym typeface="Garet"/>
              </a:rPr>
              <a:t>As a Jointly Accredited Organization, ASAM is approved to offer social work continuing education by the Association of Social Work Boards (ASWB) Approved Continuing Education (ACE) program. Organizations, not individual courses, are approved under this program. Regulatory boards are the final authority on courses accepted for continuing education credit. Social workers completing this course receive 5 general continuing education credits. </a:t>
            </a:r>
          </a:p>
          <a:p>
            <a:pPr algn="l">
              <a:lnSpc>
                <a:spcPts val="2400"/>
              </a:lnSpc>
              <a:spcBef>
                <a:spcPct val="0"/>
              </a:spcBef>
            </a:pPr>
            <a:endParaRPr lang="en-US" sz="2000">
              <a:solidFill>
                <a:srgbClr val="3F3F40"/>
              </a:solidFill>
              <a:latin typeface="Garet"/>
              <a:ea typeface="Garet"/>
              <a:cs typeface="Garet"/>
              <a:sym typeface="Garet"/>
            </a:endParaRPr>
          </a:p>
          <a:p>
            <a:pPr algn="l">
              <a:lnSpc>
                <a:spcPts val="2400"/>
              </a:lnSpc>
              <a:spcBef>
                <a:spcPct val="0"/>
              </a:spcBef>
            </a:pPr>
            <a:r>
              <a:rPr lang="en-US" sz="2000" b="1">
                <a:solidFill>
                  <a:srgbClr val="3F3F40"/>
                </a:solidFill>
                <a:latin typeface="Garet Bold"/>
                <a:ea typeface="Garet Bold"/>
                <a:cs typeface="Garet Bold"/>
                <a:sym typeface="Garet Bold"/>
              </a:rPr>
              <a:t>Disclosure Information</a:t>
            </a:r>
          </a:p>
          <a:p>
            <a:pPr algn="l">
              <a:lnSpc>
                <a:spcPts val="2400"/>
              </a:lnSpc>
              <a:spcBef>
                <a:spcPct val="0"/>
              </a:spcBef>
            </a:pPr>
            <a:r>
              <a:rPr lang="en-US" sz="2000">
                <a:solidFill>
                  <a:srgbClr val="3F3F40"/>
                </a:solidFill>
                <a:latin typeface="Garet"/>
                <a:ea typeface="Garet"/>
                <a:cs typeface="Garet"/>
                <a:sym typeface="Garet"/>
              </a:rPr>
              <a:t>In accordance with disclosure policies of ASAM and Joint Accreditation, the effort is made to ensure balance, independence, objectivity, and scientific rigor in all CME/CE activities. These policies include mitigating all relevant financial relationships with ineligible companies for the Planning Committees and Presenters. All activity Planning Committee members and Presenters have disclosed all financial relationship information. The ASAM CE Committee has reviewed these disclosures and determined that the relationships are not inappropriate in the context of their respective presentations and are not inconsistent with the educational goals and integrity of the activity. The planners, faculty and have no relevant financial relationships.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7ABB3"/>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463497" y="-1577896"/>
            <a:ext cx="13308237" cy="13940969"/>
            <a:chOff x="0" y="0"/>
            <a:chExt cx="660400" cy="691798"/>
          </a:xfrm>
        </p:grpSpPr>
        <p:sp>
          <p:nvSpPr>
            <p:cNvPr id="3" name="Freeform 3"/>
            <p:cNvSpPr/>
            <p:nvPr/>
          </p:nvSpPr>
          <p:spPr>
            <a:xfrm>
              <a:off x="0" y="0"/>
              <a:ext cx="660400" cy="691798"/>
            </a:xfrm>
            <a:custGeom>
              <a:avLst/>
              <a:gdLst/>
              <a:ahLst/>
              <a:cxnLst/>
              <a:rect l="l" t="t" r="r" b="b"/>
              <a:pathLst>
                <a:path w="660400" h="691798">
                  <a:moveTo>
                    <a:pt x="220252" y="672729"/>
                  </a:moveTo>
                  <a:cubicBezTo>
                    <a:pt x="254109" y="684243"/>
                    <a:pt x="292600" y="691798"/>
                    <a:pt x="330378" y="691798"/>
                  </a:cubicBezTo>
                  <a:cubicBezTo>
                    <a:pt x="368157" y="691798"/>
                    <a:pt x="404509" y="685321"/>
                    <a:pt x="438009" y="673807"/>
                  </a:cubicBezTo>
                  <a:cubicBezTo>
                    <a:pt x="438723" y="673448"/>
                    <a:pt x="439435" y="673448"/>
                    <a:pt x="440148" y="673089"/>
                  </a:cubicBezTo>
                  <a:cubicBezTo>
                    <a:pt x="565955" y="627033"/>
                    <a:pt x="658618" y="505419"/>
                    <a:pt x="660400" y="365984"/>
                  </a:cubicBezTo>
                  <a:lnTo>
                    <a:pt x="660400" y="0"/>
                  </a:lnTo>
                  <a:lnTo>
                    <a:pt x="0" y="0"/>
                  </a:lnTo>
                  <a:lnTo>
                    <a:pt x="0" y="365712"/>
                  </a:lnTo>
                  <a:cubicBezTo>
                    <a:pt x="1782" y="506138"/>
                    <a:pt x="93019" y="627753"/>
                    <a:pt x="220252" y="672729"/>
                  </a:cubicBezTo>
                  <a:close/>
                </a:path>
              </a:pathLst>
            </a:custGeom>
            <a:solidFill>
              <a:srgbClr val="E7F1F4"/>
            </a:solidFill>
            <a:ln cap="sq">
              <a:noFill/>
              <a:prstDash val="solid"/>
              <a:miter/>
            </a:ln>
          </p:spPr>
          <p:txBody>
            <a:bodyPr/>
            <a:lstStyle/>
            <a:p>
              <a:endParaRPr lang="en-US"/>
            </a:p>
          </p:txBody>
        </p:sp>
        <p:sp>
          <p:nvSpPr>
            <p:cNvPr id="4" name="TextBox 4"/>
            <p:cNvSpPr txBox="1"/>
            <p:nvPr/>
          </p:nvSpPr>
          <p:spPr>
            <a:xfrm>
              <a:off x="0" y="0"/>
              <a:ext cx="660400" cy="564798"/>
            </a:xfrm>
            <a:prstGeom prst="rect">
              <a:avLst/>
            </a:prstGeom>
          </p:spPr>
          <p:txBody>
            <a:bodyPr lIns="50800" tIns="50800" rIns="50800" bIns="50800" rtlCol="0" anchor="ctr"/>
            <a:lstStyle/>
            <a:p>
              <a:pPr marL="0" lvl="0" indent="0" algn="ctr">
                <a:lnSpc>
                  <a:spcPts val="2639"/>
                </a:lnSpc>
                <a:spcBef>
                  <a:spcPct val="0"/>
                </a:spcBef>
              </a:pPr>
              <a:endParaRPr/>
            </a:p>
          </p:txBody>
        </p:sp>
      </p:grpSp>
      <p:grpSp>
        <p:nvGrpSpPr>
          <p:cNvPr id="5" name="Group 5"/>
          <p:cNvGrpSpPr/>
          <p:nvPr/>
        </p:nvGrpSpPr>
        <p:grpSpPr>
          <a:xfrm>
            <a:off x="411661" y="3001205"/>
            <a:ext cx="668620" cy="66862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8" name="Freeform 8"/>
          <p:cNvSpPr/>
          <p:nvPr/>
        </p:nvSpPr>
        <p:spPr>
          <a:xfrm>
            <a:off x="569889" y="3137599"/>
            <a:ext cx="352164" cy="395832"/>
          </a:xfrm>
          <a:custGeom>
            <a:avLst/>
            <a:gdLst/>
            <a:ahLst/>
            <a:cxnLst/>
            <a:rect l="l" t="t" r="r" b="b"/>
            <a:pathLst>
              <a:path w="352164" h="395832">
                <a:moveTo>
                  <a:pt x="0" y="0"/>
                </a:moveTo>
                <a:lnTo>
                  <a:pt x="352164" y="0"/>
                </a:lnTo>
                <a:lnTo>
                  <a:pt x="352164" y="395832"/>
                </a:lnTo>
                <a:lnTo>
                  <a:pt x="0" y="3958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6627418" y="2857995"/>
            <a:ext cx="10631882" cy="5885979"/>
          </a:xfrm>
          <a:custGeom>
            <a:avLst/>
            <a:gdLst/>
            <a:ahLst/>
            <a:cxnLst/>
            <a:rect l="l" t="t" r="r" b="b"/>
            <a:pathLst>
              <a:path w="10631882" h="5885979">
                <a:moveTo>
                  <a:pt x="0" y="0"/>
                </a:moveTo>
                <a:lnTo>
                  <a:pt x="10631882" y="0"/>
                </a:lnTo>
                <a:lnTo>
                  <a:pt x="10631882" y="5885980"/>
                </a:lnTo>
                <a:lnTo>
                  <a:pt x="0" y="5885980"/>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433641" y="2810370"/>
            <a:ext cx="3600673" cy="5631815"/>
          </a:xfrm>
          <a:prstGeom prst="rect">
            <a:avLst/>
          </a:prstGeom>
        </p:spPr>
        <p:txBody>
          <a:bodyPr lIns="0" tIns="0" rIns="0" bIns="0" rtlCol="0" anchor="t">
            <a:spAutoFit/>
          </a:bodyPr>
          <a:lstStyle/>
          <a:p>
            <a:pPr marL="0" lvl="0" indent="0" algn="l">
              <a:lnSpc>
                <a:spcPts val="4060"/>
              </a:lnSpc>
              <a:spcBef>
                <a:spcPct val="0"/>
              </a:spcBef>
            </a:pPr>
            <a:r>
              <a:rPr lang="en-US" sz="2900" spc="-29">
                <a:solidFill>
                  <a:srgbClr val="3F3F40"/>
                </a:solidFill>
                <a:latin typeface="Garet"/>
                <a:ea typeface="Garet"/>
                <a:cs typeface="Garet"/>
                <a:sym typeface="Garet"/>
              </a:rPr>
              <a:t>Pack</a:t>
            </a:r>
            <a:r>
              <a:rPr lang="en-US" sz="2900" u="none" strike="noStrike" spc="-29">
                <a:solidFill>
                  <a:srgbClr val="3F3F40"/>
                </a:solidFill>
                <a:latin typeface="Garet"/>
                <a:ea typeface="Garet"/>
                <a:cs typeface="Garet"/>
                <a:sym typeface="Garet"/>
              </a:rPr>
              <a:t>ages every component of STANCE into a free, online, self-paced toolkit that other communities can use as a guide to adopt, adapt, implement, evaluate and sustain STANCE </a:t>
            </a:r>
          </a:p>
        </p:txBody>
      </p:sp>
      <p:sp>
        <p:nvSpPr>
          <p:cNvPr id="11" name="TextBox 11"/>
          <p:cNvSpPr txBox="1"/>
          <p:nvPr/>
        </p:nvSpPr>
        <p:spPr>
          <a:xfrm>
            <a:off x="7474990" y="1114425"/>
            <a:ext cx="9528789" cy="1307465"/>
          </a:xfrm>
          <a:prstGeom prst="rect">
            <a:avLst/>
          </a:prstGeom>
        </p:spPr>
        <p:txBody>
          <a:bodyPr lIns="0" tIns="0" rIns="0" bIns="0" rtlCol="0" anchor="t">
            <a:spAutoFit/>
          </a:bodyPr>
          <a:lstStyle/>
          <a:p>
            <a:pPr marL="0" lvl="0" indent="0" algn="l">
              <a:lnSpc>
                <a:spcPts val="10120"/>
              </a:lnSpc>
              <a:spcBef>
                <a:spcPct val="0"/>
              </a:spcBef>
            </a:pPr>
            <a:r>
              <a:rPr lang="en-US" sz="9200" spc="46">
                <a:solidFill>
                  <a:srgbClr val="3F3F40"/>
                </a:solidFill>
                <a:latin typeface="Berthold Block"/>
                <a:ea typeface="Berthold Block"/>
                <a:cs typeface="Berthold Block"/>
                <a:sym typeface="Berthold Block"/>
              </a:rPr>
              <a:t>Th</a:t>
            </a:r>
            <a:r>
              <a:rPr lang="en-US" sz="9200" u="none" strike="noStrike" spc="46">
                <a:solidFill>
                  <a:srgbClr val="3F3F40"/>
                </a:solidFill>
                <a:latin typeface="Berthold Block"/>
                <a:ea typeface="Berthold Block"/>
                <a:cs typeface="Berthold Block"/>
                <a:sym typeface="Berthold Block"/>
              </a:rPr>
              <a:t>e STANCE Toolkit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840027"/>
            <a:chOff x="0" y="0"/>
            <a:chExt cx="4816593" cy="747991"/>
          </a:xfrm>
        </p:grpSpPr>
        <p:sp>
          <p:nvSpPr>
            <p:cNvPr id="3" name="Freeform 3"/>
            <p:cNvSpPr/>
            <p:nvPr/>
          </p:nvSpPr>
          <p:spPr>
            <a:xfrm>
              <a:off x="0" y="0"/>
              <a:ext cx="4816592" cy="747991"/>
            </a:xfrm>
            <a:custGeom>
              <a:avLst/>
              <a:gdLst/>
              <a:ahLst/>
              <a:cxnLst/>
              <a:rect l="l" t="t" r="r" b="b"/>
              <a:pathLst>
                <a:path w="4816592" h="747991">
                  <a:moveTo>
                    <a:pt x="0" y="0"/>
                  </a:moveTo>
                  <a:lnTo>
                    <a:pt x="4816592" y="0"/>
                  </a:lnTo>
                  <a:lnTo>
                    <a:pt x="4816592" y="747991"/>
                  </a:lnTo>
                  <a:lnTo>
                    <a:pt x="0" y="747991"/>
                  </a:lnTo>
                  <a:close/>
                </a:path>
              </a:pathLst>
            </a:custGeom>
            <a:solidFill>
              <a:srgbClr val="27ABB3"/>
            </a:solidFill>
            <a:ln cap="sq">
              <a:noFill/>
              <a:prstDash val="solid"/>
              <a:miter/>
            </a:ln>
          </p:spPr>
          <p:txBody>
            <a:bodyPr/>
            <a:lstStyle/>
            <a:p>
              <a:endParaRPr lang="en-US"/>
            </a:p>
          </p:txBody>
        </p:sp>
        <p:sp>
          <p:nvSpPr>
            <p:cNvPr id="4" name="TextBox 4"/>
            <p:cNvSpPr txBox="1"/>
            <p:nvPr/>
          </p:nvSpPr>
          <p:spPr>
            <a:xfrm>
              <a:off x="0" y="0"/>
              <a:ext cx="4816593" cy="747991"/>
            </a:xfrm>
            <a:prstGeom prst="rect">
              <a:avLst/>
            </a:prstGeom>
          </p:spPr>
          <p:txBody>
            <a:bodyPr lIns="50800" tIns="50800" rIns="50800" bIns="50800" rtlCol="0" anchor="ctr"/>
            <a:lstStyle/>
            <a:p>
              <a:pPr marL="0" lvl="0" indent="0" algn="ctr">
                <a:lnSpc>
                  <a:spcPts val="2639"/>
                </a:lnSpc>
                <a:spcBef>
                  <a:spcPct val="0"/>
                </a:spcBef>
              </a:pPr>
              <a:endParaRPr/>
            </a:p>
          </p:txBody>
        </p:sp>
      </p:grpSp>
      <p:sp>
        <p:nvSpPr>
          <p:cNvPr id="5" name="Freeform 5"/>
          <p:cNvSpPr/>
          <p:nvPr/>
        </p:nvSpPr>
        <p:spPr>
          <a:xfrm>
            <a:off x="626779" y="3373600"/>
            <a:ext cx="6778771" cy="6362779"/>
          </a:xfrm>
          <a:custGeom>
            <a:avLst/>
            <a:gdLst/>
            <a:ahLst/>
            <a:cxnLst/>
            <a:rect l="l" t="t" r="r" b="b"/>
            <a:pathLst>
              <a:path w="6778771" h="6362779">
                <a:moveTo>
                  <a:pt x="0" y="0"/>
                </a:moveTo>
                <a:lnTo>
                  <a:pt x="6778770" y="0"/>
                </a:lnTo>
                <a:lnTo>
                  <a:pt x="6778770" y="6362779"/>
                </a:lnTo>
                <a:lnTo>
                  <a:pt x="0" y="6362779"/>
                </a:lnTo>
                <a:lnTo>
                  <a:pt x="0" y="0"/>
                </a:lnTo>
                <a:close/>
              </a:path>
            </a:pathLst>
          </a:custGeom>
          <a:blipFill>
            <a:blip r:embed="rId3"/>
            <a:stretch>
              <a:fillRect/>
            </a:stretch>
          </a:blipFill>
        </p:spPr>
        <p:txBody>
          <a:bodyPr/>
          <a:lstStyle/>
          <a:p>
            <a:endParaRPr lang="en-US"/>
          </a:p>
        </p:txBody>
      </p:sp>
      <p:sp>
        <p:nvSpPr>
          <p:cNvPr id="6" name="Freeform 6"/>
          <p:cNvSpPr/>
          <p:nvPr/>
        </p:nvSpPr>
        <p:spPr>
          <a:xfrm>
            <a:off x="7713567" y="4112631"/>
            <a:ext cx="10067083" cy="4658921"/>
          </a:xfrm>
          <a:custGeom>
            <a:avLst/>
            <a:gdLst/>
            <a:ahLst/>
            <a:cxnLst/>
            <a:rect l="l" t="t" r="r" b="b"/>
            <a:pathLst>
              <a:path w="10067083" h="4658921">
                <a:moveTo>
                  <a:pt x="0" y="0"/>
                </a:moveTo>
                <a:lnTo>
                  <a:pt x="10067083" y="0"/>
                </a:lnTo>
                <a:lnTo>
                  <a:pt x="10067083" y="4658920"/>
                </a:lnTo>
                <a:lnTo>
                  <a:pt x="0" y="4658920"/>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028700" y="557075"/>
            <a:ext cx="16230600" cy="21551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3F3F40"/>
                </a:solidFill>
                <a:latin typeface="Berthold Block"/>
                <a:ea typeface="Berthold Block"/>
                <a:cs typeface="Berthold Block"/>
                <a:sym typeface="Berthold Block"/>
              </a:rPr>
              <a:t>Module 1 - Vision to Theory: The Reason for STANCE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840027"/>
            <a:chOff x="0" y="0"/>
            <a:chExt cx="4816593" cy="747991"/>
          </a:xfrm>
        </p:grpSpPr>
        <p:sp>
          <p:nvSpPr>
            <p:cNvPr id="3" name="Freeform 3"/>
            <p:cNvSpPr/>
            <p:nvPr/>
          </p:nvSpPr>
          <p:spPr>
            <a:xfrm>
              <a:off x="0" y="0"/>
              <a:ext cx="4816592" cy="747991"/>
            </a:xfrm>
            <a:custGeom>
              <a:avLst/>
              <a:gdLst/>
              <a:ahLst/>
              <a:cxnLst/>
              <a:rect l="l" t="t" r="r" b="b"/>
              <a:pathLst>
                <a:path w="4816592" h="747991">
                  <a:moveTo>
                    <a:pt x="0" y="0"/>
                  </a:moveTo>
                  <a:lnTo>
                    <a:pt x="4816592" y="0"/>
                  </a:lnTo>
                  <a:lnTo>
                    <a:pt x="4816592" y="747991"/>
                  </a:lnTo>
                  <a:lnTo>
                    <a:pt x="0" y="747991"/>
                  </a:lnTo>
                  <a:close/>
                </a:path>
              </a:pathLst>
            </a:custGeom>
            <a:solidFill>
              <a:srgbClr val="27ABB3"/>
            </a:solidFill>
            <a:ln cap="sq">
              <a:noFill/>
              <a:prstDash val="solid"/>
              <a:miter/>
            </a:ln>
          </p:spPr>
          <p:txBody>
            <a:bodyPr/>
            <a:lstStyle/>
            <a:p>
              <a:endParaRPr lang="en-US"/>
            </a:p>
          </p:txBody>
        </p:sp>
        <p:sp>
          <p:nvSpPr>
            <p:cNvPr id="4" name="TextBox 4"/>
            <p:cNvSpPr txBox="1"/>
            <p:nvPr/>
          </p:nvSpPr>
          <p:spPr>
            <a:xfrm>
              <a:off x="0" y="0"/>
              <a:ext cx="4816593" cy="747991"/>
            </a:xfrm>
            <a:prstGeom prst="rect">
              <a:avLst/>
            </a:prstGeom>
          </p:spPr>
          <p:txBody>
            <a:bodyPr lIns="50800" tIns="50800" rIns="50800" bIns="50800" rtlCol="0" anchor="ctr"/>
            <a:lstStyle/>
            <a:p>
              <a:pPr marL="0" lvl="0" indent="0" algn="ctr">
                <a:lnSpc>
                  <a:spcPts val="2639"/>
                </a:lnSpc>
                <a:spcBef>
                  <a:spcPct val="0"/>
                </a:spcBef>
              </a:pPr>
              <a:endParaRPr/>
            </a:p>
          </p:txBody>
        </p:sp>
      </p:grpSp>
      <p:sp>
        <p:nvSpPr>
          <p:cNvPr id="5" name="Freeform 5"/>
          <p:cNvSpPr/>
          <p:nvPr/>
        </p:nvSpPr>
        <p:spPr>
          <a:xfrm>
            <a:off x="611179" y="3062175"/>
            <a:ext cx="8532821" cy="6460249"/>
          </a:xfrm>
          <a:custGeom>
            <a:avLst/>
            <a:gdLst/>
            <a:ahLst/>
            <a:cxnLst/>
            <a:rect l="l" t="t" r="r" b="b"/>
            <a:pathLst>
              <a:path w="8532821" h="6460249">
                <a:moveTo>
                  <a:pt x="0" y="0"/>
                </a:moveTo>
                <a:lnTo>
                  <a:pt x="8532821" y="0"/>
                </a:lnTo>
                <a:lnTo>
                  <a:pt x="8532821" y="6460250"/>
                </a:lnTo>
                <a:lnTo>
                  <a:pt x="0" y="6460250"/>
                </a:lnTo>
                <a:lnTo>
                  <a:pt x="0" y="0"/>
                </a:lnTo>
                <a:close/>
              </a:path>
            </a:pathLst>
          </a:custGeom>
          <a:blipFill>
            <a:blip r:embed="rId3"/>
            <a:stretch>
              <a:fillRect/>
            </a:stretch>
          </a:blipFill>
        </p:spPr>
        <p:txBody>
          <a:bodyPr/>
          <a:lstStyle/>
          <a:p>
            <a:endParaRPr lang="en-US"/>
          </a:p>
        </p:txBody>
      </p:sp>
      <p:sp>
        <p:nvSpPr>
          <p:cNvPr id="6" name="Freeform 6"/>
          <p:cNvSpPr/>
          <p:nvPr/>
        </p:nvSpPr>
        <p:spPr>
          <a:xfrm>
            <a:off x="10328840" y="3071198"/>
            <a:ext cx="6930460" cy="6451226"/>
          </a:xfrm>
          <a:custGeom>
            <a:avLst/>
            <a:gdLst/>
            <a:ahLst/>
            <a:cxnLst/>
            <a:rect l="l" t="t" r="r" b="b"/>
            <a:pathLst>
              <a:path w="6930460" h="6451226">
                <a:moveTo>
                  <a:pt x="0" y="0"/>
                </a:moveTo>
                <a:lnTo>
                  <a:pt x="6930460" y="0"/>
                </a:lnTo>
                <a:lnTo>
                  <a:pt x="6930460" y="6451227"/>
                </a:lnTo>
                <a:lnTo>
                  <a:pt x="0" y="6451227"/>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028700" y="557075"/>
            <a:ext cx="16230600" cy="21551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3F3F40"/>
                </a:solidFill>
                <a:latin typeface="Berthold Block"/>
                <a:ea typeface="Berthold Block"/>
                <a:cs typeface="Berthold Block"/>
                <a:sym typeface="Berthold Block"/>
              </a:rPr>
              <a:t>Module 2 - Theory to Action: The Essential Components of STANCE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840027"/>
            <a:chOff x="0" y="0"/>
            <a:chExt cx="4816593" cy="747991"/>
          </a:xfrm>
        </p:grpSpPr>
        <p:sp>
          <p:nvSpPr>
            <p:cNvPr id="3" name="Freeform 3"/>
            <p:cNvSpPr/>
            <p:nvPr/>
          </p:nvSpPr>
          <p:spPr>
            <a:xfrm>
              <a:off x="0" y="0"/>
              <a:ext cx="4816592" cy="747991"/>
            </a:xfrm>
            <a:custGeom>
              <a:avLst/>
              <a:gdLst/>
              <a:ahLst/>
              <a:cxnLst/>
              <a:rect l="l" t="t" r="r" b="b"/>
              <a:pathLst>
                <a:path w="4816592" h="747991">
                  <a:moveTo>
                    <a:pt x="0" y="0"/>
                  </a:moveTo>
                  <a:lnTo>
                    <a:pt x="4816592" y="0"/>
                  </a:lnTo>
                  <a:lnTo>
                    <a:pt x="4816592" y="747991"/>
                  </a:lnTo>
                  <a:lnTo>
                    <a:pt x="0" y="747991"/>
                  </a:lnTo>
                  <a:close/>
                </a:path>
              </a:pathLst>
            </a:custGeom>
            <a:solidFill>
              <a:srgbClr val="27ABB3"/>
            </a:solidFill>
            <a:ln cap="sq">
              <a:noFill/>
              <a:prstDash val="solid"/>
              <a:miter/>
            </a:ln>
          </p:spPr>
          <p:txBody>
            <a:bodyPr/>
            <a:lstStyle/>
            <a:p>
              <a:endParaRPr lang="en-US"/>
            </a:p>
          </p:txBody>
        </p:sp>
        <p:sp>
          <p:nvSpPr>
            <p:cNvPr id="4" name="TextBox 4"/>
            <p:cNvSpPr txBox="1"/>
            <p:nvPr/>
          </p:nvSpPr>
          <p:spPr>
            <a:xfrm>
              <a:off x="0" y="0"/>
              <a:ext cx="4816593" cy="747991"/>
            </a:xfrm>
            <a:prstGeom prst="rect">
              <a:avLst/>
            </a:prstGeom>
          </p:spPr>
          <p:txBody>
            <a:bodyPr lIns="50800" tIns="50800" rIns="50800" bIns="50800" rtlCol="0" anchor="ctr"/>
            <a:lstStyle/>
            <a:p>
              <a:pPr marL="0" lvl="0" indent="0" algn="ctr">
                <a:lnSpc>
                  <a:spcPts val="2639"/>
                </a:lnSpc>
                <a:spcBef>
                  <a:spcPct val="0"/>
                </a:spcBef>
              </a:pPr>
              <a:endParaRPr/>
            </a:p>
          </p:txBody>
        </p:sp>
      </p:grpSp>
      <p:sp>
        <p:nvSpPr>
          <p:cNvPr id="5" name="Freeform 5"/>
          <p:cNvSpPr/>
          <p:nvPr/>
        </p:nvSpPr>
        <p:spPr>
          <a:xfrm>
            <a:off x="1028700" y="3396884"/>
            <a:ext cx="9147668" cy="5544853"/>
          </a:xfrm>
          <a:custGeom>
            <a:avLst/>
            <a:gdLst/>
            <a:ahLst/>
            <a:cxnLst/>
            <a:rect l="l" t="t" r="r" b="b"/>
            <a:pathLst>
              <a:path w="9147668" h="5544853">
                <a:moveTo>
                  <a:pt x="0" y="0"/>
                </a:moveTo>
                <a:lnTo>
                  <a:pt x="9147668" y="0"/>
                </a:lnTo>
                <a:lnTo>
                  <a:pt x="9147668" y="5544853"/>
                </a:lnTo>
                <a:lnTo>
                  <a:pt x="0" y="5544853"/>
                </a:lnTo>
                <a:lnTo>
                  <a:pt x="0" y="0"/>
                </a:lnTo>
                <a:close/>
              </a:path>
            </a:pathLst>
          </a:custGeom>
          <a:blipFill>
            <a:blip r:embed="rId3"/>
            <a:stretch>
              <a:fillRect/>
            </a:stretch>
          </a:blipFill>
        </p:spPr>
        <p:txBody>
          <a:bodyPr/>
          <a:lstStyle/>
          <a:p>
            <a:endParaRPr lang="en-US"/>
          </a:p>
        </p:txBody>
      </p:sp>
      <p:sp>
        <p:nvSpPr>
          <p:cNvPr id="6" name="Freeform 6"/>
          <p:cNvSpPr/>
          <p:nvPr/>
        </p:nvSpPr>
        <p:spPr>
          <a:xfrm>
            <a:off x="10826468" y="3080321"/>
            <a:ext cx="6432832" cy="6177979"/>
          </a:xfrm>
          <a:custGeom>
            <a:avLst/>
            <a:gdLst/>
            <a:ahLst/>
            <a:cxnLst/>
            <a:rect l="l" t="t" r="r" b="b"/>
            <a:pathLst>
              <a:path w="6432832" h="6177979">
                <a:moveTo>
                  <a:pt x="0" y="0"/>
                </a:moveTo>
                <a:lnTo>
                  <a:pt x="6432832" y="0"/>
                </a:lnTo>
                <a:lnTo>
                  <a:pt x="6432832" y="6177979"/>
                </a:lnTo>
                <a:lnTo>
                  <a:pt x="0" y="617797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754928" y="557075"/>
            <a:ext cx="16504372" cy="21551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3F3F40"/>
                </a:solidFill>
                <a:latin typeface="Berthold Block"/>
                <a:ea typeface="Berthold Block"/>
                <a:cs typeface="Berthold Block"/>
                <a:sym typeface="Berthold Block"/>
              </a:rPr>
              <a:t>Module 3 - Action to Impact: Investigating STANCE Through Evaluation and Sustainability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11121748" y="0"/>
            <a:ext cx="7166252" cy="10287000"/>
            <a:chOff x="0" y="0"/>
            <a:chExt cx="1887408" cy="2709333"/>
          </a:xfrm>
        </p:grpSpPr>
        <p:sp>
          <p:nvSpPr>
            <p:cNvPr id="3" name="Freeform 3"/>
            <p:cNvSpPr/>
            <p:nvPr/>
          </p:nvSpPr>
          <p:spPr>
            <a:xfrm>
              <a:off x="0" y="0"/>
              <a:ext cx="1887408" cy="2709333"/>
            </a:xfrm>
            <a:custGeom>
              <a:avLst/>
              <a:gdLst/>
              <a:ahLst/>
              <a:cxnLst/>
              <a:rect l="l" t="t" r="r" b="b"/>
              <a:pathLst>
                <a:path w="1887408" h="2709333">
                  <a:moveTo>
                    <a:pt x="0" y="0"/>
                  </a:moveTo>
                  <a:lnTo>
                    <a:pt x="1887408" y="0"/>
                  </a:lnTo>
                  <a:lnTo>
                    <a:pt x="1887408" y="2709333"/>
                  </a:lnTo>
                  <a:lnTo>
                    <a:pt x="0" y="2709333"/>
                  </a:lnTo>
                  <a:close/>
                </a:path>
              </a:pathLst>
            </a:custGeom>
            <a:solidFill>
              <a:srgbClr val="27ABB3"/>
            </a:solidFill>
          </p:spPr>
          <p:txBody>
            <a:bodyPr/>
            <a:lstStyle/>
            <a:p>
              <a:endParaRPr lang="en-US"/>
            </a:p>
          </p:txBody>
        </p:sp>
        <p:sp>
          <p:nvSpPr>
            <p:cNvPr id="4" name="TextBox 4"/>
            <p:cNvSpPr txBox="1"/>
            <p:nvPr/>
          </p:nvSpPr>
          <p:spPr>
            <a:xfrm>
              <a:off x="0" y="0"/>
              <a:ext cx="1887408" cy="2709333"/>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0" y="9806661"/>
            <a:ext cx="18288000" cy="480339"/>
            <a:chOff x="0" y="0"/>
            <a:chExt cx="4816593" cy="126509"/>
          </a:xfrm>
        </p:grpSpPr>
        <p:sp>
          <p:nvSpPr>
            <p:cNvPr id="6" name="Freeform 6"/>
            <p:cNvSpPr/>
            <p:nvPr/>
          </p:nvSpPr>
          <p:spPr>
            <a:xfrm>
              <a:off x="0" y="0"/>
              <a:ext cx="4816592" cy="126509"/>
            </a:xfrm>
            <a:custGeom>
              <a:avLst/>
              <a:gdLst/>
              <a:ahLst/>
              <a:cxnLst/>
              <a:rect l="l" t="t" r="r" b="b"/>
              <a:pathLst>
                <a:path w="4816592" h="126509">
                  <a:moveTo>
                    <a:pt x="0" y="0"/>
                  </a:moveTo>
                  <a:lnTo>
                    <a:pt x="4816592" y="0"/>
                  </a:lnTo>
                  <a:lnTo>
                    <a:pt x="4816592" y="126509"/>
                  </a:lnTo>
                  <a:lnTo>
                    <a:pt x="0" y="126509"/>
                  </a:lnTo>
                  <a:close/>
                </a:path>
              </a:pathLst>
            </a:custGeom>
            <a:solidFill>
              <a:srgbClr val="F8A72B"/>
            </a:solidFill>
          </p:spPr>
          <p:txBody>
            <a:bodyPr/>
            <a:lstStyle/>
            <a:p>
              <a:endParaRPr lang="en-US"/>
            </a:p>
          </p:txBody>
        </p:sp>
        <p:sp>
          <p:nvSpPr>
            <p:cNvPr id="7" name="TextBox 7"/>
            <p:cNvSpPr txBox="1"/>
            <p:nvPr/>
          </p:nvSpPr>
          <p:spPr>
            <a:xfrm>
              <a:off x="0" y="0"/>
              <a:ext cx="4816593" cy="126509"/>
            </a:xfrm>
            <a:prstGeom prst="rect">
              <a:avLst/>
            </a:prstGeom>
          </p:spPr>
          <p:txBody>
            <a:bodyPr lIns="50800" tIns="50800" rIns="50800" bIns="50800" rtlCol="0" anchor="ctr"/>
            <a:lstStyle/>
            <a:p>
              <a:pPr algn="ctr">
                <a:lnSpc>
                  <a:spcPts val="2639"/>
                </a:lnSpc>
              </a:pPr>
              <a:endParaRPr/>
            </a:p>
          </p:txBody>
        </p:sp>
      </p:grpSp>
      <p:sp>
        <p:nvSpPr>
          <p:cNvPr id="8" name="Freeform 8"/>
          <p:cNvSpPr/>
          <p:nvPr/>
        </p:nvSpPr>
        <p:spPr>
          <a:xfrm>
            <a:off x="12647474" y="481999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4327768" y="395679"/>
            <a:ext cx="874408" cy="2278587"/>
          </a:xfrm>
          <a:custGeom>
            <a:avLst/>
            <a:gdLst/>
            <a:ahLst/>
            <a:cxnLst/>
            <a:rect l="l" t="t" r="r" b="b"/>
            <a:pathLst>
              <a:path w="874408" h="2278587">
                <a:moveTo>
                  <a:pt x="0" y="0"/>
                </a:moveTo>
                <a:lnTo>
                  <a:pt x="874408" y="0"/>
                </a:lnTo>
                <a:lnTo>
                  <a:pt x="874408" y="2278587"/>
                </a:lnTo>
                <a:lnTo>
                  <a:pt x="0" y="2278587"/>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028700" y="519075"/>
            <a:ext cx="9062258" cy="2155191"/>
          </a:xfrm>
          <a:prstGeom prst="rect">
            <a:avLst/>
          </a:prstGeom>
        </p:spPr>
        <p:txBody>
          <a:bodyPr lIns="0" tIns="0" rIns="0" bIns="0" rtlCol="0" anchor="t">
            <a:spAutoFit/>
          </a:bodyPr>
          <a:lstStyle/>
          <a:p>
            <a:pPr marL="0" lvl="0" indent="0" algn="l">
              <a:lnSpc>
                <a:spcPts val="8470"/>
              </a:lnSpc>
              <a:spcBef>
                <a:spcPct val="0"/>
              </a:spcBef>
            </a:pPr>
            <a:r>
              <a:rPr lang="en-US" sz="7700" spc="38">
                <a:solidFill>
                  <a:srgbClr val="3F3F40"/>
                </a:solidFill>
                <a:latin typeface="Berthold Block"/>
                <a:ea typeface="Berthold Block"/>
                <a:cs typeface="Berthold Block"/>
                <a:sym typeface="Berthold Block"/>
              </a:rPr>
              <a:t>Dissemination Plan for the STANCE Toolkit</a:t>
            </a:r>
          </a:p>
        </p:txBody>
      </p:sp>
      <p:sp>
        <p:nvSpPr>
          <p:cNvPr id="11" name="TextBox 11"/>
          <p:cNvSpPr txBox="1"/>
          <p:nvPr/>
        </p:nvSpPr>
        <p:spPr>
          <a:xfrm>
            <a:off x="864437" y="2886394"/>
            <a:ext cx="9755815" cy="6660515"/>
          </a:xfrm>
          <a:prstGeom prst="rect">
            <a:avLst/>
          </a:prstGeom>
        </p:spPr>
        <p:txBody>
          <a:bodyPr lIns="0" tIns="0" rIns="0" bIns="0" rtlCol="0" anchor="t">
            <a:spAutoFit/>
          </a:bodyPr>
          <a:lstStyle/>
          <a:p>
            <a:pPr marL="626114" lvl="1" indent="-313057" algn="l">
              <a:lnSpc>
                <a:spcPts val="4060"/>
              </a:lnSpc>
              <a:buFont typeface="Arial"/>
              <a:buChar char="•"/>
            </a:pPr>
            <a:r>
              <a:rPr lang="en-US" sz="2900" spc="-29">
                <a:solidFill>
                  <a:srgbClr val="3F3F40"/>
                </a:solidFill>
                <a:latin typeface="Garet"/>
                <a:ea typeface="Garet"/>
                <a:cs typeface="Garet"/>
                <a:sym typeface="Garet"/>
              </a:rPr>
              <a:t>Pilot Test the STANCE Toolkit </a:t>
            </a:r>
          </a:p>
          <a:p>
            <a:pPr marL="1252228" lvl="2" indent="-417409" algn="l">
              <a:lnSpc>
                <a:spcPts val="4060"/>
              </a:lnSpc>
              <a:buFont typeface="Arial"/>
              <a:buChar char="⚬"/>
            </a:pPr>
            <a:r>
              <a:rPr lang="en-US" sz="2900" spc="-29">
                <a:solidFill>
                  <a:srgbClr val="3F3F40"/>
                </a:solidFill>
                <a:latin typeface="Garet"/>
                <a:ea typeface="Garet"/>
                <a:cs typeface="Garet"/>
                <a:sym typeface="Garet"/>
              </a:rPr>
              <a:t>Work with select urban and rural communities</a:t>
            </a:r>
          </a:p>
          <a:p>
            <a:pPr marL="626114" lvl="1" indent="-313057" algn="l">
              <a:lnSpc>
                <a:spcPts val="4060"/>
              </a:lnSpc>
              <a:buFont typeface="Arial"/>
              <a:buChar char="•"/>
            </a:pPr>
            <a:r>
              <a:rPr lang="en-US" sz="2900" spc="-29">
                <a:solidFill>
                  <a:srgbClr val="3F3F40"/>
                </a:solidFill>
                <a:latin typeface="Garet"/>
                <a:ea typeface="Garet"/>
                <a:cs typeface="Garet"/>
                <a:sym typeface="Garet"/>
              </a:rPr>
              <a:t>Provide technical assistance to communities utilizing the toolkit </a:t>
            </a:r>
          </a:p>
          <a:p>
            <a:pPr marL="1252228" lvl="2" indent="-417409" algn="l">
              <a:lnSpc>
                <a:spcPts val="4060"/>
              </a:lnSpc>
              <a:buFont typeface="Arial"/>
              <a:buChar char="⚬"/>
            </a:pPr>
            <a:r>
              <a:rPr lang="en-US" sz="2900" spc="-29">
                <a:solidFill>
                  <a:srgbClr val="3F3F40"/>
                </a:solidFill>
                <a:latin typeface="Garet"/>
                <a:ea typeface="Garet"/>
                <a:cs typeface="Garet"/>
                <a:sym typeface="Garet"/>
              </a:rPr>
              <a:t>Webinars </a:t>
            </a:r>
          </a:p>
          <a:p>
            <a:pPr marL="1252228" lvl="2" indent="-417409" algn="l">
              <a:lnSpc>
                <a:spcPts val="4060"/>
              </a:lnSpc>
              <a:buFont typeface="Arial"/>
              <a:buChar char="⚬"/>
            </a:pPr>
            <a:r>
              <a:rPr lang="en-US" sz="2900" spc="-29">
                <a:solidFill>
                  <a:srgbClr val="3F3F40"/>
                </a:solidFill>
                <a:latin typeface="Garet"/>
                <a:ea typeface="Garet"/>
                <a:cs typeface="Garet"/>
                <a:sym typeface="Garet"/>
              </a:rPr>
              <a:t>Frequently asked questions page and email support </a:t>
            </a:r>
          </a:p>
          <a:p>
            <a:pPr marL="1252228" lvl="2" indent="-417409" algn="l">
              <a:lnSpc>
                <a:spcPts val="4060"/>
              </a:lnSpc>
              <a:buFont typeface="Arial"/>
              <a:buChar char="⚬"/>
            </a:pPr>
            <a:r>
              <a:rPr lang="en-US" sz="2900" spc="-29">
                <a:solidFill>
                  <a:srgbClr val="3F3F40"/>
                </a:solidFill>
                <a:latin typeface="Garet"/>
                <a:ea typeface="Garet"/>
                <a:cs typeface="Garet"/>
                <a:sym typeface="Garet"/>
              </a:rPr>
              <a:t>Evaluation Surveys </a:t>
            </a:r>
          </a:p>
          <a:p>
            <a:pPr marL="1252228" lvl="2" indent="-417409" algn="l">
              <a:lnSpc>
                <a:spcPts val="4060"/>
              </a:lnSpc>
              <a:buFont typeface="Arial"/>
              <a:buChar char="⚬"/>
            </a:pPr>
            <a:r>
              <a:rPr lang="en-US" sz="2900" spc="-29">
                <a:solidFill>
                  <a:srgbClr val="3F3F40"/>
                </a:solidFill>
                <a:latin typeface="Garet"/>
                <a:ea typeface="Garet"/>
                <a:cs typeface="Garet"/>
                <a:sym typeface="Garet"/>
              </a:rPr>
              <a:t>Implementation support through site visits </a:t>
            </a:r>
          </a:p>
          <a:p>
            <a:pPr marL="626114" lvl="1" indent="-313057" algn="l">
              <a:lnSpc>
                <a:spcPts val="4060"/>
              </a:lnSpc>
              <a:buFont typeface="Arial"/>
              <a:buChar char="•"/>
            </a:pPr>
            <a:r>
              <a:rPr lang="en-US" sz="2900" spc="-29">
                <a:solidFill>
                  <a:srgbClr val="3F3F40"/>
                </a:solidFill>
                <a:latin typeface="Garet"/>
                <a:ea typeface="Garet"/>
                <a:cs typeface="Garet"/>
                <a:sym typeface="Garet"/>
              </a:rPr>
              <a:t>Toolkit is live and we are working on disseminating it to communities across Colorado </a:t>
            </a:r>
          </a:p>
        </p:txBody>
      </p:sp>
      <p:sp>
        <p:nvSpPr>
          <p:cNvPr id="12" name="TextBox 12"/>
          <p:cNvSpPr txBox="1"/>
          <p:nvPr/>
        </p:nvSpPr>
        <p:spPr>
          <a:xfrm>
            <a:off x="11657459" y="3028174"/>
            <a:ext cx="6215025" cy="1517015"/>
          </a:xfrm>
          <a:prstGeom prst="rect">
            <a:avLst/>
          </a:prstGeom>
        </p:spPr>
        <p:txBody>
          <a:bodyPr lIns="0" tIns="0" rIns="0" bIns="0" rtlCol="0" anchor="t">
            <a:spAutoFit/>
          </a:bodyPr>
          <a:lstStyle/>
          <a:p>
            <a:pPr marL="0" lvl="0" indent="0" algn="l">
              <a:lnSpc>
                <a:spcPts val="4060"/>
              </a:lnSpc>
              <a:spcBef>
                <a:spcPct val="0"/>
              </a:spcBef>
            </a:pPr>
            <a:r>
              <a:rPr lang="en-US" sz="2900" b="1" spc="-29">
                <a:solidFill>
                  <a:srgbClr val="3F3F40"/>
                </a:solidFill>
                <a:latin typeface="Garet Bold"/>
                <a:ea typeface="Garet Bold"/>
                <a:cs typeface="Garet Bold"/>
                <a:sym typeface="Garet Bold"/>
              </a:rPr>
              <a:t>Scan me to complete a registration survey and receive a link to the STANCE toolkit: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11121748" y="0"/>
            <a:ext cx="7166252" cy="10287000"/>
            <a:chOff x="0" y="0"/>
            <a:chExt cx="1887408" cy="2709333"/>
          </a:xfrm>
        </p:grpSpPr>
        <p:sp>
          <p:nvSpPr>
            <p:cNvPr id="3" name="Freeform 3"/>
            <p:cNvSpPr/>
            <p:nvPr/>
          </p:nvSpPr>
          <p:spPr>
            <a:xfrm>
              <a:off x="0" y="0"/>
              <a:ext cx="1887408" cy="2709333"/>
            </a:xfrm>
            <a:custGeom>
              <a:avLst/>
              <a:gdLst/>
              <a:ahLst/>
              <a:cxnLst/>
              <a:rect l="l" t="t" r="r" b="b"/>
              <a:pathLst>
                <a:path w="1887408" h="2709333">
                  <a:moveTo>
                    <a:pt x="0" y="0"/>
                  </a:moveTo>
                  <a:lnTo>
                    <a:pt x="1887408" y="0"/>
                  </a:lnTo>
                  <a:lnTo>
                    <a:pt x="1887408" y="2709333"/>
                  </a:lnTo>
                  <a:lnTo>
                    <a:pt x="0" y="2709333"/>
                  </a:lnTo>
                  <a:close/>
                </a:path>
              </a:pathLst>
            </a:custGeom>
            <a:solidFill>
              <a:srgbClr val="27ABB3"/>
            </a:solidFill>
          </p:spPr>
          <p:txBody>
            <a:bodyPr/>
            <a:lstStyle/>
            <a:p>
              <a:endParaRPr lang="en-US"/>
            </a:p>
          </p:txBody>
        </p:sp>
        <p:sp>
          <p:nvSpPr>
            <p:cNvPr id="4" name="TextBox 4"/>
            <p:cNvSpPr txBox="1"/>
            <p:nvPr/>
          </p:nvSpPr>
          <p:spPr>
            <a:xfrm>
              <a:off x="0" y="0"/>
              <a:ext cx="1887408" cy="2709333"/>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0" y="9806661"/>
            <a:ext cx="18288000" cy="480339"/>
            <a:chOff x="0" y="0"/>
            <a:chExt cx="4816593" cy="126509"/>
          </a:xfrm>
        </p:grpSpPr>
        <p:sp>
          <p:nvSpPr>
            <p:cNvPr id="6" name="Freeform 6"/>
            <p:cNvSpPr/>
            <p:nvPr/>
          </p:nvSpPr>
          <p:spPr>
            <a:xfrm>
              <a:off x="0" y="0"/>
              <a:ext cx="4816592" cy="126509"/>
            </a:xfrm>
            <a:custGeom>
              <a:avLst/>
              <a:gdLst/>
              <a:ahLst/>
              <a:cxnLst/>
              <a:rect l="l" t="t" r="r" b="b"/>
              <a:pathLst>
                <a:path w="4816592" h="126509">
                  <a:moveTo>
                    <a:pt x="0" y="0"/>
                  </a:moveTo>
                  <a:lnTo>
                    <a:pt x="4816592" y="0"/>
                  </a:lnTo>
                  <a:lnTo>
                    <a:pt x="4816592" y="126509"/>
                  </a:lnTo>
                  <a:lnTo>
                    <a:pt x="0" y="126509"/>
                  </a:lnTo>
                  <a:close/>
                </a:path>
              </a:pathLst>
            </a:custGeom>
            <a:solidFill>
              <a:srgbClr val="F8A72B"/>
            </a:solidFill>
          </p:spPr>
          <p:txBody>
            <a:bodyPr/>
            <a:lstStyle/>
            <a:p>
              <a:endParaRPr lang="en-US"/>
            </a:p>
          </p:txBody>
        </p:sp>
        <p:sp>
          <p:nvSpPr>
            <p:cNvPr id="7" name="TextBox 7"/>
            <p:cNvSpPr txBox="1"/>
            <p:nvPr/>
          </p:nvSpPr>
          <p:spPr>
            <a:xfrm>
              <a:off x="0" y="0"/>
              <a:ext cx="4816593" cy="126509"/>
            </a:xfrm>
            <a:prstGeom prst="rect">
              <a:avLst/>
            </a:prstGeom>
          </p:spPr>
          <p:txBody>
            <a:bodyPr lIns="50800" tIns="50800" rIns="50800" bIns="50800" rtlCol="0" anchor="ctr"/>
            <a:lstStyle/>
            <a:p>
              <a:pPr algn="ctr">
                <a:lnSpc>
                  <a:spcPts val="2639"/>
                </a:lnSpc>
              </a:pPr>
              <a:endParaRPr/>
            </a:p>
          </p:txBody>
        </p:sp>
      </p:grpSp>
      <p:sp>
        <p:nvSpPr>
          <p:cNvPr id="8" name="Freeform 8"/>
          <p:cNvSpPr/>
          <p:nvPr/>
        </p:nvSpPr>
        <p:spPr>
          <a:xfrm>
            <a:off x="12217355" y="2969712"/>
            <a:ext cx="4975039" cy="5230001"/>
          </a:xfrm>
          <a:custGeom>
            <a:avLst/>
            <a:gdLst/>
            <a:ahLst/>
            <a:cxnLst/>
            <a:rect l="l" t="t" r="r" b="b"/>
            <a:pathLst>
              <a:path w="4975039" h="5230001">
                <a:moveTo>
                  <a:pt x="0" y="0"/>
                </a:moveTo>
                <a:lnTo>
                  <a:pt x="4975038" y="0"/>
                </a:lnTo>
                <a:lnTo>
                  <a:pt x="4975038" y="5230001"/>
                </a:lnTo>
                <a:lnTo>
                  <a:pt x="0" y="5230001"/>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920608"/>
            <a:ext cx="9555049" cy="1088391"/>
          </a:xfrm>
          <a:prstGeom prst="rect">
            <a:avLst/>
          </a:prstGeom>
        </p:spPr>
        <p:txBody>
          <a:bodyPr lIns="0" tIns="0" rIns="0" bIns="0" rtlCol="0" anchor="t">
            <a:spAutoFit/>
          </a:bodyPr>
          <a:lstStyle/>
          <a:p>
            <a:pPr marL="0" lvl="0" indent="0" algn="l">
              <a:lnSpc>
                <a:spcPts val="8470"/>
              </a:lnSpc>
              <a:spcBef>
                <a:spcPct val="0"/>
              </a:spcBef>
            </a:pPr>
            <a:r>
              <a:rPr lang="en-US" sz="7700" spc="38">
                <a:solidFill>
                  <a:srgbClr val="3F3F40"/>
                </a:solidFill>
                <a:latin typeface="Berthold Block"/>
                <a:ea typeface="Berthold Block"/>
                <a:cs typeface="Berthold Block"/>
                <a:sym typeface="Berthold Block"/>
              </a:rPr>
              <a:t>STANCE in Clinical Settings</a:t>
            </a:r>
          </a:p>
        </p:txBody>
      </p:sp>
      <p:sp>
        <p:nvSpPr>
          <p:cNvPr id="10" name="TextBox 10"/>
          <p:cNvSpPr txBox="1"/>
          <p:nvPr/>
        </p:nvSpPr>
        <p:spPr>
          <a:xfrm>
            <a:off x="1028700" y="2456256"/>
            <a:ext cx="9365289" cy="6660515"/>
          </a:xfrm>
          <a:prstGeom prst="rect">
            <a:avLst/>
          </a:prstGeom>
        </p:spPr>
        <p:txBody>
          <a:bodyPr lIns="0" tIns="0" rIns="0" bIns="0" rtlCol="0" anchor="t">
            <a:spAutoFit/>
          </a:bodyPr>
          <a:lstStyle/>
          <a:p>
            <a:pPr marL="626114" lvl="1" indent="-313057" algn="l">
              <a:lnSpc>
                <a:spcPts val="4060"/>
              </a:lnSpc>
              <a:buFont typeface="Arial"/>
              <a:buChar char="•"/>
            </a:pPr>
            <a:r>
              <a:rPr lang="en-US" sz="2900" b="1" spc="-29">
                <a:solidFill>
                  <a:srgbClr val="3F3F40"/>
                </a:solidFill>
                <a:latin typeface="Garet Bold"/>
                <a:ea typeface="Garet Bold"/>
                <a:cs typeface="Garet Bold"/>
                <a:sym typeface="Garet Bold"/>
              </a:rPr>
              <a:t>Screening for ACEs and BCEs </a:t>
            </a:r>
          </a:p>
          <a:p>
            <a:pPr marL="1252228" lvl="2" indent="-417409" algn="l">
              <a:lnSpc>
                <a:spcPts val="4060"/>
              </a:lnSpc>
              <a:buFont typeface="Arial"/>
              <a:buChar char="⚬"/>
            </a:pPr>
            <a:r>
              <a:rPr lang="en-US" sz="2900" spc="-29">
                <a:solidFill>
                  <a:srgbClr val="3F3F40"/>
                </a:solidFill>
                <a:latin typeface="Garet"/>
                <a:ea typeface="Garet"/>
                <a:cs typeface="Garet"/>
                <a:sym typeface="Garet"/>
              </a:rPr>
              <a:t>Build a trusted relationship </a:t>
            </a:r>
          </a:p>
          <a:p>
            <a:pPr marL="1252228" lvl="2" indent="-417409" algn="l">
              <a:lnSpc>
                <a:spcPts val="4060"/>
              </a:lnSpc>
              <a:buFont typeface="Arial"/>
              <a:buChar char="⚬"/>
            </a:pPr>
            <a:r>
              <a:rPr lang="en-US" sz="2900" spc="-29">
                <a:solidFill>
                  <a:srgbClr val="3F3F40"/>
                </a:solidFill>
                <a:latin typeface="Garet"/>
                <a:ea typeface="Garet"/>
                <a:cs typeface="Garet"/>
                <a:sym typeface="Garet"/>
              </a:rPr>
              <a:t>Provide education </a:t>
            </a:r>
          </a:p>
          <a:p>
            <a:pPr marL="1252228" lvl="2" indent="-417409" algn="l">
              <a:lnSpc>
                <a:spcPts val="4060"/>
              </a:lnSpc>
              <a:buFont typeface="Arial"/>
              <a:buChar char="⚬"/>
            </a:pPr>
            <a:r>
              <a:rPr lang="en-US" sz="2900" spc="-29">
                <a:solidFill>
                  <a:srgbClr val="3F3F40"/>
                </a:solidFill>
                <a:latin typeface="Garet"/>
                <a:ea typeface="Garet"/>
                <a:cs typeface="Garet"/>
                <a:sym typeface="Garet"/>
              </a:rPr>
              <a:t>Include protective factors </a:t>
            </a:r>
          </a:p>
          <a:p>
            <a:pPr marL="1252228" lvl="2" indent="-417409" algn="l">
              <a:lnSpc>
                <a:spcPts val="4060"/>
              </a:lnSpc>
              <a:buFont typeface="Arial"/>
              <a:buChar char="⚬"/>
            </a:pPr>
            <a:r>
              <a:rPr lang="en-US" sz="2900" spc="-29">
                <a:solidFill>
                  <a:srgbClr val="3F3F40"/>
                </a:solidFill>
                <a:latin typeface="Garet"/>
                <a:ea typeface="Garet"/>
                <a:cs typeface="Garet"/>
                <a:sym typeface="Garet"/>
              </a:rPr>
              <a:t>Have appropriate referrals and resources in place </a:t>
            </a:r>
          </a:p>
          <a:p>
            <a:pPr marL="626114" lvl="1" indent="-313057" algn="l">
              <a:lnSpc>
                <a:spcPts val="4060"/>
              </a:lnSpc>
              <a:buFont typeface="Arial"/>
              <a:buChar char="•"/>
            </a:pPr>
            <a:r>
              <a:rPr lang="en-US" sz="2900" b="1" spc="-29">
                <a:solidFill>
                  <a:srgbClr val="3F3F40"/>
                </a:solidFill>
                <a:latin typeface="Garet Bold"/>
                <a:ea typeface="Garet Bold"/>
                <a:cs typeface="Garet Bold"/>
                <a:sym typeface="Garet Bold"/>
              </a:rPr>
              <a:t>Implement an evidence-based intervention for social emotional development</a:t>
            </a:r>
            <a:r>
              <a:rPr lang="en-US" sz="2900" spc="-29">
                <a:solidFill>
                  <a:srgbClr val="3F3F40"/>
                </a:solidFill>
                <a:latin typeface="Garet"/>
                <a:ea typeface="Garet"/>
                <a:cs typeface="Garet"/>
                <a:sym typeface="Garet"/>
              </a:rPr>
              <a:t> </a:t>
            </a:r>
          </a:p>
          <a:p>
            <a:pPr marL="1252228" lvl="2" indent="-417409" algn="l">
              <a:lnSpc>
                <a:spcPts val="4060"/>
              </a:lnSpc>
              <a:buFont typeface="Arial"/>
              <a:buChar char="⚬"/>
            </a:pPr>
            <a:r>
              <a:rPr lang="en-US" sz="2900" spc="-29">
                <a:solidFill>
                  <a:srgbClr val="3F3F40"/>
                </a:solidFill>
                <a:latin typeface="Garet"/>
                <a:ea typeface="Garet"/>
                <a:cs typeface="Garet"/>
                <a:sym typeface="Garet"/>
              </a:rPr>
              <a:t>For staff, case workers, parents/caregivers</a:t>
            </a:r>
          </a:p>
          <a:p>
            <a:pPr marL="626114" lvl="1" indent="-313057" algn="l">
              <a:lnSpc>
                <a:spcPts val="4060"/>
              </a:lnSpc>
              <a:buFont typeface="Arial"/>
              <a:buChar char="•"/>
            </a:pPr>
            <a:r>
              <a:rPr lang="en-US" sz="2900" b="1" u="none" strike="noStrike" spc="-29">
                <a:solidFill>
                  <a:srgbClr val="3F3F40"/>
                </a:solidFill>
                <a:latin typeface="Garet Bold"/>
                <a:ea typeface="Garet Bold"/>
                <a:cs typeface="Garet Bold"/>
                <a:sym typeface="Garet Bold"/>
              </a:rPr>
              <a:t>Strengthen network of care </a:t>
            </a:r>
          </a:p>
          <a:p>
            <a:pPr marL="1252228" lvl="2" indent="-417409" algn="l">
              <a:lnSpc>
                <a:spcPts val="4060"/>
              </a:lnSpc>
              <a:buFont typeface="Arial"/>
              <a:buChar char="⚬"/>
            </a:pPr>
            <a:r>
              <a:rPr lang="en-US" sz="2900" u="none" strike="noStrike" spc="-29">
                <a:solidFill>
                  <a:srgbClr val="3F3F40"/>
                </a:solidFill>
                <a:latin typeface="Garet"/>
                <a:ea typeface="Garet"/>
                <a:cs typeface="Garet"/>
                <a:sym typeface="Garet"/>
              </a:rPr>
              <a:t>Build relationships with community organizations, healthcare providers, nurses, case workers, etc.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3751739" y="1533743"/>
            <a:ext cx="10784522" cy="1830221"/>
            <a:chOff x="0" y="0"/>
            <a:chExt cx="2840368" cy="482034"/>
          </a:xfrm>
        </p:grpSpPr>
        <p:sp>
          <p:nvSpPr>
            <p:cNvPr id="3" name="Freeform 3"/>
            <p:cNvSpPr/>
            <p:nvPr/>
          </p:nvSpPr>
          <p:spPr>
            <a:xfrm>
              <a:off x="0" y="0"/>
              <a:ext cx="2840368" cy="482034"/>
            </a:xfrm>
            <a:custGeom>
              <a:avLst/>
              <a:gdLst/>
              <a:ahLst/>
              <a:cxnLst/>
              <a:rect l="l" t="t" r="r" b="b"/>
              <a:pathLst>
                <a:path w="2840368" h="482034">
                  <a:moveTo>
                    <a:pt x="0" y="0"/>
                  </a:moveTo>
                  <a:lnTo>
                    <a:pt x="2840368" y="0"/>
                  </a:lnTo>
                  <a:lnTo>
                    <a:pt x="2840368" y="482034"/>
                  </a:lnTo>
                  <a:lnTo>
                    <a:pt x="0" y="482034"/>
                  </a:lnTo>
                  <a:close/>
                </a:path>
              </a:pathLst>
            </a:custGeom>
            <a:solidFill>
              <a:srgbClr val="F8A72B"/>
            </a:solidFill>
          </p:spPr>
          <p:txBody>
            <a:bodyPr/>
            <a:lstStyle/>
            <a:p>
              <a:endParaRPr lang="en-US"/>
            </a:p>
          </p:txBody>
        </p:sp>
        <p:sp>
          <p:nvSpPr>
            <p:cNvPr id="4" name="TextBox 4"/>
            <p:cNvSpPr txBox="1"/>
            <p:nvPr/>
          </p:nvSpPr>
          <p:spPr>
            <a:xfrm>
              <a:off x="0" y="0"/>
              <a:ext cx="2840368" cy="482034"/>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0" y="3363964"/>
            <a:ext cx="18288000" cy="6923036"/>
            <a:chOff x="0" y="0"/>
            <a:chExt cx="4816593" cy="1823351"/>
          </a:xfrm>
        </p:grpSpPr>
        <p:sp>
          <p:nvSpPr>
            <p:cNvPr id="6" name="Freeform 6"/>
            <p:cNvSpPr/>
            <p:nvPr/>
          </p:nvSpPr>
          <p:spPr>
            <a:xfrm>
              <a:off x="0" y="0"/>
              <a:ext cx="4816592" cy="1823351"/>
            </a:xfrm>
            <a:custGeom>
              <a:avLst/>
              <a:gdLst/>
              <a:ahLst/>
              <a:cxnLst/>
              <a:rect l="l" t="t" r="r" b="b"/>
              <a:pathLst>
                <a:path w="4816592" h="1823351">
                  <a:moveTo>
                    <a:pt x="0" y="0"/>
                  </a:moveTo>
                  <a:lnTo>
                    <a:pt x="4816592" y="0"/>
                  </a:lnTo>
                  <a:lnTo>
                    <a:pt x="4816592" y="1823351"/>
                  </a:lnTo>
                  <a:lnTo>
                    <a:pt x="0" y="1823351"/>
                  </a:lnTo>
                  <a:close/>
                </a:path>
              </a:pathLst>
            </a:custGeom>
            <a:solidFill>
              <a:srgbClr val="27ABB3"/>
            </a:solidFill>
          </p:spPr>
          <p:txBody>
            <a:bodyPr/>
            <a:lstStyle/>
            <a:p>
              <a:endParaRPr lang="en-US"/>
            </a:p>
          </p:txBody>
        </p:sp>
        <p:sp>
          <p:nvSpPr>
            <p:cNvPr id="7" name="TextBox 7"/>
            <p:cNvSpPr txBox="1"/>
            <p:nvPr/>
          </p:nvSpPr>
          <p:spPr>
            <a:xfrm>
              <a:off x="0" y="0"/>
              <a:ext cx="4816593" cy="1823351"/>
            </a:xfrm>
            <a:prstGeom prst="rect">
              <a:avLst/>
            </a:prstGeom>
          </p:spPr>
          <p:txBody>
            <a:bodyPr lIns="50800" tIns="50800" rIns="50800" bIns="50800" rtlCol="0" anchor="ctr"/>
            <a:lstStyle/>
            <a:p>
              <a:pPr algn="ctr">
                <a:lnSpc>
                  <a:spcPts val="2639"/>
                </a:lnSpc>
              </a:pPr>
              <a:endParaRPr/>
            </a:p>
          </p:txBody>
        </p:sp>
      </p:grpSp>
      <p:grpSp>
        <p:nvGrpSpPr>
          <p:cNvPr id="8" name="Group 8"/>
          <p:cNvGrpSpPr/>
          <p:nvPr/>
        </p:nvGrpSpPr>
        <p:grpSpPr>
          <a:xfrm>
            <a:off x="3751739" y="3363964"/>
            <a:ext cx="10784522" cy="4481678"/>
            <a:chOff x="0" y="0"/>
            <a:chExt cx="2840368" cy="1180360"/>
          </a:xfrm>
        </p:grpSpPr>
        <p:sp>
          <p:nvSpPr>
            <p:cNvPr id="9" name="Freeform 9"/>
            <p:cNvSpPr/>
            <p:nvPr/>
          </p:nvSpPr>
          <p:spPr>
            <a:xfrm>
              <a:off x="0" y="0"/>
              <a:ext cx="2840368" cy="1180360"/>
            </a:xfrm>
            <a:custGeom>
              <a:avLst/>
              <a:gdLst/>
              <a:ahLst/>
              <a:cxnLst/>
              <a:rect l="l" t="t" r="r" b="b"/>
              <a:pathLst>
                <a:path w="2840368" h="1180360">
                  <a:moveTo>
                    <a:pt x="0" y="0"/>
                  </a:moveTo>
                  <a:lnTo>
                    <a:pt x="2840368" y="0"/>
                  </a:lnTo>
                  <a:lnTo>
                    <a:pt x="2840368" y="1180360"/>
                  </a:lnTo>
                  <a:lnTo>
                    <a:pt x="0" y="1180360"/>
                  </a:lnTo>
                  <a:close/>
                </a:path>
              </a:pathLst>
            </a:custGeom>
            <a:solidFill>
              <a:srgbClr val="FFFFFF"/>
            </a:solidFill>
          </p:spPr>
          <p:txBody>
            <a:bodyPr/>
            <a:lstStyle/>
            <a:p>
              <a:endParaRPr lang="en-US"/>
            </a:p>
          </p:txBody>
        </p:sp>
        <p:sp>
          <p:nvSpPr>
            <p:cNvPr id="10" name="TextBox 10"/>
            <p:cNvSpPr txBox="1"/>
            <p:nvPr/>
          </p:nvSpPr>
          <p:spPr>
            <a:xfrm>
              <a:off x="0" y="0"/>
              <a:ext cx="2840368" cy="1180360"/>
            </a:xfrm>
            <a:prstGeom prst="rect">
              <a:avLst/>
            </a:prstGeom>
          </p:spPr>
          <p:txBody>
            <a:bodyPr lIns="50800" tIns="50800" rIns="50800" bIns="50800" rtlCol="0" anchor="ctr"/>
            <a:lstStyle/>
            <a:p>
              <a:pPr algn="ctr">
                <a:lnSpc>
                  <a:spcPts val="2639"/>
                </a:lnSpc>
              </a:pPr>
              <a:endParaRPr/>
            </a:p>
          </p:txBody>
        </p:sp>
      </p:grpSp>
      <p:sp>
        <p:nvSpPr>
          <p:cNvPr id="11" name="Freeform 11"/>
          <p:cNvSpPr/>
          <p:nvPr/>
        </p:nvSpPr>
        <p:spPr>
          <a:xfrm>
            <a:off x="6874340" y="6752886"/>
            <a:ext cx="1131857" cy="1092756"/>
          </a:xfrm>
          <a:custGeom>
            <a:avLst/>
            <a:gdLst/>
            <a:ahLst/>
            <a:cxnLst/>
            <a:rect l="l" t="t" r="r" b="b"/>
            <a:pathLst>
              <a:path w="1131857" h="1092756">
                <a:moveTo>
                  <a:pt x="0" y="0"/>
                </a:moveTo>
                <a:lnTo>
                  <a:pt x="1131856" y="0"/>
                </a:lnTo>
                <a:lnTo>
                  <a:pt x="1131856" y="1092756"/>
                </a:lnTo>
                <a:lnTo>
                  <a:pt x="0" y="1092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14933454" y="574051"/>
            <a:ext cx="2845701" cy="2475760"/>
          </a:xfrm>
          <a:custGeom>
            <a:avLst/>
            <a:gdLst/>
            <a:ahLst/>
            <a:cxnLst/>
            <a:rect l="l" t="t" r="r" b="b"/>
            <a:pathLst>
              <a:path w="2845701" h="2475760">
                <a:moveTo>
                  <a:pt x="0" y="0"/>
                </a:moveTo>
                <a:lnTo>
                  <a:pt x="2845701" y="0"/>
                </a:lnTo>
                <a:lnTo>
                  <a:pt x="2845701" y="2475759"/>
                </a:lnTo>
                <a:lnTo>
                  <a:pt x="0" y="2475759"/>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4165" y="6752886"/>
            <a:ext cx="5278094" cy="3259223"/>
          </a:xfrm>
          <a:custGeom>
            <a:avLst/>
            <a:gdLst/>
            <a:ahLst/>
            <a:cxnLst/>
            <a:rect l="l" t="t" r="r" b="b"/>
            <a:pathLst>
              <a:path w="5278094" h="3259223">
                <a:moveTo>
                  <a:pt x="0" y="0"/>
                </a:moveTo>
                <a:lnTo>
                  <a:pt x="5278094" y="0"/>
                </a:lnTo>
                <a:lnTo>
                  <a:pt x="5278094" y="3259223"/>
                </a:lnTo>
                <a:lnTo>
                  <a:pt x="0" y="3259223"/>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4326300" y="3610427"/>
            <a:ext cx="9635400" cy="721995"/>
          </a:xfrm>
          <a:prstGeom prst="rect">
            <a:avLst/>
          </a:prstGeom>
        </p:spPr>
        <p:txBody>
          <a:bodyPr lIns="0" tIns="0" rIns="0" bIns="0" rtlCol="0" anchor="t">
            <a:spAutoFit/>
          </a:bodyPr>
          <a:lstStyle/>
          <a:p>
            <a:pPr algn="ctr">
              <a:lnSpc>
                <a:spcPts val="5880"/>
              </a:lnSpc>
            </a:pPr>
            <a:r>
              <a:rPr lang="en-US" sz="4200" b="1" spc="-42">
                <a:solidFill>
                  <a:srgbClr val="3F3F40"/>
                </a:solidFill>
                <a:latin typeface="Garet Bold"/>
                <a:ea typeface="Garet Bold"/>
                <a:cs typeface="Garet Bold"/>
                <a:sym typeface="Garet Bold"/>
              </a:rPr>
              <a:t>Questions or comments?</a:t>
            </a:r>
          </a:p>
        </p:txBody>
      </p:sp>
      <p:sp>
        <p:nvSpPr>
          <p:cNvPr id="15" name="TextBox 15"/>
          <p:cNvSpPr txBox="1"/>
          <p:nvPr/>
        </p:nvSpPr>
        <p:spPr>
          <a:xfrm>
            <a:off x="4326300" y="1961419"/>
            <a:ext cx="9635400" cy="10883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FFFFFF"/>
                </a:solidFill>
                <a:latin typeface="Berthold Block"/>
                <a:ea typeface="Berthold Block"/>
                <a:cs typeface="Berthold Block"/>
                <a:sym typeface="Berthold Block"/>
              </a:rPr>
              <a:t>Thank you!</a:t>
            </a:r>
          </a:p>
        </p:txBody>
      </p:sp>
      <p:sp>
        <p:nvSpPr>
          <p:cNvPr id="16" name="TextBox 16"/>
          <p:cNvSpPr txBox="1"/>
          <p:nvPr/>
        </p:nvSpPr>
        <p:spPr>
          <a:xfrm>
            <a:off x="9337860" y="5318460"/>
            <a:ext cx="4944765" cy="1234440"/>
          </a:xfrm>
          <a:prstGeom prst="rect">
            <a:avLst/>
          </a:prstGeom>
        </p:spPr>
        <p:txBody>
          <a:bodyPr lIns="0" tIns="0" rIns="0" bIns="0" rtlCol="0" anchor="t">
            <a:spAutoFit/>
          </a:bodyPr>
          <a:lstStyle/>
          <a:p>
            <a:pPr algn="l">
              <a:lnSpc>
                <a:spcPts val="3359"/>
              </a:lnSpc>
            </a:pPr>
            <a:r>
              <a:rPr lang="en-US" sz="2400" b="1" spc="-24">
                <a:solidFill>
                  <a:srgbClr val="3F3F40"/>
                </a:solidFill>
                <a:latin typeface="Garet Bold"/>
                <a:ea typeface="Garet Bold"/>
                <a:cs typeface="Garet Bold"/>
                <a:sym typeface="Garet Bold"/>
              </a:rPr>
              <a:t>Sarah Gelinas, MPH</a:t>
            </a:r>
          </a:p>
          <a:p>
            <a:pPr algn="l">
              <a:lnSpc>
                <a:spcPts val="3359"/>
              </a:lnSpc>
            </a:pPr>
            <a:r>
              <a:rPr lang="en-US" sz="2400" spc="-24">
                <a:solidFill>
                  <a:srgbClr val="3F3F40"/>
                </a:solidFill>
                <a:latin typeface="Garet"/>
                <a:ea typeface="Garet"/>
                <a:cs typeface="Garet"/>
                <a:sym typeface="Garet"/>
              </a:rPr>
              <a:t>Professional Research Assistant</a:t>
            </a:r>
          </a:p>
          <a:p>
            <a:pPr algn="l">
              <a:lnSpc>
                <a:spcPts val="3359"/>
              </a:lnSpc>
            </a:pPr>
            <a:r>
              <a:rPr lang="en-US" sz="2400" spc="-24">
                <a:solidFill>
                  <a:srgbClr val="3F3F40"/>
                </a:solidFill>
                <a:latin typeface="Garet"/>
                <a:ea typeface="Garet"/>
                <a:cs typeface="Garet"/>
                <a:sym typeface="Garet"/>
              </a:rPr>
              <a:t>sarah.gelinas@cuanschutz.edu</a:t>
            </a:r>
          </a:p>
        </p:txBody>
      </p:sp>
      <p:sp>
        <p:nvSpPr>
          <p:cNvPr id="17" name="TextBox 17"/>
          <p:cNvSpPr txBox="1"/>
          <p:nvPr/>
        </p:nvSpPr>
        <p:spPr>
          <a:xfrm>
            <a:off x="4083555" y="5318460"/>
            <a:ext cx="5060445" cy="1234440"/>
          </a:xfrm>
          <a:prstGeom prst="rect">
            <a:avLst/>
          </a:prstGeom>
        </p:spPr>
        <p:txBody>
          <a:bodyPr lIns="0" tIns="0" rIns="0" bIns="0" rtlCol="0" anchor="t">
            <a:spAutoFit/>
          </a:bodyPr>
          <a:lstStyle/>
          <a:p>
            <a:pPr algn="l">
              <a:lnSpc>
                <a:spcPts val="3359"/>
              </a:lnSpc>
            </a:pPr>
            <a:r>
              <a:rPr lang="en-US" sz="2400" b="1" spc="-24">
                <a:solidFill>
                  <a:srgbClr val="3F3F40"/>
                </a:solidFill>
                <a:latin typeface="Garet Bold"/>
                <a:ea typeface="Garet Bold"/>
                <a:cs typeface="Garet Bold"/>
                <a:sym typeface="Garet Bold"/>
              </a:rPr>
              <a:t>Jenn Leiferman, PhD</a:t>
            </a:r>
          </a:p>
          <a:p>
            <a:pPr algn="l">
              <a:lnSpc>
                <a:spcPts val="3359"/>
              </a:lnSpc>
            </a:pPr>
            <a:r>
              <a:rPr lang="en-US" sz="2400" spc="-24">
                <a:solidFill>
                  <a:srgbClr val="3F3F40"/>
                </a:solidFill>
                <a:latin typeface="Garet"/>
                <a:ea typeface="Garet"/>
                <a:cs typeface="Garet"/>
                <a:sym typeface="Garet"/>
              </a:rPr>
              <a:t>RMPRC Director</a:t>
            </a:r>
          </a:p>
          <a:p>
            <a:pPr algn="l">
              <a:lnSpc>
                <a:spcPts val="3359"/>
              </a:lnSpc>
            </a:pPr>
            <a:r>
              <a:rPr lang="en-US" sz="2400" spc="-24">
                <a:solidFill>
                  <a:srgbClr val="3F3F40"/>
                </a:solidFill>
                <a:latin typeface="Garet"/>
                <a:ea typeface="Garet"/>
                <a:cs typeface="Garet"/>
                <a:sym typeface="Garet"/>
              </a:rPr>
              <a:t>jenn.leiferman@cuanschutz.edu</a:t>
            </a:r>
          </a:p>
        </p:txBody>
      </p:sp>
      <p:sp>
        <p:nvSpPr>
          <p:cNvPr id="18" name="TextBox 18"/>
          <p:cNvSpPr txBox="1"/>
          <p:nvPr/>
        </p:nvSpPr>
        <p:spPr>
          <a:xfrm>
            <a:off x="4083555" y="4675244"/>
            <a:ext cx="9635400" cy="481330"/>
          </a:xfrm>
          <a:prstGeom prst="rect">
            <a:avLst/>
          </a:prstGeom>
        </p:spPr>
        <p:txBody>
          <a:bodyPr lIns="0" tIns="0" rIns="0" bIns="0" rtlCol="0" anchor="t">
            <a:spAutoFit/>
          </a:bodyPr>
          <a:lstStyle/>
          <a:p>
            <a:pPr algn="l">
              <a:lnSpc>
                <a:spcPts val="3919"/>
              </a:lnSpc>
            </a:pPr>
            <a:r>
              <a:rPr lang="en-US" sz="2799" b="1" spc="-27">
                <a:solidFill>
                  <a:srgbClr val="3F3F40"/>
                </a:solidFill>
                <a:latin typeface="Garet Bold"/>
                <a:ea typeface="Garet Bold"/>
                <a:cs typeface="Garet Bold"/>
                <a:sym typeface="Garet Bold"/>
              </a:rPr>
              <a:t>Contact Us:</a:t>
            </a:r>
          </a:p>
        </p:txBody>
      </p:sp>
      <p:sp>
        <p:nvSpPr>
          <p:cNvPr id="19" name="TextBox 19"/>
          <p:cNvSpPr txBox="1"/>
          <p:nvPr/>
        </p:nvSpPr>
        <p:spPr>
          <a:xfrm>
            <a:off x="8006196" y="7103049"/>
            <a:ext cx="2663328" cy="396240"/>
          </a:xfrm>
          <a:prstGeom prst="rect">
            <a:avLst/>
          </a:prstGeom>
        </p:spPr>
        <p:txBody>
          <a:bodyPr lIns="0" tIns="0" rIns="0" bIns="0" rtlCol="0" anchor="t">
            <a:spAutoFit/>
          </a:bodyPr>
          <a:lstStyle/>
          <a:p>
            <a:pPr algn="l">
              <a:lnSpc>
                <a:spcPts val="3359"/>
              </a:lnSpc>
            </a:pPr>
            <a:r>
              <a:rPr lang="en-US" sz="2400" b="1" u="sng" spc="-24">
                <a:solidFill>
                  <a:srgbClr val="3F3F40"/>
                </a:solidFill>
                <a:latin typeface="Garet Bold"/>
                <a:ea typeface="Garet Bold"/>
                <a:cs typeface="Garet Bold"/>
                <a:sym typeface="Garet Bold"/>
                <a:hlinkClick r:id="rId6" tooltip="https://coloradosph.cuanschutz.edu/research-and-practice/centers-programs/rmprc"/>
              </a:rPr>
              <a:t>RMPRC Website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ABB3"/>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949147" y="-1614399"/>
            <a:ext cx="13308237" cy="13940969"/>
            <a:chOff x="0" y="0"/>
            <a:chExt cx="660400" cy="691798"/>
          </a:xfrm>
        </p:grpSpPr>
        <p:sp>
          <p:nvSpPr>
            <p:cNvPr id="3" name="Freeform 3"/>
            <p:cNvSpPr/>
            <p:nvPr/>
          </p:nvSpPr>
          <p:spPr>
            <a:xfrm>
              <a:off x="0" y="0"/>
              <a:ext cx="660400" cy="691798"/>
            </a:xfrm>
            <a:custGeom>
              <a:avLst/>
              <a:gdLst/>
              <a:ahLst/>
              <a:cxnLst/>
              <a:rect l="l" t="t" r="r" b="b"/>
              <a:pathLst>
                <a:path w="660400" h="691798">
                  <a:moveTo>
                    <a:pt x="220252" y="672729"/>
                  </a:moveTo>
                  <a:cubicBezTo>
                    <a:pt x="254109" y="684243"/>
                    <a:pt x="292600" y="691798"/>
                    <a:pt x="330378" y="691798"/>
                  </a:cubicBezTo>
                  <a:cubicBezTo>
                    <a:pt x="368157" y="691798"/>
                    <a:pt x="404509" y="685321"/>
                    <a:pt x="438009" y="673807"/>
                  </a:cubicBezTo>
                  <a:cubicBezTo>
                    <a:pt x="438723" y="673448"/>
                    <a:pt x="439435" y="673448"/>
                    <a:pt x="440148" y="673089"/>
                  </a:cubicBezTo>
                  <a:cubicBezTo>
                    <a:pt x="565955" y="627033"/>
                    <a:pt x="658618" y="505419"/>
                    <a:pt x="660400" y="365984"/>
                  </a:cubicBezTo>
                  <a:lnTo>
                    <a:pt x="660400" y="0"/>
                  </a:lnTo>
                  <a:lnTo>
                    <a:pt x="0" y="0"/>
                  </a:lnTo>
                  <a:lnTo>
                    <a:pt x="0" y="365712"/>
                  </a:lnTo>
                  <a:cubicBezTo>
                    <a:pt x="1782" y="506138"/>
                    <a:pt x="93019" y="627753"/>
                    <a:pt x="220252" y="672729"/>
                  </a:cubicBezTo>
                  <a:close/>
                </a:path>
              </a:pathLst>
            </a:custGeom>
            <a:solidFill>
              <a:srgbClr val="E7F1F4"/>
            </a:solidFill>
            <a:ln cap="sq">
              <a:noFill/>
              <a:prstDash val="solid"/>
              <a:miter/>
            </a:ln>
          </p:spPr>
          <p:txBody>
            <a:bodyPr/>
            <a:lstStyle/>
            <a:p>
              <a:endParaRPr lang="en-US"/>
            </a:p>
          </p:txBody>
        </p:sp>
        <p:sp>
          <p:nvSpPr>
            <p:cNvPr id="4" name="TextBox 4"/>
            <p:cNvSpPr txBox="1"/>
            <p:nvPr/>
          </p:nvSpPr>
          <p:spPr>
            <a:xfrm>
              <a:off x="0" y="0"/>
              <a:ext cx="660400" cy="564798"/>
            </a:xfrm>
            <a:prstGeom prst="rect">
              <a:avLst/>
            </a:prstGeom>
          </p:spPr>
          <p:txBody>
            <a:bodyPr lIns="50800" tIns="50800" rIns="50800" bIns="50800" rtlCol="0" anchor="ctr"/>
            <a:lstStyle/>
            <a:p>
              <a:pPr marL="0" lvl="0" indent="0" algn="ctr">
                <a:lnSpc>
                  <a:spcPts val="2639"/>
                </a:lnSpc>
                <a:spcBef>
                  <a:spcPct val="0"/>
                </a:spcBef>
              </a:pPr>
              <a:endParaRPr/>
            </a:p>
          </p:txBody>
        </p:sp>
      </p:grpSp>
      <p:sp>
        <p:nvSpPr>
          <p:cNvPr id="5" name="Freeform 5"/>
          <p:cNvSpPr/>
          <p:nvPr/>
        </p:nvSpPr>
        <p:spPr>
          <a:xfrm>
            <a:off x="316892" y="3739554"/>
            <a:ext cx="5405629" cy="3398789"/>
          </a:xfrm>
          <a:custGeom>
            <a:avLst/>
            <a:gdLst/>
            <a:ahLst/>
            <a:cxnLst/>
            <a:rect l="l" t="t" r="r" b="b"/>
            <a:pathLst>
              <a:path w="5405629" h="3398789">
                <a:moveTo>
                  <a:pt x="0" y="0"/>
                </a:moveTo>
                <a:lnTo>
                  <a:pt x="5405628" y="0"/>
                </a:lnTo>
                <a:lnTo>
                  <a:pt x="5405628" y="3398790"/>
                </a:lnTo>
                <a:lnTo>
                  <a:pt x="0" y="3398790"/>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7730511" y="2171068"/>
            <a:ext cx="9528789" cy="1088390"/>
          </a:xfrm>
          <a:prstGeom prst="rect">
            <a:avLst/>
          </a:prstGeom>
        </p:spPr>
        <p:txBody>
          <a:bodyPr lIns="0" tIns="0" rIns="0" bIns="0" rtlCol="0" anchor="t">
            <a:spAutoFit/>
          </a:bodyPr>
          <a:lstStyle/>
          <a:p>
            <a:pPr marL="0" lvl="0" indent="0" algn="l">
              <a:lnSpc>
                <a:spcPts val="8470"/>
              </a:lnSpc>
              <a:spcBef>
                <a:spcPct val="0"/>
              </a:spcBef>
            </a:pPr>
            <a:r>
              <a:rPr lang="en-US" sz="7700" spc="38">
                <a:solidFill>
                  <a:srgbClr val="3F3F40"/>
                </a:solidFill>
                <a:latin typeface="Berthold Block"/>
                <a:ea typeface="Berthold Block"/>
                <a:cs typeface="Berthold Block"/>
                <a:sym typeface="Berthold Block"/>
              </a:rPr>
              <a:t>A</a:t>
            </a:r>
            <a:r>
              <a:rPr lang="en-US" sz="7700" u="none" strike="noStrike" spc="38">
                <a:solidFill>
                  <a:srgbClr val="3F3F40"/>
                </a:solidFill>
                <a:latin typeface="Berthold Block"/>
                <a:ea typeface="Berthold Block"/>
                <a:cs typeface="Berthold Block"/>
                <a:sym typeface="Berthold Block"/>
              </a:rPr>
              <a:t>genda</a:t>
            </a:r>
          </a:p>
        </p:txBody>
      </p:sp>
      <p:grpSp>
        <p:nvGrpSpPr>
          <p:cNvPr id="7" name="Group 7"/>
          <p:cNvGrpSpPr/>
          <p:nvPr/>
        </p:nvGrpSpPr>
        <p:grpSpPr>
          <a:xfrm>
            <a:off x="7602751" y="3644349"/>
            <a:ext cx="9528789" cy="3423473"/>
            <a:chOff x="0" y="0"/>
            <a:chExt cx="12705052" cy="4564631"/>
          </a:xfrm>
        </p:grpSpPr>
        <p:grpSp>
          <p:nvGrpSpPr>
            <p:cNvPr id="8" name="Group 8"/>
            <p:cNvGrpSpPr/>
            <p:nvPr/>
          </p:nvGrpSpPr>
          <p:grpSpPr>
            <a:xfrm>
              <a:off x="0" y="0"/>
              <a:ext cx="891494" cy="89149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11" name="Freeform 11"/>
            <p:cNvSpPr/>
            <p:nvPr/>
          </p:nvSpPr>
          <p:spPr>
            <a:xfrm>
              <a:off x="210971" y="181859"/>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2" name="Group 12"/>
            <p:cNvGrpSpPr/>
            <p:nvPr/>
          </p:nvGrpSpPr>
          <p:grpSpPr>
            <a:xfrm>
              <a:off x="0" y="1229750"/>
              <a:ext cx="891494" cy="89149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14" name="TextBox 14"/>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15" name="Freeform 15"/>
            <p:cNvSpPr/>
            <p:nvPr/>
          </p:nvSpPr>
          <p:spPr>
            <a:xfrm>
              <a:off x="210971" y="1411608"/>
              <a:ext cx="469552" cy="527776"/>
            </a:xfrm>
            <a:custGeom>
              <a:avLst/>
              <a:gdLst/>
              <a:ahLst/>
              <a:cxnLst/>
              <a:rect l="l" t="t" r="r" b="b"/>
              <a:pathLst>
                <a:path w="469552" h="527776">
                  <a:moveTo>
                    <a:pt x="0" y="0"/>
                  </a:moveTo>
                  <a:lnTo>
                    <a:pt x="469552" y="0"/>
                  </a:lnTo>
                  <a:lnTo>
                    <a:pt x="469552" y="527777"/>
                  </a:lnTo>
                  <a:lnTo>
                    <a:pt x="0" y="527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6" name="Group 16"/>
            <p:cNvGrpSpPr/>
            <p:nvPr/>
          </p:nvGrpSpPr>
          <p:grpSpPr>
            <a:xfrm>
              <a:off x="0" y="2451443"/>
              <a:ext cx="891494" cy="89149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18" name="TextBox 18"/>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19" name="Freeform 19"/>
            <p:cNvSpPr/>
            <p:nvPr/>
          </p:nvSpPr>
          <p:spPr>
            <a:xfrm>
              <a:off x="210971" y="2633302"/>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0" name="Group 20"/>
            <p:cNvGrpSpPr/>
            <p:nvPr/>
          </p:nvGrpSpPr>
          <p:grpSpPr>
            <a:xfrm>
              <a:off x="0" y="3673137"/>
              <a:ext cx="891494" cy="89149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72B"/>
              </a:solidFill>
            </p:spPr>
            <p:txBody>
              <a:bodyPr/>
              <a:lstStyle/>
              <a:p>
                <a:endParaRPr lang="en-US"/>
              </a:p>
            </p:txBody>
          </p:sp>
          <p:sp>
            <p:nvSpPr>
              <p:cNvPr id="22" name="TextBox 22"/>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23" name="Freeform 23"/>
            <p:cNvSpPr/>
            <p:nvPr/>
          </p:nvSpPr>
          <p:spPr>
            <a:xfrm>
              <a:off x="210971" y="3854996"/>
              <a:ext cx="469552" cy="527776"/>
            </a:xfrm>
            <a:custGeom>
              <a:avLst/>
              <a:gdLst/>
              <a:ahLst/>
              <a:cxnLst/>
              <a:rect l="l" t="t" r="r" b="b"/>
              <a:pathLst>
                <a:path w="469552" h="527776">
                  <a:moveTo>
                    <a:pt x="0" y="0"/>
                  </a:moveTo>
                  <a:lnTo>
                    <a:pt x="469552" y="0"/>
                  </a:lnTo>
                  <a:lnTo>
                    <a:pt x="469552" y="527776"/>
                  </a:lnTo>
                  <a:lnTo>
                    <a:pt x="0" y="5277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TextBox 24"/>
            <p:cNvSpPr txBox="1"/>
            <p:nvPr/>
          </p:nvSpPr>
          <p:spPr>
            <a:xfrm>
              <a:off x="1362640" y="104329"/>
              <a:ext cx="11342412" cy="635211"/>
            </a:xfrm>
            <a:prstGeom prst="rect">
              <a:avLst/>
            </a:prstGeom>
          </p:spPr>
          <p:txBody>
            <a:bodyPr lIns="0" tIns="0" rIns="0" bIns="0" rtlCol="0" anchor="t">
              <a:spAutoFit/>
            </a:bodyPr>
            <a:lstStyle/>
            <a:p>
              <a:pPr marL="0" lvl="0" indent="0" algn="l">
                <a:lnSpc>
                  <a:spcPts val="4060"/>
                </a:lnSpc>
                <a:spcBef>
                  <a:spcPct val="0"/>
                </a:spcBef>
              </a:pPr>
              <a:r>
                <a:rPr lang="en-US" sz="2900" spc="-29">
                  <a:solidFill>
                    <a:srgbClr val="3F3F40"/>
                  </a:solidFill>
                  <a:latin typeface="Garet"/>
                  <a:ea typeface="Garet"/>
                  <a:cs typeface="Garet"/>
                  <a:sym typeface="Garet"/>
                </a:rPr>
                <a:t>STANCE Background, Overview and Goals</a:t>
              </a:r>
            </a:p>
          </p:txBody>
        </p:sp>
        <p:sp>
          <p:nvSpPr>
            <p:cNvPr id="25" name="TextBox 25"/>
            <p:cNvSpPr txBox="1"/>
            <p:nvPr/>
          </p:nvSpPr>
          <p:spPr>
            <a:xfrm>
              <a:off x="1362640" y="1333186"/>
              <a:ext cx="11342412" cy="635211"/>
            </a:xfrm>
            <a:prstGeom prst="rect">
              <a:avLst/>
            </a:prstGeom>
          </p:spPr>
          <p:txBody>
            <a:bodyPr lIns="0" tIns="0" rIns="0" bIns="0" rtlCol="0" anchor="t">
              <a:spAutoFit/>
            </a:bodyPr>
            <a:lstStyle/>
            <a:p>
              <a:pPr marL="0" lvl="0" indent="0" algn="l">
                <a:lnSpc>
                  <a:spcPts val="4060"/>
                </a:lnSpc>
                <a:spcBef>
                  <a:spcPct val="0"/>
                </a:spcBef>
              </a:pPr>
              <a:r>
                <a:rPr lang="en-US" sz="2900" spc="-29">
                  <a:solidFill>
                    <a:srgbClr val="3F3F40"/>
                  </a:solidFill>
                  <a:latin typeface="Garet"/>
                  <a:ea typeface="Garet"/>
                  <a:cs typeface="Garet"/>
                  <a:sym typeface="Garet"/>
                </a:rPr>
                <a:t>STANCE Study Methods​</a:t>
              </a:r>
            </a:p>
          </p:txBody>
        </p:sp>
        <p:sp>
          <p:nvSpPr>
            <p:cNvPr id="26" name="TextBox 26"/>
            <p:cNvSpPr txBox="1"/>
            <p:nvPr/>
          </p:nvSpPr>
          <p:spPr>
            <a:xfrm>
              <a:off x="1362640" y="2555772"/>
              <a:ext cx="11342412" cy="635211"/>
            </a:xfrm>
            <a:prstGeom prst="rect">
              <a:avLst/>
            </a:prstGeom>
          </p:spPr>
          <p:txBody>
            <a:bodyPr lIns="0" tIns="0" rIns="0" bIns="0" rtlCol="0" anchor="t">
              <a:spAutoFit/>
            </a:bodyPr>
            <a:lstStyle/>
            <a:p>
              <a:pPr marL="0" lvl="0" indent="0" algn="l">
                <a:lnSpc>
                  <a:spcPts val="4060"/>
                </a:lnSpc>
                <a:spcBef>
                  <a:spcPct val="0"/>
                </a:spcBef>
              </a:pPr>
              <a:r>
                <a:rPr lang="en-US" sz="2900" spc="-29">
                  <a:solidFill>
                    <a:srgbClr val="3F3F40"/>
                  </a:solidFill>
                  <a:latin typeface="Garet"/>
                  <a:ea typeface="Garet"/>
                  <a:cs typeface="Garet"/>
                  <a:sym typeface="Garet"/>
                </a:rPr>
                <a:t>STANCE Study Results</a:t>
              </a:r>
            </a:p>
          </p:txBody>
        </p:sp>
        <p:sp>
          <p:nvSpPr>
            <p:cNvPr id="27" name="TextBox 27"/>
            <p:cNvSpPr txBox="1"/>
            <p:nvPr/>
          </p:nvSpPr>
          <p:spPr>
            <a:xfrm>
              <a:off x="1362640" y="3778358"/>
              <a:ext cx="11342412" cy="635211"/>
            </a:xfrm>
            <a:prstGeom prst="rect">
              <a:avLst/>
            </a:prstGeom>
          </p:spPr>
          <p:txBody>
            <a:bodyPr lIns="0" tIns="0" rIns="0" bIns="0" rtlCol="0" anchor="t">
              <a:spAutoFit/>
            </a:bodyPr>
            <a:lstStyle/>
            <a:p>
              <a:pPr marL="0" lvl="0" indent="0" algn="l">
                <a:lnSpc>
                  <a:spcPts val="4060"/>
                </a:lnSpc>
                <a:spcBef>
                  <a:spcPct val="0"/>
                </a:spcBef>
              </a:pPr>
              <a:r>
                <a:rPr lang="en-US" sz="2900" spc="-29">
                  <a:solidFill>
                    <a:srgbClr val="3F3F40"/>
                  </a:solidFill>
                  <a:latin typeface="Garet"/>
                  <a:ea typeface="Garet"/>
                  <a:cs typeface="Garet"/>
                  <a:sym typeface="Garet"/>
                </a:rPr>
                <a:t>STANCE Toolkit and Dissemination Plan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ABB3"/>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949147" y="-1614399"/>
            <a:ext cx="13308237" cy="13940969"/>
            <a:chOff x="0" y="0"/>
            <a:chExt cx="660400" cy="691798"/>
          </a:xfrm>
        </p:grpSpPr>
        <p:sp>
          <p:nvSpPr>
            <p:cNvPr id="3" name="Freeform 3"/>
            <p:cNvSpPr/>
            <p:nvPr/>
          </p:nvSpPr>
          <p:spPr>
            <a:xfrm>
              <a:off x="0" y="0"/>
              <a:ext cx="660400" cy="691798"/>
            </a:xfrm>
            <a:custGeom>
              <a:avLst/>
              <a:gdLst/>
              <a:ahLst/>
              <a:cxnLst/>
              <a:rect l="l" t="t" r="r" b="b"/>
              <a:pathLst>
                <a:path w="660400" h="691798">
                  <a:moveTo>
                    <a:pt x="220252" y="672729"/>
                  </a:moveTo>
                  <a:cubicBezTo>
                    <a:pt x="254109" y="684243"/>
                    <a:pt x="292600" y="691798"/>
                    <a:pt x="330378" y="691798"/>
                  </a:cubicBezTo>
                  <a:cubicBezTo>
                    <a:pt x="368157" y="691798"/>
                    <a:pt x="404509" y="685321"/>
                    <a:pt x="438009" y="673807"/>
                  </a:cubicBezTo>
                  <a:cubicBezTo>
                    <a:pt x="438723" y="673448"/>
                    <a:pt x="439435" y="673448"/>
                    <a:pt x="440148" y="673089"/>
                  </a:cubicBezTo>
                  <a:cubicBezTo>
                    <a:pt x="565955" y="627033"/>
                    <a:pt x="658618" y="505419"/>
                    <a:pt x="660400" y="365984"/>
                  </a:cubicBezTo>
                  <a:lnTo>
                    <a:pt x="660400" y="0"/>
                  </a:lnTo>
                  <a:lnTo>
                    <a:pt x="0" y="0"/>
                  </a:lnTo>
                  <a:lnTo>
                    <a:pt x="0" y="365712"/>
                  </a:lnTo>
                  <a:cubicBezTo>
                    <a:pt x="1782" y="506138"/>
                    <a:pt x="93019" y="627753"/>
                    <a:pt x="220252" y="672729"/>
                  </a:cubicBezTo>
                  <a:close/>
                </a:path>
              </a:pathLst>
            </a:custGeom>
            <a:solidFill>
              <a:srgbClr val="E7F1F4"/>
            </a:solidFill>
            <a:ln cap="sq">
              <a:noFill/>
              <a:prstDash val="solid"/>
              <a:miter/>
            </a:ln>
          </p:spPr>
          <p:txBody>
            <a:bodyPr/>
            <a:lstStyle/>
            <a:p>
              <a:endParaRPr lang="en-US"/>
            </a:p>
          </p:txBody>
        </p:sp>
        <p:sp>
          <p:nvSpPr>
            <p:cNvPr id="4" name="TextBox 4"/>
            <p:cNvSpPr txBox="1"/>
            <p:nvPr/>
          </p:nvSpPr>
          <p:spPr>
            <a:xfrm>
              <a:off x="0" y="0"/>
              <a:ext cx="660400" cy="564798"/>
            </a:xfrm>
            <a:prstGeom prst="rect">
              <a:avLst/>
            </a:prstGeom>
          </p:spPr>
          <p:txBody>
            <a:bodyPr lIns="50800" tIns="50800" rIns="50800" bIns="50800" rtlCol="0" anchor="ctr"/>
            <a:lstStyle/>
            <a:p>
              <a:pPr marL="0" lvl="0" indent="0" algn="ctr">
                <a:lnSpc>
                  <a:spcPts val="2639"/>
                </a:lnSpc>
                <a:spcBef>
                  <a:spcPct val="0"/>
                </a:spcBef>
              </a:pPr>
              <a:endParaRPr/>
            </a:p>
          </p:txBody>
        </p:sp>
      </p:grpSp>
      <p:sp>
        <p:nvSpPr>
          <p:cNvPr id="5" name="TextBox 5"/>
          <p:cNvSpPr txBox="1"/>
          <p:nvPr/>
        </p:nvSpPr>
        <p:spPr>
          <a:xfrm>
            <a:off x="5981051" y="2436505"/>
            <a:ext cx="6918929" cy="6660515"/>
          </a:xfrm>
          <a:prstGeom prst="rect">
            <a:avLst/>
          </a:prstGeom>
        </p:spPr>
        <p:txBody>
          <a:bodyPr lIns="0" tIns="0" rIns="0" bIns="0" rtlCol="0" anchor="t">
            <a:spAutoFit/>
          </a:bodyPr>
          <a:lstStyle/>
          <a:p>
            <a:pPr marL="626114" lvl="1" indent="-313057" algn="l">
              <a:lnSpc>
                <a:spcPts val="4060"/>
              </a:lnSpc>
              <a:buFont typeface="Arial"/>
              <a:buChar char="•"/>
            </a:pPr>
            <a:r>
              <a:rPr lang="en-US" sz="2900" spc="-29">
                <a:solidFill>
                  <a:srgbClr val="3F3F40"/>
                </a:solidFill>
                <a:latin typeface="Garet"/>
                <a:ea typeface="Garet"/>
                <a:cs typeface="Garet"/>
                <a:sym typeface="Garet"/>
              </a:rPr>
              <a:t>San Luis Valley (SLV) Early Childhood Council Team </a:t>
            </a:r>
          </a:p>
          <a:p>
            <a:pPr marL="626114" lvl="1" indent="-313057" algn="l">
              <a:lnSpc>
                <a:spcPts val="4060"/>
              </a:lnSpc>
              <a:buFont typeface="Arial"/>
              <a:buChar char="•"/>
            </a:pPr>
            <a:r>
              <a:rPr lang="en-US" sz="2900" spc="-29">
                <a:solidFill>
                  <a:srgbClr val="3F3F40"/>
                </a:solidFill>
                <a:latin typeface="Garet"/>
                <a:ea typeface="Garet"/>
                <a:cs typeface="Garet"/>
                <a:sym typeface="Garet"/>
              </a:rPr>
              <a:t>SLV Early Childhood Centers </a:t>
            </a:r>
          </a:p>
          <a:p>
            <a:pPr marL="626114" lvl="1" indent="-313057" algn="l">
              <a:lnSpc>
                <a:spcPts val="4060"/>
              </a:lnSpc>
              <a:buFont typeface="Arial"/>
              <a:buChar char="•"/>
            </a:pPr>
            <a:r>
              <a:rPr lang="en-US" sz="2900" spc="-29">
                <a:solidFill>
                  <a:srgbClr val="3F3F40"/>
                </a:solidFill>
                <a:latin typeface="Garet"/>
                <a:ea typeface="Garet"/>
                <a:cs typeface="Garet"/>
                <a:sym typeface="Garet"/>
              </a:rPr>
              <a:t>SLV Interagency Oversight Group</a:t>
            </a:r>
          </a:p>
          <a:p>
            <a:pPr marL="626114" lvl="1" indent="-313057" algn="l">
              <a:lnSpc>
                <a:spcPts val="4060"/>
              </a:lnSpc>
              <a:buFont typeface="Arial"/>
              <a:buChar char="•"/>
            </a:pPr>
            <a:r>
              <a:rPr lang="en-US" sz="2900" spc="-29">
                <a:solidFill>
                  <a:srgbClr val="3F3F40"/>
                </a:solidFill>
                <a:latin typeface="Garet"/>
                <a:ea typeface="Garet"/>
                <a:cs typeface="Garet"/>
                <a:sym typeface="Garet"/>
              </a:rPr>
              <a:t>SLV Community Advisory Board </a:t>
            </a:r>
          </a:p>
          <a:p>
            <a:pPr marL="626114" lvl="1" indent="-313057" algn="l">
              <a:lnSpc>
                <a:spcPts val="4060"/>
              </a:lnSpc>
              <a:buFont typeface="Arial"/>
              <a:buChar char="•"/>
            </a:pPr>
            <a:r>
              <a:rPr lang="en-US" sz="2900" spc="-29">
                <a:solidFill>
                  <a:srgbClr val="3F3F40"/>
                </a:solidFill>
                <a:latin typeface="Garet"/>
                <a:ea typeface="Garet"/>
                <a:cs typeface="Garet"/>
                <a:sym typeface="Garet"/>
              </a:rPr>
              <a:t>Jenn Leiferman (MPI)​</a:t>
            </a:r>
          </a:p>
          <a:p>
            <a:pPr marL="626114" lvl="1" indent="-313057" algn="l">
              <a:lnSpc>
                <a:spcPts val="4060"/>
              </a:lnSpc>
              <a:buFont typeface="Arial"/>
              <a:buChar char="•"/>
            </a:pPr>
            <a:r>
              <a:rPr lang="en-US" sz="2900" spc="-29">
                <a:solidFill>
                  <a:srgbClr val="3F3F40"/>
                </a:solidFill>
                <a:latin typeface="Garet"/>
                <a:ea typeface="Garet"/>
                <a:cs typeface="Garet"/>
                <a:sym typeface="Garet"/>
              </a:rPr>
              <a:t>Jini Puma (MPI) ​</a:t>
            </a:r>
          </a:p>
          <a:p>
            <a:pPr marL="626114" lvl="1" indent="-313057" algn="l">
              <a:lnSpc>
                <a:spcPts val="4060"/>
              </a:lnSpc>
              <a:buFont typeface="Arial"/>
              <a:buChar char="•"/>
            </a:pPr>
            <a:r>
              <a:rPr lang="en-US" sz="2900" spc="-29">
                <a:solidFill>
                  <a:srgbClr val="3F3F40"/>
                </a:solidFill>
                <a:latin typeface="Garet"/>
                <a:ea typeface="Garet"/>
                <a:cs typeface="Garet"/>
                <a:sym typeface="Garet"/>
              </a:rPr>
              <a:t>Marlayna Martinez​</a:t>
            </a:r>
          </a:p>
          <a:p>
            <a:pPr marL="626114" lvl="1" indent="-313057" algn="l">
              <a:lnSpc>
                <a:spcPts val="4060"/>
              </a:lnSpc>
              <a:buFont typeface="Arial"/>
              <a:buChar char="•"/>
            </a:pPr>
            <a:r>
              <a:rPr lang="en-US" sz="2900" spc="-29">
                <a:solidFill>
                  <a:srgbClr val="3F3F40"/>
                </a:solidFill>
                <a:latin typeface="Garet"/>
                <a:ea typeface="Garet"/>
                <a:cs typeface="Garet"/>
                <a:sym typeface="Garet"/>
              </a:rPr>
              <a:t>Mara Hsu​</a:t>
            </a:r>
          </a:p>
          <a:p>
            <a:pPr marL="626114" lvl="1" indent="-313057" algn="l">
              <a:lnSpc>
                <a:spcPts val="4060"/>
              </a:lnSpc>
              <a:buFont typeface="Arial"/>
              <a:buChar char="•"/>
            </a:pPr>
            <a:r>
              <a:rPr lang="en-US" sz="2900" spc="-29">
                <a:solidFill>
                  <a:srgbClr val="3F3F40"/>
                </a:solidFill>
                <a:latin typeface="Garet"/>
                <a:ea typeface="Garet"/>
                <a:cs typeface="Garet"/>
                <a:sym typeface="Garet"/>
              </a:rPr>
              <a:t>Veronica Cisneros​</a:t>
            </a:r>
          </a:p>
          <a:p>
            <a:pPr marL="626114" lvl="1" indent="-313057" algn="l">
              <a:lnSpc>
                <a:spcPts val="4060"/>
              </a:lnSpc>
              <a:buFont typeface="Arial"/>
              <a:buChar char="•"/>
            </a:pPr>
            <a:r>
              <a:rPr lang="en-US" sz="2900" spc="-29">
                <a:solidFill>
                  <a:srgbClr val="3F3F40"/>
                </a:solidFill>
                <a:latin typeface="Garet"/>
                <a:ea typeface="Garet"/>
                <a:cs typeface="Garet"/>
                <a:sym typeface="Garet"/>
              </a:rPr>
              <a:t>Angela Haynie​</a:t>
            </a:r>
          </a:p>
          <a:p>
            <a:pPr marL="626114" lvl="1" indent="-313057" algn="l">
              <a:lnSpc>
                <a:spcPts val="4060"/>
              </a:lnSpc>
              <a:buFont typeface="Arial"/>
              <a:buChar char="•"/>
            </a:pPr>
            <a:r>
              <a:rPr lang="en-US" sz="2900" spc="-29">
                <a:solidFill>
                  <a:srgbClr val="3F3F40"/>
                </a:solidFill>
                <a:latin typeface="Garet"/>
                <a:ea typeface="Garet"/>
                <a:cs typeface="Garet"/>
                <a:sym typeface="Garet"/>
              </a:rPr>
              <a:t>Dave LaRocca​</a:t>
            </a:r>
          </a:p>
          <a:p>
            <a:pPr algn="l">
              <a:lnSpc>
                <a:spcPts val="4060"/>
              </a:lnSpc>
            </a:pPr>
            <a:endParaRPr lang="en-US" sz="2900" spc="-29">
              <a:solidFill>
                <a:srgbClr val="3F3F40"/>
              </a:solidFill>
              <a:latin typeface="Garet"/>
              <a:ea typeface="Garet"/>
              <a:cs typeface="Garet"/>
              <a:sym typeface="Garet"/>
            </a:endParaRPr>
          </a:p>
        </p:txBody>
      </p:sp>
      <p:sp>
        <p:nvSpPr>
          <p:cNvPr id="6" name="Freeform 6"/>
          <p:cNvSpPr/>
          <p:nvPr/>
        </p:nvSpPr>
        <p:spPr>
          <a:xfrm>
            <a:off x="311786" y="2684897"/>
            <a:ext cx="4320995" cy="4917206"/>
          </a:xfrm>
          <a:custGeom>
            <a:avLst/>
            <a:gdLst/>
            <a:ahLst/>
            <a:cxnLst/>
            <a:rect l="l" t="t" r="r" b="b"/>
            <a:pathLst>
              <a:path w="4320995" h="4917206">
                <a:moveTo>
                  <a:pt x="0" y="0"/>
                </a:moveTo>
                <a:lnTo>
                  <a:pt x="4320995" y="0"/>
                </a:lnTo>
                <a:lnTo>
                  <a:pt x="4320995" y="4917206"/>
                </a:lnTo>
                <a:lnTo>
                  <a:pt x="0" y="4917206"/>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6838871" y="1104900"/>
            <a:ext cx="9528789" cy="1088390"/>
          </a:xfrm>
          <a:prstGeom prst="rect">
            <a:avLst/>
          </a:prstGeom>
        </p:spPr>
        <p:txBody>
          <a:bodyPr lIns="0" tIns="0" rIns="0" bIns="0" rtlCol="0" anchor="t">
            <a:spAutoFit/>
          </a:bodyPr>
          <a:lstStyle/>
          <a:p>
            <a:pPr marL="0" lvl="0" indent="0" algn="l">
              <a:lnSpc>
                <a:spcPts val="8470"/>
              </a:lnSpc>
              <a:spcBef>
                <a:spcPct val="0"/>
              </a:spcBef>
            </a:pPr>
            <a:r>
              <a:rPr lang="en-US" sz="7700" spc="38">
                <a:solidFill>
                  <a:srgbClr val="3F3F40"/>
                </a:solidFill>
                <a:latin typeface="Berthold Block"/>
                <a:ea typeface="Berthold Block"/>
                <a:cs typeface="Berthold Block"/>
                <a:sym typeface="Berthold Block"/>
              </a:rPr>
              <a:t>Thank You to Our Team</a:t>
            </a:r>
          </a:p>
        </p:txBody>
      </p:sp>
      <p:sp>
        <p:nvSpPr>
          <p:cNvPr id="8" name="TextBox 8"/>
          <p:cNvSpPr txBox="1"/>
          <p:nvPr/>
        </p:nvSpPr>
        <p:spPr>
          <a:xfrm>
            <a:off x="12661852" y="2436505"/>
            <a:ext cx="4217707" cy="5631815"/>
          </a:xfrm>
          <a:prstGeom prst="rect">
            <a:avLst/>
          </a:prstGeom>
        </p:spPr>
        <p:txBody>
          <a:bodyPr lIns="0" tIns="0" rIns="0" bIns="0" rtlCol="0" anchor="t">
            <a:spAutoFit/>
          </a:bodyPr>
          <a:lstStyle/>
          <a:p>
            <a:pPr marL="626114" lvl="1" indent="-313057" algn="l">
              <a:lnSpc>
                <a:spcPts val="4060"/>
              </a:lnSpc>
              <a:buFont typeface="Arial"/>
              <a:buChar char="•"/>
            </a:pPr>
            <a:r>
              <a:rPr lang="en-US" sz="2900" spc="-29">
                <a:solidFill>
                  <a:srgbClr val="3F3F40"/>
                </a:solidFill>
                <a:latin typeface="Garet"/>
                <a:ea typeface="Garet"/>
                <a:cs typeface="Garet"/>
                <a:sym typeface="Garet"/>
              </a:rPr>
              <a:t>Jamie Powers​</a:t>
            </a:r>
          </a:p>
          <a:p>
            <a:pPr marL="626114" lvl="1" indent="-313057" algn="l">
              <a:lnSpc>
                <a:spcPts val="4060"/>
              </a:lnSpc>
              <a:buFont typeface="Arial"/>
              <a:buChar char="•"/>
            </a:pPr>
            <a:r>
              <a:rPr lang="en-US" sz="2900" spc="-29">
                <a:solidFill>
                  <a:srgbClr val="3F3F40"/>
                </a:solidFill>
                <a:latin typeface="Garet"/>
                <a:ea typeface="Garet"/>
                <a:cs typeface="Garet"/>
                <a:sym typeface="Garet"/>
              </a:rPr>
              <a:t>Sarah Gelinas</a:t>
            </a:r>
          </a:p>
          <a:p>
            <a:pPr marL="626114" lvl="1" indent="-313057" algn="l">
              <a:lnSpc>
                <a:spcPts val="4060"/>
              </a:lnSpc>
              <a:buFont typeface="Arial"/>
              <a:buChar char="•"/>
            </a:pPr>
            <a:r>
              <a:rPr lang="en-US" sz="2900" spc="-29">
                <a:solidFill>
                  <a:srgbClr val="3F3F40"/>
                </a:solidFill>
                <a:latin typeface="Garet"/>
                <a:ea typeface="Garet"/>
                <a:cs typeface="Garet"/>
                <a:sym typeface="Garet"/>
              </a:rPr>
              <a:t>Sharon Scarbro​</a:t>
            </a:r>
          </a:p>
          <a:p>
            <a:pPr marL="626114" lvl="1" indent="-313057" algn="l">
              <a:lnSpc>
                <a:spcPts val="4060"/>
              </a:lnSpc>
              <a:buFont typeface="Arial"/>
              <a:buChar char="•"/>
            </a:pPr>
            <a:r>
              <a:rPr lang="en-US" sz="2900" spc="-29">
                <a:solidFill>
                  <a:srgbClr val="3F3F40"/>
                </a:solidFill>
                <a:latin typeface="Garet"/>
                <a:ea typeface="Garet"/>
                <a:cs typeface="Garet"/>
                <a:sym typeface="Garet"/>
              </a:rPr>
              <a:t>Jenny Lawlor​</a:t>
            </a:r>
          </a:p>
          <a:p>
            <a:pPr marL="626114" lvl="1" indent="-313057" algn="l">
              <a:lnSpc>
                <a:spcPts val="4060"/>
              </a:lnSpc>
              <a:buFont typeface="Arial"/>
              <a:buChar char="•"/>
            </a:pPr>
            <a:r>
              <a:rPr lang="en-US" sz="2900" spc="-29">
                <a:solidFill>
                  <a:srgbClr val="3F3F40"/>
                </a:solidFill>
                <a:latin typeface="Garet"/>
                <a:ea typeface="Garet"/>
                <a:cs typeface="Garet"/>
                <a:sym typeface="Garet"/>
              </a:rPr>
              <a:t>Betsy Risendal​</a:t>
            </a:r>
          </a:p>
          <a:p>
            <a:pPr marL="626114" lvl="1" indent="-313057" algn="l">
              <a:lnSpc>
                <a:spcPts val="4060"/>
              </a:lnSpc>
              <a:buFont typeface="Arial"/>
              <a:buChar char="•"/>
            </a:pPr>
            <a:r>
              <a:rPr lang="en-US" sz="2900" spc="-29">
                <a:solidFill>
                  <a:srgbClr val="3F3F40"/>
                </a:solidFill>
                <a:latin typeface="Garet"/>
                <a:ea typeface="Garet"/>
                <a:cs typeface="Garet"/>
                <a:sym typeface="Garet"/>
              </a:rPr>
              <a:t>Danielle Varda​</a:t>
            </a:r>
          </a:p>
          <a:p>
            <a:pPr marL="626114" lvl="1" indent="-313057" algn="l">
              <a:lnSpc>
                <a:spcPts val="4060"/>
              </a:lnSpc>
              <a:buFont typeface="Arial"/>
              <a:buChar char="•"/>
            </a:pPr>
            <a:r>
              <a:rPr lang="en-US" sz="2900" spc="-29">
                <a:solidFill>
                  <a:srgbClr val="3F3F40"/>
                </a:solidFill>
                <a:latin typeface="Garet"/>
                <a:ea typeface="Garet"/>
                <a:cs typeface="Garet"/>
                <a:sym typeface="Garet"/>
              </a:rPr>
              <a:t>Glen Mays​</a:t>
            </a:r>
          </a:p>
          <a:p>
            <a:pPr marL="626114" lvl="1" indent="-313057" algn="l">
              <a:lnSpc>
                <a:spcPts val="4060"/>
              </a:lnSpc>
              <a:buFont typeface="Arial"/>
              <a:buChar char="•"/>
            </a:pPr>
            <a:r>
              <a:rPr lang="en-US" sz="2900" spc="-29">
                <a:solidFill>
                  <a:srgbClr val="3F3F40"/>
                </a:solidFill>
                <a:latin typeface="Garet"/>
                <a:ea typeface="Garet"/>
                <a:cs typeface="Garet"/>
                <a:sym typeface="Garet"/>
              </a:rPr>
              <a:t>Beth McManus​</a:t>
            </a:r>
          </a:p>
          <a:p>
            <a:pPr marL="626114" lvl="1" indent="-313057" algn="l">
              <a:lnSpc>
                <a:spcPts val="4060"/>
              </a:lnSpc>
              <a:buFont typeface="Arial"/>
              <a:buChar char="•"/>
            </a:pPr>
            <a:r>
              <a:rPr lang="en-US" sz="2900" spc="-29">
                <a:solidFill>
                  <a:srgbClr val="3F3F40"/>
                </a:solidFill>
                <a:latin typeface="Garet"/>
                <a:ea typeface="Garet"/>
                <a:cs typeface="Garet"/>
                <a:sym typeface="Garet"/>
              </a:rPr>
              <a:t>Sarah Schmiege​</a:t>
            </a:r>
          </a:p>
          <a:p>
            <a:pPr marL="626114" lvl="1" indent="-313057" algn="l">
              <a:lnSpc>
                <a:spcPts val="4060"/>
              </a:lnSpc>
              <a:buFont typeface="Arial"/>
              <a:buChar char="•"/>
            </a:pPr>
            <a:r>
              <a:rPr lang="en-US" sz="2900" spc="-29">
                <a:solidFill>
                  <a:srgbClr val="3F3F40"/>
                </a:solidFill>
                <a:latin typeface="Garet"/>
                <a:ea typeface="Garet"/>
                <a:cs typeface="Garet"/>
                <a:sym typeface="Garet"/>
              </a:rPr>
              <a:t>Heather Smyth</a:t>
            </a:r>
          </a:p>
          <a:p>
            <a:pPr algn="l">
              <a:lnSpc>
                <a:spcPts val="4060"/>
              </a:lnSpc>
            </a:pPr>
            <a:endParaRPr lang="en-US" sz="2900" spc="-29">
              <a:solidFill>
                <a:srgbClr val="3F3F40"/>
              </a:solidFill>
              <a:latin typeface="Garet"/>
              <a:ea typeface="Garet"/>
              <a:cs typeface="Garet"/>
              <a:sym typeface="Gare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612220"/>
            <a:chOff x="0" y="0"/>
            <a:chExt cx="4816593" cy="687992"/>
          </a:xfrm>
        </p:grpSpPr>
        <p:sp>
          <p:nvSpPr>
            <p:cNvPr id="3" name="Freeform 3"/>
            <p:cNvSpPr/>
            <p:nvPr/>
          </p:nvSpPr>
          <p:spPr>
            <a:xfrm>
              <a:off x="0" y="0"/>
              <a:ext cx="4816592" cy="687992"/>
            </a:xfrm>
            <a:custGeom>
              <a:avLst/>
              <a:gdLst/>
              <a:ahLst/>
              <a:cxnLst/>
              <a:rect l="l" t="t" r="r" b="b"/>
              <a:pathLst>
                <a:path w="4816592" h="687992">
                  <a:moveTo>
                    <a:pt x="0" y="0"/>
                  </a:moveTo>
                  <a:lnTo>
                    <a:pt x="4816592" y="0"/>
                  </a:lnTo>
                  <a:lnTo>
                    <a:pt x="4816592" y="687992"/>
                  </a:lnTo>
                  <a:lnTo>
                    <a:pt x="0" y="687992"/>
                  </a:lnTo>
                  <a:close/>
                </a:path>
              </a:pathLst>
            </a:custGeom>
            <a:solidFill>
              <a:srgbClr val="27ABB3"/>
            </a:solidFill>
          </p:spPr>
          <p:txBody>
            <a:bodyPr/>
            <a:lstStyle/>
            <a:p>
              <a:endParaRPr lang="en-US"/>
            </a:p>
          </p:txBody>
        </p:sp>
        <p:sp>
          <p:nvSpPr>
            <p:cNvPr id="4" name="TextBox 4"/>
            <p:cNvSpPr txBox="1"/>
            <p:nvPr/>
          </p:nvSpPr>
          <p:spPr>
            <a:xfrm>
              <a:off x="0" y="0"/>
              <a:ext cx="4816593" cy="687992"/>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805414" y="781999"/>
            <a:ext cx="16709069" cy="1830221"/>
            <a:chOff x="0" y="0"/>
            <a:chExt cx="4400743" cy="482034"/>
          </a:xfrm>
        </p:grpSpPr>
        <p:sp>
          <p:nvSpPr>
            <p:cNvPr id="6" name="Freeform 6"/>
            <p:cNvSpPr/>
            <p:nvPr/>
          </p:nvSpPr>
          <p:spPr>
            <a:xfrm>
              <a:off x="0" y="0"/>
              <a:ext cx="4400743" cy="482034"/>
            </a:xfrm>
            <a:custGeom>
              <a:avLst/>
              <a:gdLst/>
              <a:ahLst/>
              <a:cxnLst/>
              <a:rect l="l" t="t" r="r" b="b"/>
              <a:pathLst>
                <a:path w="4400743" h="482034">
                  <a:moveTo>
                    <a:pt x="0" y="0"/>
                  </a:moveTo>
                  <a:lnTo>
                    <a:pt x="4400743" y="0"/>
                  </a:lnTo>
                  <a:lnTo>
                    <a:pt x="4400743" y="482034"/>
                  </a:lnTo>
                  <a:lnTo>
                    <a:pt x="0" y="482034"/>
                  </a:lnTo>
                  <a:close/>
                </a:path>
              </a:pathLst>
            </a:custGeom>
            <a:solidFill>
              <a:srgbClr val="F8A72B"/>
            </a:solidFill>
          </p:spPr>
          <p:txBody>
            <a:bodyPr/>
            <a:lstStyle/>
            <a:p>
              <a:endParaRPr lang="en-US"/>
            </a:p>
          </p:txBody>
        </p:sp>
        <p:sp>
          <p:nvSpPr>
            <p:cNvPr id="7" name="TextBox 7"/>
            <p:cNvSpPr txBox="1"/>
            <p:nvPr/>
          </p:nvSpPr>
          <p:spPr>
            <a:xfrm>
              <a:off x="0" y="0"/>
              <a:ext cx="4400743" cy="482034"/>
            </a:xfrm>
            <a:prstGeom prst="rect">
              <a:avLst/>
            </a:prstGeom>
          </p:spPr>
          <p:txBody>
            <a:bodyPr lIns="50800" tIns="50800" rIns="50800" bIns="50800" rtlCol="0" anchor="ctr"/>
            <a:lstStyle/>
            <a:p>
              <a:pPr algn="ctr">
                <a:lnSpc>
                  <a:spcPts val="2639"/>
                </a:lnSpc>
              </a:pPr>
              <a:endParaRPr/>
            </a:p>
          </p:txBody>
        </p:sp>
      </p:grpSp>
      <p:grpSp>
        <p:nvGrpSpPr>
          <p:cNvPr id="8" name="Group 8"/>
          <p:cNvGrpSpPr/>
          <p:nvPr/>
        </p:nvGrpSpPr>
        <p:grpSpPr>
          <a:xfrm>
            <a:off x="805414" y="2612220"/>
            <a:ext cx="16709069" cy="6964966"/>
            <a:chOff x="0" y="0"/>
            <a:chExt cx="4400743" cy="1834394"/>
          </a:xfrm>
        </p:grpSpPr>
        <p:sp>
          <p:nvSpPr>
            <p:cNvPr id="9" name="Freeform 9"/>
            <p:cNvSpPr/>
            <p:nvPr/>
          </p:nvSpPr>
          <p:spPr>
            <a:xfrm>
              <a:off x="0" y="0"/>
              <a:ext cx="4400743" cy="1834394"/>
            </a:xfrm>
            <a:custGeom>
              <a:avLst/>
              <a:gdLst/>
              <a:ahLst/>
              <a:cxnLst/>
              <a:rect l="l" t="t" r="r" b="b"/>
              <a:pathLst>
                <a:path w="4400743" h="1834394">
                  <a:moveTo>
                    <a:pt x="0" y="0"/>
                  </a:moveTo>
                  <a:lnTo>
                    <a:pt x="4400743" y="0"/>
                  </a:lnTo>
                  <a:lnTo>
                    <a:pt x="4400743" y="1834394"/>
                  </a:lnTo>
                  <a:lnTo>
                    <a:pt x="0" y="1834394"/>
                  </a:lnTo>
                  <a:close/>
                </a:path>
              </a:pathLst>
            </a:custGeom>
            <a:solidFill>
              <a:srgbClr val="FFFFFF"/>
            </a:solidFill>
          </p:spPr>
          <p:txBody>
            <a:bodyPr/>
            <a:lstStyle/>
            <a:p>
              <a:endParaRPr lang="en-US"/>
            </a:p>
          </p:txBody>
        </p:sp>
        <p:sp>
          <p:nvSpPr>
            <p:cNvPr id="10" name="TextBox 10"/>
            <p:cNvSpPr txBox="1"/>
            <p:nvPr/>
          </p:nvSpPr>
          <p:spPr>
            <a:xfrm>
              <a:off x="0" y="0"/>
              <a:ext cx="4400743" cy="1834394"/>
            </a:xfrm>
            <a:prstGeom prst="rect">
              <a:avLst/>
            </a:prstGeom>
          </p:spPr>
          <p:txBody>
            <a:bodyPr lIns="50800" tIns="50800" rIns="50800" bIns="50800" rtlCol="0" anchor="ctr"/>
            <a:lstStyle/>
            <a:p>
              <a:pPr algn="ctr">
                <a:lnSpc>
                  <a:spcPts val="2639"/>
                </a:lnSpc>
              </a:pPr>
              <a:endParaRPr/>
            </a:p>
          </p:txBody>
        </p:sp>
      </p:grpSp>
      <p:sp>
        <p:nvSpPr>
          <p:cNvPr id="11" name="Freeform 11"/>
          <p:cNvSpPr/>
          <p:nvPr/>
        </p:nvSpPr>
        <p:spPr>
          <a:xfrm>
            <a:off x="10520035" y="3689270"/>
            <a:ext cx="6739265" cy="4072833"/>
          </a:xfrm>
          <a:custGeom>
            <a:avLst/>
            <a:gdLst/>
            <a:ahLst/>
            <a:cxnLst/>
            <a:rect l="l" t="t" r="r" b="b"/>
            <a:pathLst>
              <a:path w="6739265" h="4072833">
                <a:moveTo>
                  <a:pt x="0" y="0"/>
                </a:moveTo>
                <a:lnTo>
                  <a:pt x="6739265" y="0"/>
                </a:lnTo>
                <a:lnTo>
                  <a:pt x="6739265" y="4072833"/>
                </a:lnTo>
                <a:lnTo>
                  <a:pt x="0" y="4072833"/>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1028700" y="1209675"/>
            <a:ext cx="16230600" cy="10883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FFFFFF"/>
                </a:solidFill>
                <a:latin typeface="Berthold Block"/>
                <a:ea typeface="Berthold Block"/>
                <a:cs typeface="Berthold Block"/>
                <a:sym typeface="Berthold Block"/>
              </a:rPr>
              <a:t>STANCE Background: Our Community Partner</a:t>
            </a:r>
          </a:p>
        </p:txBody>
      </p:sp>
      <p:sp>
        <p:nvSpPr>
          <p:cNvPr id="13" name="TextBox 13"/>
          <p:cNvSpPr txBox="1"/>
          <p:nvPr/>
        </p:nvSpPr>
        <p:spPr>
          <a:xfrm>
            <a:off x="1028700" y="3328670"/>
            <a:ext cx="9491335" cy="5929630"/>
          </a:xfrm>
          <a:prstGeom prst="rect">
            <a:avLst/>
          </a:prstGeom>
        </p:spPr>
        <p:txBody>
          <a:bodyPr lIns="0" tIns="0" rIns="0" bIns="0" rtlCol="0" anchor="t">
            <a:spAutoFit/>
          </a:bodyPr>
          <a:lstStyle/>
          <a:p>
            <a:pPr algn="l">
              <a:lnSpc>
                <a:spcPts val="3919"/>
              </a:lnSpc>
            </a:pPr>
            <a:r>
              <a:rPr lang="en-US" sz="2799" spc="-27">
                <a:solidFill>
                  <a:srgbClr val="3F3F40"/>
                </a:solidFill>
                <a:latin typeface="Garet"/>
                <a:ea typeface="Garet"/>
                <a:cs typeface="Garet"/>
                <a:sym typeface="Garet"/>
              </a:rPr>
              <a:t>The RMPRC has cultivated a 25-year long academic-community partnership with the SLV  to conduct community-engaged research. </a:t>
            </a:r>
          </a:p>
          <a:p>
            <a:pPr marL="604519" lvl="1" indent="-302260" algn="l">
              <a:lnSpc>
                <a:spcPts val="3919"/>
              </a:lnSpc>
              <a:buFont typeface="Arial"/>
              <a:buChar char="•"/>
            </a:pPr>
            <a:r>
              <a:rPr lang="en-US" sz="2799" spc="-27">
                <a:solidFill>
                  <a:srgbClr val="3F3F40"/>
                </a:solidFill>
                <a:latin typeface="Garet"/>
                <a:ea typeface="Garet"/>
                <a:cs typeface="Garet"/>
                <a:sym typeface="Garet"/>
              </a:rPr>
              <a:t>The SLV is a large rural region of over 8,000 square miles consisting of 6 counties</a:t>
            </a:r>
          </a:p>
          <a:p>
            <a:pPr marL="604519" lvl="1" indent="-302260" algn="l">
              <a:lnSpc>
                <a:spcPts val="3919"/>
              </a:lnSpc>
              <a:buFont typeface="Arial"/>
              <a:buChar char="•"/>
            </a:pPr>
            <a:r>
              <a:rPr lang="en-US" sz="2799" spc="-27">
                <a:solidFill>
                  <a:srgbClr val="3F3F40"/>
                </a:solidFill>
                <a:latin typeface="Garet"/>
                <a:ea typeface="Garet"/>
                <a:cs typeface="Garet"/>
                <a:sym typeface="Garet"/>
              </a:rPr>
              <a:t>Half of the residents are of Hispanic origin </a:t>
            </a:r>
          </a:p>
          <a:p>
            <a:pPr marL="604519" lvl="1" indent="-302260" algn="l">
              <a:lnSpc>
                <a:spcPts val="3919"/>
              </a:lnSpc>
              <a:buFont typeface="Arial"/>
              <a:buChar char="•"/>
            </a:pPr>
            <a:r>
              <a:rPr lang="en-US" sz="2799" spc="-27">
                <a:solidFill>
                  <a:srgbClr val="3F3F40"/>
                </a:solidFill>
                <a:latin typeface="Garet"/>
                <a:ea typeface="Garet"/>
                <a:cs typeface="Garet"/>
                <a:sym typeface="Garet"/>
              </a:rPr>
              <a:t>A quarter have a household income below the poverty level </a:t>
            </a:r>
          </a:p>
          <a:p>
            <a:pPr marL="604519" lvl="1" indent="-302260" algn="l">
              <a:lnSpc>
                <a:spcPts val="3919"/>
              </a:lnSpc>
              <a:buFont typeface="Arial"/>
              <a:buChar char="•"/>
            </a:pPr>
            <a:r>
              <a:rPr lang="en-US" sz="2799" spc="-27">
                <a:solidFill>
                  <a:srgbClr val="3F3F40"/>
                </a:solidFill>
                <a:latin typeface="Garet"/>
                <a:ea typeface="Garet"/>
                <a:cs typeface="Garet"/>
                <a:sym typeface="Garet"/>
              </a:rPr>
              <a:t>Faces significant health disparities and has been identified as: </a:t>
            </a:r>
          </a:p>
          <a:p>
            <a:pPr marL="1209039" lvl="2" indent="-403013" algn="l">
              <a:lnSpc>
                <a:spcPts val="3919"/>
              </a:lnSpc>
              <a:buFont typeface="Arial"/>
              <a:buChar char="⚬"/>
            </a:pPr>
            <a:r>
              <a:rPr lang="en-US" sz="2799" spc="-27">
                <a:solidFill>
                  <a:srgbClr val="3F3F40"/>
                </a:solidFill>
                <a:latin typeface="Garet"/>
                <a:ea typeface="Garet"/>
                <a:cs typeface="Garet"/>
                <a:sym typeface="Garet"/>
              </a:rPr>
              <a:t>A Health Professional Shortage Area</a:t>
            </a:r>
          </a:p>
          <a:p>
            <a:pPr marL="1209039" lvl="2" indent="-403013" algn="l">
              <a:lnSpc>
                <a:spcPts val="3919"/>
              </a:lnSpc>
              <a:buFont typeface="Arial"/>
              <a:buChar char="⚬"/>
            </a:pPr>
            <a:r>
              <a:rPr lang="en-US" sz="2799" spc="-27">
                <a:solidFill>
                  <a:srgbClr val="3F3F40"/>
                </a:solidFill>
                <a:latin typeface="Garet"/>
                <a:ea typeface="Garet"/>
                <a:cs typeface="Garet"/>
                <a:sym typeface="Garet"/>
              </a:rPr>
              <a:t>A Medically Underserved Area </a:t>
            </a:r>
          </a:p>
        </p:txBody>
      </p:sp>
      <p:sp>
        <p:nvSpPr>
          <p:cNvPr id="14" name="TextBox 14"/>
          <p:cNvSpPr txBox="1"/>
          <p:nvPr/>
        </p:nvSpPr>
        <p:spPr>
          <a:xfrm>
            <a:off x="1028700" y="2789470"/>
            <a:ext cx="5060684" cy="428625"/>
          </a:xfrm>
          <a:prstGeom prst="rect">
            <a:avLst/>
          </a:prstGeom>
        </p:spPr>
        <p:txBody>
          <a:bodyPr lIns="0" tIns="0" rIns="0" bIns="0" rtlCol="0" anchor="t">
            <a:spAutoFit/>
          </a:bodyPr>
          <a:lstStyle/>
          <a:p>
            <a:pPr algn="l">
              <a:lnSpc>
                <a:spcPts val="3479"/>
              </a:lnSpc>
              <a:spcBef>
                <a:spcPct val="0"/>
              </a:spcBef>
            </a:pPr>
            <a:r>
              <a:rPr lang="en-US" sz="2899" b="1">
                <a:solidFill>
                  <a:srgbClr val="3F3F40"/>
                </a:solidFill>
                <a:latin typeface="Garet Bold"/>
                <a:ea typeface="Garet Bold"/>
                <a:cs typeface="Garet Bold"/>
                <a:sym typeface="Garet Bold"/>
              </a:rPr>
              <a:t>San Luis Valley (SLV), CO</a:t>
            </a:r>
          </a:p>
        </p:txBody>
      </p:sp>
      <p:sp>
        <p:nvSpPr>
          <p:cNvPr id="15" name="TextBox 15"/>
          <p:cNvSpPr txBox="1"/>
          <p:nvPr/>
        </p:nvSpPr>
        <p:spPr>
          <a:xfrm>
            <a:off x="10520035" y="7752578"/>
            <a:ext cx="5971229" cy="371475"/>
          </a:xfrm>
          <a:prstGeom prst="rect">
            <a:avLst/>
          </a:prstGeom>
        </p:spPr>
        <p:txBody>
          <a:bodyPr lIns="0" tIns="0" rIns="0" bIns="0" rtlCol="0" anchor="t">
            <a:spAutoFit/>
          </a:bodyPr>
          <a:lstStyle/>
          <a:p>
            <a:pPr algn="ctr">
              <a:lnSpc>
                <a:spcPts val="1439"/>
              </a:lnSpc>
              <a:spcBef>
                <a:spcPct val="0"/>
              </a:spcBef>
            </a:pPr>
            <a:r>
              <a:rPr lang="en-US" sz="1200">
                <a:solidFill>
                  <a:srgbClr val="000000"/>
                </a:solidFill>
                <a:latin typeface="Garet"/>
                <a:ea typeface="Garet"/>
                <a:cs typeface="Garet"/>
                <a:sym typeface="Garet"/>
              </a:rPr>
              <a:t>Source: Colorado Department of Public Health and the Environment, 2017​</a:t>
            </a:r>
          </a:p>
          <a:p>
            <a:pPr algn="l">
              <a:lnSpc>
                <a:spcPts val="1439"/>
              </a:lnSpc>
              <a:spcBef>
                <a:spcPct val="0"/>
              </a:spcBef>
            </a:pPr>
            <a:endParaRPr lang="en-US" sz="1200">
              <a:solidFill>
                <a:srgbClr val="000000"/>
              </a:solidFill>
              <a:latin typeface="Garet"/>
              <a:ea typeface="Garet"/>
              <a:cs typeface="Garet"/>
              <a:sym typeface="Gare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11121748" y="0"/>
            <a:ext cx="7166252" cy="10287000"/>
            <a:chOff x="0" y="0"/>
            <a:chExt cx="1887408" cy="2709333"/>
          </a:xfrm>
        </p:grpSpPr>
        <p:sp>
          <p:nvSpPr>
            <p:cNvPr id="3" name="Freeform 3"/>
            <p:cNvSpPr/>
            <p:nvPr/>
          </p:nvSpPr>
          <p:spPr>
            <a:xfrm>
              <a:off x="0" y="0"/>
              <a:ext cx="1887408" cy="2709333"/>
            </a:xfrm>
            <a:custGeom>
              <a:avLst/>
              <a:gdLst/>
              <a:ahLst/>
              <a:cxnLst/>
              <a:rect l="l" t="t" r="r" b="b"/>
              <a:pathLst>
                <a:path w="1887408" h="2709333">
                  <a:moveTo>
                    <a:pt x="0" y="0"/>
                  </a:moveTo>
                  <a:lnTo>
                    <a:pt x="1887408" y="0"/>
                  </a:lnTo>
                  <a:lnTo>
                    <a:pt x="1887408" y="2709333"/>
                  </a:lnTo>
                  <a:lnTo>
                    <a:pt x="0" y="2709333"/>
                  </a:lnTo>
                  <a:close/>
                </a:path>
              </a:pathLst>
            </a:custGeom>
            <a:solidFill>
              <a:srgbClr val="27ABB3"/>
            </a:solidFill>
          </p:spPr>
          <p:txBody>
            <a:bodyPr/>
            <a:lstStyle/>
            <a:p>
              <a:endParaRPr lang="en-US"/>
            </a:p>
          </p:txBody>
        </p:sp>
        <p:sp>
          <p:nvSpPr>
            <p:cNvPr id="4" name="TextBox 4"/>
            <p:cNvSpPr txBox="1"/>
            <p:nvPr/>
          </p:nvSpPr>
          <p:spPr>
            <a:xfrm>
              <a:off x="0" y="0"/>
              <a:ext cx="1887408" cy="2709333"/>
            </a:xfrm>
            <a:prstGeom prst="rect">
              <a:avLst/>
            </a:prstGeom>
          </p:spPr>
          <p:txBody>
            <a:bodyPr lIns="50800" tIns="50800" rIns="50800" bIns="50800" rtlCol="0" anchor="ctr"/>
            <a:lstStyle/>
            <a:p>
              <a:pPr algn="ctr">
                <a:lnSpc>
                  <a:spcPts val="2639"/>
                </a:lnSpc>
              </a:pPr>
              <a:endParaRPr/>
            </a:p>
          </p:txBody>
        </p:sp>
      </p:grpSp>
      <p:sp>
        <p:nvSpPr>
          <p:cNvPr id="5" name="TextBox 5"/>
          <p:cNvSpPr txBox="1"/>
          <p:nvPr/>
        </p:nvSpPr>
        <p:spPr>
          <a:xfrm>
            <a:off x="253825" y="522604"/>
            <a:ext cx="10867923" cy="10883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3F3F40"/>
                </a:solidFill>
                <a:latin typeface="Berthold Block"/>
                <a:ea typeface="Berthold Block"/>
                <a:cs typeface="Berthold Block"/>
                <a:sym typeface="Berthold Block"/>
              </a:rPr>
              <a:t>STANCE Background</a:t>
            </a:r>
          </a:p>
        </p:txBody>
      </p:sp>
      <p:sp>
        <p:nvSpPr>
          <p:cNvPr id="6" name="TextBox 6"/>
          <p:cNvSpPr txBox="1"/>
          <p:nvPr/>
        </p:nvSpPr>
        <p:spPr>
          <a:xfrm>
            <a:off x="554161" y="2796814"/>
            <a:ext cx="9646306" cy="6920229"/>
          </a:xfrm>
          <a:prstGeom prst="rect">
            <a:avLst/>
          </a:prstGeom>
        </p:spPr>
        <p:txBody>
          <a:bodyPr lIns="0" tIns="0" rIns="0" bIns="0" rtlCol="0" anchor="t">
            <a:spAutoFit/>
          </a:bodyPr>
          <a:lstStyle/>
          <a:p>
            <a:pPr marL="604524" lvl="1" indent="-302262" algn="l">
              <a:lnSpc>
                <a:spcPts val="3920"/>
              </a:lnSpc>
              <a:buFont typeface="Arial"/>
              <a:buChar char="•"/>
            </a:pPr>
            <a:r>
              <a:rPr lang="en-US" sz="2800" spc="-28">
                <a:solidFill>
                  <a:srgbClr val="3F3F40"/>
                </a:solidFill>
                <a:latin typeface="Garet"/>
                <a:ea typeface="Garet"/>
                <a:cs typeface="Garet"/>
                <a:sym typeface="Garet"/>
              </a:rPr>
              <a:t>Conducted interviews with community leaders </a:t>
            </a:r>
          </a:p>
          <a:p>
            <a:pPr marL="604524" lvl="1" indent="-302262" algn="l">
              <a:lnSpc>
                <a:spcPts val="3920"/>
              </a:lnSpc>
              <a:buFont typeface="Arial"/>
              <a:buChar char="•"/>
            </a:pPr>
            <a:r>
              <a:rPr lang="en-US" sz="2800" spc="-28">
                <a:solidFill>
                  <a:srgbClr val="3F3F40"/>
                </a:solidFill>
                <a:latin typeface="Garet"/>
                <a:ea typeface="Garet"/>
                <a:cs typeface="Garet"/>
                <a:sym typeface="Garet"/>
              </a:rPr>
              <a:t>Based on these interviews, the CAB selected topics they wanted to learn more about during the 2017 “Year of Learning” process and invited speakers to join their meetings to present on these topics </a:t>
            </a:r>
          </a:p>
          <a:p>
            <a:pPr marL="604524" lvl="1" indent="-302262" algn="l">
              <a:lnSpc>
                <a:spcPts val="3920"/>
              </a:lnSpc>
              <a:buFont typeface="Arial"/>
              <a:buChar char="•"/>
            </a:pPr>
            <a:r>
              <a:rPr lang="en-US" sz="2800" spc="-28">
                <a:solidFill>
                  <a:srgbClr val="3F3F40"/>
                </a:solidFill>
                <a:latin typeface="Garet"/>
                <a:ea typeface="Garet"/>
                <a:cs typeface="Garet"/>
                <a:sym typeface="Garet"/>
              </a:rPr>
              <a:t>The CAB chose “Adverse Childhood Experiences (ACEs) in early childhood as the topic to address in the Core Research Project</a:t>
            </a:r>
          </a:p>
          <a:p>
            <a:pPr marL="604524" lvl="1" indent="-302262" algn="l">
              <a:lnSpc>
                <a:spcPts val="3920"/>
              </a:lnSpc>
              <a:buFont typeface="Arial"/>
              <a:buChar char="•"/>
            </a:pPr>
            <a:r>
              <a:rPr lang="en-US" sz="2800" spc="-28">
                <a:solidFill>
                  <a:srgbClr val="3F3F40"/>
                </a:solidFill>
                <a:latin typeface="Garet"/>
                <a:ea typeface="Garet"/>
                <a:cs typeface="Garet"/>
                <a:sym typeface="Garet"/>
              </a:rPr>
              <a:t>The CAB worked with the RMPRC academic team and the Early Childhood Council of the SLV to develop STANCE, leveraging the work already in place and well-known by community members </a:t>
            </a:r>
          </a:p>
          <a:p>
            <a:pPr marL="0" lvl="0" indent="0" algn="l">
              <a:lnSpc>
                <a:spcPts val="3920"/>
              </a:lnSpc>
              <a:spcBef>
                <a:spcPct val="0"/>
              </a:spcBef>
            </a:pPr>
            <a:endParaRPr lang="en-US" sz="2800" spc="-28">
              <a:solidFill>
                <a:srgbClr val="3F3F40"/>
              </a:solidFill>
              <a:latin typeface="Garet"/>
              <a:ea typeface="Garet"/>
              <a:cs typeface="Garet"/>
              <a:sym typeface="Garet"/>
            </a:endParaRPr>
          </a:p>
        </p:txBody>
      </p:sp>
      <p:grpSp>
        <p:nvGrpSpPr>
          <p:cNvPr id="7" name="Group 7"/>
          <p:cNvGrpSpPr/>
          <p:nvPr/>
        </p:nvGrpSpPr>
        <p:grpSpPr>
          <a:xfrm>
            <a:off x="0" y="9806661"/>
            <a:ext cx="18288000" cy="480339"/>
            <a:chOff x="0" y="0"/>
            <a:chExt cx="4816593" cy="126509"/>
          </a:xfrm>
        </p:grpSpPr>
        <p:sp>
          <p:nvSpPr>
            <p:cNvPr id="8" name="Freeform 8"/>
            <p:cNvSpPr/>
            <p:nvPr/>
          </p:nvSpPr>
          <p:spPr>
            <a:xfrm>
              <a:off x="0" y="0"/>
              <a:ext cx="4816592" cy="126509"/>
            </a:xfrm>
            <a:custGeom>
              <a:avLst/>
              <a:gdLst/>
              <a:ahLst/>
              <a:cxnLst/>
              <a:rect l="l" t="t" r="r" b="b"/>
              <a:pathLst>
                <a:path w="4816592" h="126509">
                  <a:moveTo>
                    <a:pt x="0" y="0"/>
                  </a:moveTo>
                  <a:lnTo>
                    <a:pt x="4816592" y="0"/>
                  </a:lnTo>
                  <a:lnTo>
                    <a:pt x="4816592" y="126509"/>
                  </a:lnTo>
                  <a:lnTo>
                    <a:pt x="0" y="126509"/>
                  </a:lnTo>
                  <a:close/>
                </a:path>
              </a:pathLst>
            </a:custGeom>
            <a:solidFill>
              <a:srgbClr val="F8A72B"/>
            </a:solidFill>
          </p:spPr>
          <p:txBody>
            <a:bodyPr/>
            <a:lstStyle/>
            <a:p>
              <a:endParaRPr lang="en-US"/>
            </a:p>
          </p:txBody>
        </p:sp>
        <p:sp>
          <p:nvSpPr>
            <p:cNvPr id="9" name="TextBox 9"/>
            <p:cNvSpPr txBox="1"/>
            <p:nvPr/>
          </p:nvSpPr>
          <p:spPr>
            <a:xfrm>
              <a:off x="0" y="0"/>
              <a:ext cx="4816593" cy="126509"/>
            </a:xfrm>
            <a:prstGeom prst="rect">
              <a:avLst/>
            </a:prstGeom>
          </p:spPr>
          <p:txBody>
            <a:bodyPr lIns="50800" tIns="50800" rIns="50800" bIns="50800" rtlCol="0" anchor="ctr"/>
            <a:lstStyle/>
            <a:p>
              <a:pPr algn="ctr">
                <a:lnSpc>
                  <a:spcPts val="2639"/>
                </a:lnSpc>
              </a:pPr>
              <a:endParaRPr/>
            </a:p>
          </p:txBody>
        </p:sp>
      </p:grpSp>
      <p:sp>
        <p:nvSpPr>
          <p:cNvPr id="10" name="TextBox 10"/>
          <p:cNvSpPr txBox="1"/>
          <p:nvPr/>
        </p:nvSpPr>
        <p:spPr>
          <a:xfrm>
            <a:off x="659198" y="1897571"/>
            <a:ext cx="9436232" cy="866775"/>
          </a:xfrm>
          <a:prstGeom prst="rect">
            <a:avLst/>
          </a:prstGeom>
        </p:spPr>
        <p:txBody>
          <a:bodyPr lIns="0" tIns="0" rIns="0" bIns="0" rtlCol="0" anchor="t">
            <a:spAutoFit/>
          </a:bodyPr>
          <a:lstStyle/>
          <a:p>
            <a:pPr algn="ctr">
              <a:lnSpc>
                <a:spcPts val="3479"/>
              </a:lnSpc>
              <a:spcBef>
                <a:spcPct val="0"/>
              </a:spcBef>
            </a:pPr>
            <a:r>
              <a:rPr lang="en-US" sz="2899" b="1">
                <a:solidFill>
                  <a:srgbClr val="3F3F40"/>
                </a:solidFill>
                <a:latin typeface="Garet Bold"/>
                <a:ea typeface="Garet Bold"/>
                <a:cs typeface="Garet Bold"/>
                <a:sym typeface="Garet Bold"/>
              </a:rPr>
              <a:t>“Year of Learning” with the SLV Community Advisory Board (CAB)</a:t>
            </a:r>
          </a:p>
        </p:txBody>
      </p:sp>
      <p:sp>
        <p:nvSpPr>
          <p:cNvPr id="11" name="Freeform 11"/>
          <p:cNvSpPr/>
          <p:nvPr/>
        </p:nvSpPr>
        <p:spPr>
          <a:xfrm>
            <a:off x="11225455" y="3686116"/>
            <a:ext cx="6958837" cy="3279140"/>
          </a:xfrm>
          <a:custGeom>
            <a:avLst/>
            <a:gdLst/>
            <a:ahLst/>
            <a:cxnLst/>
            <a:rect l="l" t="t" r="r" b="b"/>
            <a:pathLst>
              <a:path w="6958837" h="3279140">
                <a:moveTo>
                  <a:pt x="0" y="0"/>
                </a:moveTo>
                <a:lnTo>
                  <a:pt x="6958837" y="0"/>
                </a:lnTo>
                <a:lnTo>
                  <a:pt x="6958837" y="3279140"/>
                </a:lnTo>
                <a:lnTo>
                  <a:pt x="0" y="3279140"/>
                </a:lnTo>
                <a:lnTo>
                  <a:pt x="0" y="0"/>
                </a:lnTo>
                <a:close/>
              </a:path>
            </a:pathLst>
          </a:custGeom>
          <a:blipFill>
            <a:blip r:embed="rId2"/>
            <a:stretch>
              <a:fillRect t="-24145"/>
            </a:stretch>
          </a:blipFill>
        </p:spPr>
        <p:txBody>
          <a:bodyPr/>
          <a:lstStyle/>
          <a:p>
            <a:endParaRPr lang="en-US"/>
          </a:p>
        </p:txBody>
      </p:sp>
      <p:sp>
        <p:nvSpPr>
          <p:cNvPr id="12" name="TextBox 12"/>
          <p:cNvSpPr txBox="1"/>
          <p:nvPr/>
        </p:nvSpPr>
        <p:spPr>
          <a:xfrm>
            <a:off x="13735723" y="6974781"/>
            <a:ext cx="1938301" cy="428625"/>
          </a:xfrm>
          <a:prstGeom prst="rect">
            <a:avLst/>
          </a:prstGeom>
        </p:spPr>
        <p:txBody>
          <a:bodyPr lIns="0" tIns="0" rIns="0" bIns="0" rtlCol="0" anchor="t">
            <a:spAutoFit/>
          </a:bodyPr>
          <a:lstStyle/>
          <a:p>
            <a:pPr algn="ctr">
              <a:lnSpc>
                <a:spcPts val="3479"/>
              </a:lnSpc>
              <a:spcBef>
                <a:spcPct val="0"/>
              </a:spcBef>
            </a:pPr>
            <a:r>
              <a:rPr lang="en-US" sz="2899" b="1">
                <a:solidFill>
                  <a:srgbClr val="FFFFFF"/>
                </a:solidFill>
                <a:latin typeface="Garet Bold"/>
                <a:ea typeface="Garet Bold"/>
                <a:cs typeface="Garet Bold"/>
                <a:sym typeface="Garet Bold"/>
              </a:rPr>
              <a:t>SLV CAB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ABB3"/>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E7F1F4"/>
            </a:solidFill>
          </p:spPr>
          <p:txBody>
            <a:bodyPr/>
            <a:lstStyle/>
            <a:p>
              <a:endParaRPr lang="en-US"/>
            </a:p>
          </p:txBody>
        </p:sp>
        <p:sp>
          <p:nvSpPr>
            <p:cNvPr id="4" name="TextBox 4"/>
            <p:cNvSpPr txBox="1"/>
            <p:nvPr/>
          </p:nvSpPr>
          <p:spPr>
            <a:xfrm>
              <a:off x="0" y="0"/>
              <a:ext cx="2408296" cy="2709333"/>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1028700" y="1028700"/>
            <a:ext cx="9634410" cy="8229600"/>
            <a:chOff x="0" y="0"/>
            <a:chExt cx="2537458" cy="2167467"/>
          </a:xfrm>
        </p:grpSpPr>
        <p:sp>
          <p:nvSpPr>
            <p:cNvPr id="6" name="Freeform 6"/>
            <p:cNvSpPr/>
            <p:nvPr/>
          </p:nvSpPr>
          <p:spPr>
            <a:xfrm>
              <a:off x="0" y="0"/>
              <a:ext cx="2537458" cy="2167467"/>
            </a:xfrm>
            <a:custGeom>
              <a:avLst/>
              <a:gdLst/>
              <a:ahLst/>
              <a:cxnLst/>
              <a:rect l="l" t="t" r="r" b="b"/>
              <a:pathLst>
                <a:path w="2537458" h="2167467">
                  <a:moveTo>
                    <a:pt x="0" y="0"/>
                  </a:moveTo>
                  <a:lnTo>
                    <a:pt x="2537458" y="0"/>
                  </a:lnTo>
                  <a:lnTo>
                    <a:pt x="2537458" y="2167467"/>
                  </a:lnTo>
                  <a:lnTo>
                    <a:pt x="0" y="2167467"/>
                  </a:lnTo>
                  <a:close/>
                </a:path>
              </a:pathLst>
            </a:custGeom>
            <a:solidFill>
              <a:srgbClr val="FFFFFF"/>
            </a:solidFill>
            <a:ln cap="sq">
              <a:noFill/>
              <a:prstDash val="solid"/>
              <a:miter/>
            </a:ln>
          </p:spPr>
          <p:txBody>
            <a:bodyPr/>
            <a:lstStyle/>
            <a:p>
              <a:endParaRPr lang="en-US"/>
            </a:p>
          </p:txBody>
        </p:sp>
        <p:sp>
          <p:nvSpPr>
            <p:cNvPr id="7" name="TextBox 7"/>
            <p:cNvSpPr txBox="1"/>
            <p:nvPr/>
          </p:nvSpPr>
          <p:spPr>
            <a:xfrm>
              <a:off x="0" y="0"/>
              <a:ext cx="2537458" cy="2167467"/>
            </a:xfrm>
            <a:prstGeom prst="rect">
              <a:avLst/>
            </a:prstGeom>
          </p:spPr>
          <p:txBody>
            <a:bodyPr lIns="50800" tIns="50800" rIns="50800" bIns="50800" rtlCol="0" anchor="ctr"/>
            <a:lstStyle/>
            <a:p>
              <a:pPr marL="0" lvl="0" indent="0" algn="ctr">
                <a:lnSpc>
                  <a:spcPts val="2639"/>
                </a:lnSpc>
                <a:spcBef>
                  <a:spcPct val="0"/>
                </a:spcBef>
              </a:pPr>
              <a:endParaRPr/>
            </a:p>
          </p:txBody>
        </p:sp>
      </p:grpSp>
      <p:grpSp>
        <p:nvGrpSpPr>
          <p:cNvPr id="8" name="Group 8"/>
          <p:cNvGrpSpPr/>
          <p:nvPr/>
        </p:nvGrpSpPr>
        <p:grpSpPr>
          <a:xfrm>
            <a:off x="1028700" y="1028700"/>
            <a:ext cx="9634410" cy="1667123"/>
            <a:chOff x="0" y="0"/>
            <a:chExt cx="2537458" cy="439078"/>
          </a:xfrm>
        </p:grpSpPr>
        <p:sp>
          <p:nvSpPr>
            <p:cNvPr id="9" name="Freeform 9"/>
            <p:cNvSpPr/>
            <p:nvPr/>
          </p:nvSpPr>
          <p:spPr>
            <a:xfrm>
              <a:off x="0" y="0"/>
              <a:ext cx="2537458" cy="439078"/>
            </a:xfrm>
            <a:custGeom>
              <a:avLst/>
              <a:gdLst/>
              <a:ahLst/>
              <a:cxnLst/>
              <a:rect l="l" t="t" r="r" b="b"/>
              <a:pathLst>
                <a:path w="2537458" h="439078">
                  <a:moveTo>
                    <a:pt x="0" y="0"/>
                  </a:moveTo>
                  <a:lnTo>
                    <a:pt x="2537458" y="0"/>
                  </a:lnTo>
                  <a:lnTo>
                    <a:pt x="2537458" y="439078"/>
                  </a:lnTo>
                  <a:lnTo>
                    <a:pt x="0" y="439078"/>
                  </a:lnTo>
                  <a:close/>
                </a:path>
              </a:pathLst>
            </a:custGeom>
            <a:solidFill>
              <a:srgbClr val="F8A72B"/>
            </a:solidFill>
            <a:ln cap="sq">
              <a:noFill/>
              <a:prstDash val="solid"/>
              <a:miter/>
            </a:ln>
          </p:spPr>
          <p:txBody>
            <a:bodyPr/>
            <a:lstStyle/>
            <a:p>
              <a:endParaRPr lang="en-US"/>
            </a:p>
          </p:txBody>
        </p:sp>
        <p:sp>
          <p:nvSpPr>
            <p:cNvPr id="10" name="TextBox 10"/>
            <p:cNvSpPr txBox="1"/>
            <p:nvPr/>
          </p:nvSpPr>
          <p:spPr>
            <a:xfrm>
              <a:off x="0" y="0"/>
              <a:ext cx="2537458" cy="439078"/>
            </a:xfrm>
            <a:prstGeom prst="rect">
              <a:avLst/>
            </a:prstGeom>
          </p:spPr>
          <p:txBody>
            <a:bodyPr lIns="50800" tIns="50800" rIns="50800" bIns="50800" rtlCol="0" anchor="ctr"/>
            <a:lstStyle/>
            <a:p>
              <a:pPr marL="0" lvl="0" indent="0" algn="ctr">
                <a:lnSpc>
                  <a:spcPts val="2639"/>
                </a:lnSpc>
                <a:spcBef>
                  <a:spcPct val="0"/>
                </a:spcBef>
              </a:pPr>
              <a:endParaRPr/>
            </a:p>
          </p:txBody>
        </p:sp>
      </p:grpSp>
      <p:grpSp>
        <p:nvGrpSpPr>
          <p:cNvPr id="11" name="Group 11"/>
          <p:cNvGrpSpPr/>
          <p:nvPr/>
        </p:nvGrpSpPr>
        <p:grpSpPr>
          <a:xfrm>
            <a:off x="11929097" y="1620371"/>
            <a:ext cx="1776782" cy="1776782"/>
            <a:chOff x="0" y="0"/>
            <a:chExt cx="2369043" cy="2369043"/>
          </a:xfrm>
        </p:grpSpPr>
        <p:grpSp>
          <p:nvGrpSpPr>
            <p:cNvPr id="12" name="Group 12"/>
            <p:cNvGrpSpPr/>
            <p:nvPr/>
          </p:nvGrpSpPr>
          <p:grpSpPr>
            <a:xfrm>
              <a:off x="0" y="0"/>
              <a:ext cx="2369043" cy="23690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5469A"/>
              </a:solidFill>
            </p:spPr>
            <p:txBody>
              <a:bodyPr/>
              <a:lstStyle/>
              <a:p>
                <a:endParaRPr lang="en-US"/>
              </a:p>
            </p:txBody>
          </p:sp>
          <p:sp>
            <p:nvSpPr>
              <p:cNvPr id="14" name="TextBox 14"/>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15" name="Freeform 15"/>
            <p:cNvSpPr/>
            <p:nvPr/>
          </p:nvSpPr>
          <p:spPr>
            <a:xfrm>
              <a:off x="461166" y="343411"/>
              <a:ext cx="1446710" cy="1682221"/>
            </a:xfrm>
            <a:custGeom>
              <a:avLst/>
              <a:gdLst/>
              <a:ahLst/>
              <a:cxnLst/>
              <a:rect l="l" t="t" r="r" b="b"/>
              <a:pathLst>
                <a:path w="1446710" h="1682221">
                  <a:moveTo>
                    <a:pt x="0" y="0"/>
                  </a:moveTo>
                  <a:lnTo>
                    <a:pt x="1446711" y="0"/>
                  </a:lnTo>
                  <a:lnTo>
                    <a:pt x="1446711" y="1682221"/>
                  </a:lnTo>
                  <a:lnTo>
                    <a:pt x="0" y="1682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6" name="Group 16"/>
          <p:cNvGrpSpPr/>
          <p:nvPr/>
        </p:nvGrpSpPr>
        <p:grpSpPr>
          <a:xfrm>
            <a:off x="15451621" y="1620371"/>
            <a:ext cx="1776782" cy="1776782"/>
            <a:chOff x="0" y="0"/>
            <a:chExt cx="2369043" cy="2369043"/>
          </a:xfrm>
        </p:grpSpPr>
        <p:grpSp>
          <p:nvGrpSpPr>
            <p:cNvPr id="17" name="Group 17"/>
            <p:cNvGrpSpPr/>
            <p:nvPr/>
          </p:nvGrpSpPr>
          <p:grpSpPr>
            <a:xfrm>
              <a:off x="0" y="0"/>
              <a:ext cx="2369043" cy="236904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5469A"/>
              </a:solidFill>
            </p:spPr>
            <p:txBody>
              <a:bodyPr/>
              <a:lstStyle/>
              <a:p>
                <a:endParaRPr lang="en-US"/>
              </a:p>
            </p:txBody>
          </p:sp>
          <p:sp>
            <p:nvSpPr>
              <p:cNvPr id="19" name="TextBox 19"/>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20" name="Freeform 20"/>
            <p:cNvSpPr/>
            <p:nvPr/>
          </p:nvSpPr>
          <p:spPr>
            <a:xfrm>
              <a:off x="444162" y="564368"/>
              <a:ext cx="1480719" cy="1306735"/>
            </a:xfrm>
            <a:custGeom>
              <a:avLst/>
              <a:gdLst/>
              <a:ahLst/>
              <a:cxnLst/>
              <a:rect l="l" t="t" r="r" b="b"/>
              <a:pathLst>
                <a:path w="1480719" h="1306735">
                  <a:moveTo>
                    <a:pt x="0" y="0"/>
                  </a:moveTo>
                  <a:lnTo>
                    <a:pt x="1480719" y="0"/>
                  </a:lnTo>
                  <a:lnTo>
                    <a:pt x="1480719" y="1306735"/>
                  </a:lnTo>
                  <a:lnTo>
                    <a:pt x="0" y="13067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507166" y="374674"/>
              <a:ext cx="677356" cy="513559"/>
            </a:xfrm>
            <a:custGeom>
              <a:avLst/>
              <a:gdLst/>
              <a:ahLst/>
              <a:cxnLst/>
              <a:rect l="l" t="t" r="r" b="b"/>
              <a:pathLst>
                <a:path w="677356" h="513559">
                  <a:moveTo>
                    <a:pt x="0" y="0"/>
                  </a:moveTo>
                  <a:lnTo>
                    <a:pt x="677356" y="0"/>
                  </a:lnTo>
                  <a:lnTo>
                    <a:pt x="677356" y="513559"/>
                  </a:lnTo>
                  <a:lnTo>
                    <a:pt x="0" y="5135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22" name="Group 22"/>
          <p:cNvGrpSpPr/>
          <p:nvPr/>
        </p:nvGrpSpPr>
        <p:grpSpPr>
          <a:xfrm>
            <a:off x="12026937" y="4730218"/>
            <a:ext cx="1776782" cy="1776782"/>
            <a:chOff x="0" y="0"/>
            <a:chExt cx="2369043" cy="2369043"/>
          </a:xfrm>
        </p:grpSpPr>
        <p:grpSp>
          <p:nvGrpSpPr>
            <p:cNvPr id="23" name="Group 23"/>
            <p:cNvGrpSpPr/>
            <p:nvPr/>
          </p:nvGrpSpPr>
          <p:grpSpPr>
            <a:xfrm>
              <a:off x="0" y="0"/>
              <a:ext cx="2369043" cy="236904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5469A"/>
              </a:solidFill>
            </p:spPr>
            <p:txBody>
              <a:bodyPr/>
              <a:lstStyle/>
              <a:p>
                <a:endParaRPr lang="en-US"/>
              </a:p>
            </p:txBody>
          </p:sp>
          <p:sp>
            <p:nvSpPr>
              <p:cNvPr id="25" name="TextBox 25"/>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26" name="Freeform 26"/>
            <p:cNvSpPr/>
            <p:nvPr/>
          </p:nvSpPr>
          <p:spPr>
            <a:xfrm>
              <a:off x="329707" y="308247"/>
              <a:ext cx="1709630" cy="1686122"/>
            </a:xfrm>
            <a:custGeom>
              <a:avLst/>
              <a:gdLst/>
              <a:ahLst/>
              <a:cxnLst/>
              <a:rect l="l" t="t" r="r" b="b"/>
              <a:pathLst>
                <a:path w="1709630" h="1686122">
                  <a:moveTo>
                    <a:pt x="0" y="0"/>
                  </a:moveTo>
                  <a:lnTo>
                    <a:pt x="1709629" y="0"/>
                  </a:lnTo>
                  <a:lnTo>
                    <a:pt x="1709629" y="1686122"/>
                  </a:lnTo>
                  <a:lnTo>
                    <a:pt x="0" y="1686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27" name="Freeform 27"/>
          <p:cNvSpPr/>
          <p:nvPr/>
        </p:nvSpPr>
        <p:spPr>
          <a:xfrm>
            <a:off x="12592170" y="5618609"/>
            <a:ext cx="646317" cy="490026"/>
          </a:xfrm>
          <a:custGeom>
            <a:avLst/>
            <a:gdLst/>
            <a:ahLst/>
            <a:cxnLst/>
            <a:rect l="l" t="t" r="r" b="b"/>
            <a:pathLst>
              <a:path w="646317" h="490026">
                <a:moveTo>
                  <a:pt x="0" y="0"/>
                </a:moveTo>
                <a:lnTo>
                  <a:pt x="646316" y="0"/>
                </a:lnTo>
                <a:lnTo>
                  <a:pt x="646316" y="490025"/>
                </a:lnTo>
                <a:lnTo>
                  <a:pt x="0" y="4900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TextBox 28"/>
          <p:cNvSpPr txBox="1"/>
          <p:nvPr/>
        </p:nvSpPr>
        <p:spPr>
          <a:xfrm>
            <a:off x="1513250" y="3123954"/>
            <a:ext cx="8665309" cy="6146165"/>
          </a:xfrm>
          <a:prstGeom prst="rect">
            <a:avLst/>
          </a:prstGeom>
        </p:spPr>
        <p:txBody>
          <a:bodyPr lIns="0" tIns="0" rIns="0" bIns="0" rtlCol="0" anchor="t">
            <a:spAutoFit/>
          </a:bodyPr>
          <a:lstStyle/>
          <a:p>
            <a:pPr algn="l">
              <a:lnSpc>
                <a:spcPts val="4060"/>
              </a:lnSpc>
            </a:pPr>
            <a:r>
              <a:rPr lang="en-US" sz="2900" spc="-29">
                <a:solidFill>
                  <a:srgbClr val="3F3F40"/>
                </a:solidFill>
                <a:latin typeface="Garet"/>
                <a:ea typeface="Garet"/>
                <a:cs typeface="Garet"/>
                <a:sym typeface="Garet"/>
              </a:rPr>
              <a:t>Adverse Childhood Experiences (ACEs) were first defined in the CDC Kaiser ACE study in 1998 as potentially</a:t>
            </a:r>
            <a:r>
              <a:rPr lang="en-US" sz="2900" b="1" spc="-29">
                <a:solidFill>
                  <a:srgbClr val="3F3F40"/>
                </a:solidFill>
                <a:latin typeface="Garet Bold"/>
                <a:ea typeface="Garet Bold"/>
                <a:cs typeface="Garet Bold"/>
                <a:sym typeface="Garet Bold"/>
              </a:rPr>
              <a:t> traumatic or intense events</a:t>
            </a:r>
            <a:r>
              <a:rPr lang="en-US" sz="2900" spc="-29">
                <a:solidFill>
                  <a:srgbClr val="3F3F40"/>
                </a:solidFill>
                <a:latin typeface="Garet"/>
                <a:ea typeface="Garet"/>
                <a:cs typeface="Garet"/>
                <a:sym typeface="Garet"/>
              </a:rPr>
              <a:t> in childhood (0-17 years). </a:t>
            </a:r>
          </a:p>
          <a:p>
            <a:pPr marL="626114" lvl="1" indent="-313057" algn="l">
              <a:lnSpc>
                <a:spcPts val="4060"/>
              </a:lnSpc>
              <a:buFont typeface="Arial"/>
              <a:buChar char="•"/>
            </a:pPr>
            <a:r>
              <a:rPr lang="en-US" sz="2900" spc="-29">
                <a:solidFill>
                  <a:srgbClr val="3F3F40"/>
                </a:solidFill>
                <a:latin typeface="Garet"/>
                <a:ea typeface="Garet"/>
                <a:cs typeface="Garet"/>
                <a:sym typeface="Garet"/>
              </a:rPr>
              <a:t>Can have big impacts on a child’s developing brain and body </a:t>
            </a:r>
          </a:p>
          <a:p>
            <a:pPr marL="626114" lvl="1" indent="-313057" algn="l">
              <a:lnSpc>
                <a:spcPts val="4060"/>
              </a:lnSpc>
              <a:buFont typeface="Arial"/>
              <a:buChar char="•"/>
            </a:pPr>
            <a:r>
              <a:rPr lang="en-US" sz="2900" spc="-29">
                <a:solidFill>
                  <a:srgbClr val="3F3F40"/>
                </a:solidFill>
                <a:latin typeface="Garet"/>
                <a:ea typeface="Garet"/>
                <a:cs typeface="Garet"/>
                <a:sym typeface="Garet"/>
              </a:rPr>
              <a:t>Can have lasting impacts on a person’s health throughout the lifespan impacting outcomes of disease, mental health, quality of life, care utilization and mortality </a:t>
            </a:r>
          </a:p>
          <a:p>
            <a:pPr algn="l">
              <a:lnSpc>
                <a:spcPts val="4060"/>
              </a:lnSpc>
            </a:pPr>
            <a:endParaRPr lang="en-US" sz="2900" spc="-29">
              <a:solidFill>
                <a:srgbClr val="3F3F40"/>
              </a:solidFill>
              <a:latin typeface="Garet"/>
              <a:ea typeface="Garet"/>
              <a:cs typeface="Garet"/>
              <a:sym typeface="Garet"/>
            </a:endParaRPr>
          </a:p>
          <a:p>
            <a:pPr marL="0" lvl="0" indent="0" algn="l">
              <a:lnSpc>
                <a:spcPts val="4060"/>
              </a:lnSpc>
              <a:spcBef>
                <a:spcPct val="0"/>
              </a:spcBef>
            </a:pPr>
            <a:endParaRPr lang="en-US" sz="2900" spc="-29">
              <a:solidFill>
                <a:srgbClr val="3F3F40"/>
              </a:solidFill>
              <a:latin typeface="Garet"/>
              <a:ea typeface="Garet"/>
              <a:cs typeface="Garet"/>
              <a:sym typeface="Garet"/>
            </a:endParaRPr>
          </a:p>
        </p:txBody>
      </p:sp>
      <p:sp>
        <p:nvSpPr>
          <p:cNvPr id="29" name="TextBox 29"/>
          <p:cNvSpPr txBox="1"/>
          <p:nvPr/>
        </p:nvSpPr>
        <p:spPr>
          <a:xfrm>
            <a:off x="1513250" y="1356166"/>
            <a:ext cx="8665309" cy="10883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FFFFFF"/>
                </a:solidFill>
                <a:latin typeface="Berthold Block"/>
                <a:ea typeface="Berthold Block"/>
                <a:cs typeface="Berthold Block"/>
                <a:sym typeface="Berthold Block"/>
              </a:rPr>
              <a:t>What are ACEs? </a:t>
            </a:r>
          </a:p>
        </p:txBody>
      </p:sp>
      <p:grpSp>
        <p:nvGrpSpPr>
          <p:cNvPr id="30" name="Group 30"/>
          <p:cNvGrpSpPr/>
          <p:nvPr/>
        </p:nvGrpSpPr>
        <p:grpSpPr>
          <a:xfrm>
            <a:off x="15451621" y="4746369"/>
            <a:ext cx="1776782" cy="1776782"/>
            <a:chOff x="0" y="0"/>
            <a:chExt cx="2369043" cy="2369043"/>
          </a:xfrm>
        </p:grpSpPr>
        <p:grpSp>
          <p:nvGrpSpPr>
            <p:cNvPr id="31" name="Group 31"/>
            <p:cNvGrpSpPr/>
            <p:nvPr/>
          </p:nvGrpSpPr>
          <p:grpSpPr>
            <a:xfrm>
              <a:off x="0" y="0"/>
              <a:ext cx="2369043" cy="2369043"/>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B63F"/>
              </a:solidFill>
            </p:spPr>
            <p:txBody>
              <a:bodyPr/>
              <a:lstStyle/>
              <a:p>
                <a:endParaRPr lang="en-US"/>
              </a:p>
            </p:txBody>
          </p:sp>
          <p:sp>
            <p:nvSpPr>
              <p:cNvPr id="33" name="TextBox 33"/>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34" name="Freeform 34"/>
            <p:cNvSpPr/>
            <p:nvPr/>
          </p:nvSpPr>
          <p:spPr>
            <a:xfrm>
              <a:off x="505534" y="778014"/>
              <a:ext cx="1357975" cy="1357975"/>
            </a:xfrm>
            <a:custGeom>
              <a:avLst/>
              <a:gdLst/>
              <a:ahLst/>
              <a:cxnLst/>
              <a:rect l="l" t="t" r="r" b="b"/>
              <a:pathLst>
                <a:path w="1357975" h="1357975">
                  <a:moveTo>
                    <a:pt x="0" y="0"/>
                  </a:moveTo>
                  <a:lnTo>
                    <a:pt x="1357975" y="0"/>
                  </a:lnTo>
                  <a:lnTo>
                    <a:pt x="1357975" y="1357975"/>
                  </a:lnTo>
                  <a:lnTo>
                    <a:pt x="0" y="13579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5" name="Freeform 35"/>
            <p:cNvSpPr/>
            <p:nvPr/>
          </p:nvSpPr>
          <p:spPr>
            <a:xfrm>
              <a:off x="760349" y="159225"/>
              <a:ext cx="848345" cy="643200"/>
            </a:xfrm>
            <a:custGeom>
              <a:avLst/>
              <a:gdLst/>
              <a:ahLst/>
              <a:cxnLst/>
              <a:rect l="l" t="t" r="r" b="b"/>
              <a:pathLst>
                <a:path w="848345" h="643200">
                  <a:moveTo>
                    <a:pt x="0" y="0"/>
                  </a:moveTo>
                  <a:lnTo>
                    <a:pt x="848345" y="0"/>
                  </a:lnTo>
                  <a:lnTo>
                    <a:pt x="848345" y="643200"/>
                  </a:lnTo>
                  <a:lnTo>
                    <a:pt x="0" y="6432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36" name="TextBox 36"/>
          <p:cNvSpPr txBox="1"/>
          <p:nvPr/>
        </p:nvSpPr>
        <p:spPr>
          <a:xfrm>
            <a:off x="13142163" y="1062796"/>
            <a:ext cx="2711970" cy="396240"/>
          </a:xfrm>
          <a:prstGeom prst="rect">
            <a:avLst/>
          </a:prstGeom>
        </p:spPr>
        <p:txBody>
          <a:bodyPr lIns="0" tIns="0" rIns="0" bIns="0" rtlCol="0" anchor="t">
            <a:spAutoFit/>
          </a:bodyPr>
          <a:lstStyle/>
          <a:p>
            <a:pPr marL="0" lvl="0" indent="0" algn="l">
              <a:lnSpc>
                <a:spcPts val="3359"/>
              </a:lnSpc>
              <a:spcBef>
                <a:spcPct val="0"/>
              </a:spcBef>
            </a:pPr>
            <a:r>
              <a:rPr lang="en-US" sz="2400" b="1" spc="-24">
                <a:solidFill>
                  <a:srgbClr val="3F3F40"/>
                </a:solidFill>
                <a:latin typeface="Garet Bold"/>
                <a:ea typeface="Garet Bold"/>
                <a:cs typeface="Garet Bold"/>
                <a:sym typeface="Garet Bold"/>
              </a:rPr>
              <a:t>Types of ACEs </a:t>
            </a:r>
          </a:p>
        </p:txBody>
      </p:sp>
      <p:sp>
        <p:nvSpPr>
          <p:cNvPr id="37" name="TextBox 37"/>
          <p:cNvSpPr txBox="1"/>
          <p:nvPr/>
        </p:nvSpPr>
        <p:spPr>
          <a:xfrm>
            <a:off x="12258569" y="3416679"/>
            <a:ext cx="888391" cy="36576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Abuse</a:t>
            </a:r>
          </a:p>
        </p:txBody>
      </p:sp>
      <p:sp>
        <p:nvSpPr>
          <p:cNvPr id="38" name="TextBox 38"/>
          <p:cNvSpPr txBox="1"/>
          <p:nvPr/>
        </p:nvSpPr>
        <p:spPr>
          <a:xfrm>
            <a:off x="15769932" y="3416679"/>
            <a:ext cx="1140161" cy="36576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Neglect</a:t>
            </a:r>
          </a:p>
        </p:txBody>
      </p:sp>
      <p:sp>
        <p:nvSpPr>
          <p:cNvPr id="39" name="TextBox 39"/>
          <p:cNvSpPr txBox="1"/>
          <p:nvPr/>
        </p:nvSpPr>
        <p:spPr>
          <a:xfrm>
            <a:off x="11289785" y="6602250"/>
            <a:ext cx="3369340" cy="291465"/>
          </a:xfrm>
          <a:prstGeom prst="rect">
            <a:avLst/>
          </a:prstGeom>
        </p:spPr>
        <p:txBody>
          <a:bodyPr lIns="0" tIns="0" rIns="0" bIns="0" rtlCol="0" anchor="t">
            <a:spAutoFit/>
          </a:bodyPr>
          <a:lstStyle/>
          <a:p>
            <a:pPr marL="0" lvl="0" indent="0" algn="l">
              <a:lnSpc>
                <a:spcPts val="2100"/>
              </a:lnSpc>
            </a:pPr>
            <a:r>
              <a:rPr lang="en-US" sz="2100" b="1" spc="-21">
                <a:solidFill>
                  <a:srgbClr val="3F3F40"/>
                </a:solidFill>
                <a:latin typeface="Garet Bold"/>
                <a:ea typeface="Garet Bold"/>
                <a:cs typeface="Garet Bold"/>
                <a:sym typeface="Garet Bold"/>
              </a:rPr>
              <a:t>Household Dysfunction*</a:t>
            </a:r>
          </a:p>
        </p:txBody>
      </p:sp>
      <p:sp>
        <p:nvSpPr>
          <p:cNvPr id="40" name="TextBox 40"/>
          <p:cNvSpPr txBox="1"/>
          <p:nvPr/>
        </p:nvSpPr>
        <p:spPr>
          <a:xfrm>
            <a:off x="11929097" y="3728188"/>
            <a:ext cx="1874622" cy="935355"/>
          </a:xfrm>
          <a:prstGeom prst="rect">
            <a:avLst/>
          </a:prstGeom>
        </p:spPr>
        <p:txBody>
          <a:bodyPr lIns="0" tIns="0" rIns="0" bIns="0" rtlCol="0" anchor="t">
            <a:spAutoFit/>
          </a:bodyPr>
          <a:lstStyle/>
          <a:p>
            <a:pPr marL="388620" lvl="1" indent="-194310" algn="l">
              <a:lnSpc>
                <a:spcPts val="2520"/>
              </a:lnSpc>
              <a:buFont typeface="Arial"/>
              <a:buChar char="•"/>
            </a:pPr>
            <a:r>
              <a:rPr lang="en-US" sz="1800" spc="-18">
                <a:solidFill>
                  <a:srgbClr val="3F3F40"/>
                </a:solidFill>
                <a:latin typeface="Garet"/>
                <a:ea typeface="Garet"/>
                <a:cs typeface="Garet"/>
                <a:sym typeface="Garet"/>
              </a:rPr>
              <a:t>Emotional</a:t>
            </a:r>
          </a:p>
          <a:p>
            <a:pPr marL="388620" lvl="1" indent="-194310" algn="l">
              <a:lnSpc>
                <a:spcPts val="2520"/>
              </a:lnSpc>
              <a:buFont typeface="Arial"/>
              <a:buChar char="•"/>
            </a:pPr>
            <a:r>
              <a:rPr lang="en-US" sz="1800" spc="-18">
                <a:solidFill>
                  <a:srgbClr val="3F3F40"/>
                </a:solidFill>
                <a:latin typeface="Garet"/>
                <a:ea typeface="Garet"/>
                <a:cs typeface="Garet"/>
                <a:sym typeface="Garet"/>
              </a:rPr>
              <a:t>Physical</a:t>
            </a:r>
          </a:p>
          <a:p>
            <a:pPr marL="388620" lvl="1" indent="-194310" algn="l">
              <a:lnSpc>
                <a:spcPts val="2520"/>
              </a:lnSpc>
              <a:buFont typeface="Arial"/>
              <a:buChar char="•"/>
            </a:pPr>
            <a:r>
              <a:rPr lang="en-US" sz="1800" spc="-18">
                <a:solidFill>
                  <a:srgbClr val="3F3F40"/>
                </a:solidFill>
                <a:latin typeface="Garet"/>
                <a:ea typeface="Garet"/>
                <a:cs typeface="Garet"/>
                <a:sym typeface="Garet"/>
              </a:rPr>
              <a:t>Sexual</a:t>
            </a:r>
          </a:p>
        </p:txBody>
      </p:sp>
      <p:sp>
        <p:nvSpPr>
          <p:cNvPr id="41" name="TextBox 41"/>
          <p:cNvSpPr txBox="1"/>
          <p:nvPr/>
        </p:nvSpPr>
        <p:spPr>
          <a:xfrm>
            <a:off x="15487314" y="3744339"/>
            <a:ext cx="1874622" cy="621030"/>
          </a:xfrm>
          <a:prstGeom prst="rect">
            <a:avLst/>
          </a:prstGeom>
        </p:spPr>
        <p:txBody>
          <a:bodyPr lIns="0" tIns="0" rIns="0" bIns="0" rtlCol="0" anchor="t">
            <a:spAutoFit/>
          </a:bodyPr>
          <a:lstStyle/>
          <a:p>
            <a:pPr marL="388620" lvl="1" indent="-194310" algn="l">
              <a:lnSpc>
                <a:spcPts val="2520"/>
              </a:lnSpc>
              <a:buFont typeface="Arial"/>
              <a:buChar char="•"/>
            </a:pPr>
            <a:r>
              <a:rPr lang="en-US" sz="1800" spc="-18">
                <a:solidFill>
                  <a:srgbClr val="3F3F40"/>
                </a:solidFill>
                <a:latin typeface="Garet"/>
                <a:ea typeface="Garet"/>
                <a:cs typeface="Garet"/>
                <a:sym typeface="Garet"/>
              </a:rPr>
              <a:t>Emotional</a:t>
            </a:r>
          </a:p>
          <a:p>
            <a:pPr marL="388620" lvl="1" indent="-194310" algn="l">
              <a:lnSpc>
                <a:spcPts val="2520"/>
              </a:lnSpc>
              <a:buFont typeface="Arial"/>
              <a:buChar char="•"/>
            </a:pPr>
            <a:r>
              <a:rPr lang="en-US" sz="1800" spc="-18">
                <a:solidFill>
                  <a:srgbClr val="3F3F40"/>
                </a:solidFill>
                <a:latin typeface="Garet"/>
                <a:ea typeface="Garet"/>
                <a:cs typeface="Garet"/>
                <a:sym typeface="Garet"/>
              </a:rPr>
              <a:t>Physical</a:t>
            </a:r>
          </a:p>
        </p:txBody>
      </p:sp>
      <p:sp>
        <p:nvSpPr>
          <p:cNvPr id="42" name="TextBox 42"/>
          <p:cNvSpPr txBox="1"/>
          <p:nvPr/>
        </p:nvSpPr>
        <p:spPr>
          <a:xfrm>
            <a:off x="11003015" y="6869862"/>
            <a:ext cx="3399498" cy="2506980"/>
          </a:xfrm>
          <a:prstGeom prst="rect">
            <a:avLst/>
          </a:prstGeom>
        </p:spPr>
        <p:txBody>
          <a:bodyPr lIns="0" tIns="0" rIns="0" bIns="0" rtlCol="0" anchor="t">
            <a:spAutoFit/>
          </a:bodyPr>
          <a:lstStyle/>
          <a:p>
            <a:pPr marL="388620" lvl="1" indent="-194310" algn="l">
              <a:lnSpc>
                <a:spcPts val="2520"/>
              </a:lnSpc>
              <a:buFont typeface="Arial"/>
              <a:buChar char="•"/>
            </a:pPr>
            <a:r>
              <a:rPr lang="en-US" sz="1800" spc="-18">
                <a:solidFill>
                  <a:srgbClr val="3F3F40"/>
                </a:solidFill>
                <a:latin typeface="Garet"/>
                <a:ea typeface="Garet"/>
                <a:cs typeface="Garet"/>
                <a:sym typeface="Garet"/>
              </a:rPr>
              <a:t>Substance misuse</a:t>
            </a:r>
          </a:p>
          <a:p>
            <a:pPr marL="388620" lvl="1" indent="-194310" algn="l">
              <a:lnSpc>
                <a:spcPts val="2520"/>
              </a:lnSpc>
              <a:buFont typeface="Arial"/>
              <a:buChar char="•"/>
            </a:pPr>
            <a:r>
              <a:rPr lang="en-US" sz="1800" spc="-18">
                <a:solidFill>
                  <a:srgbClr val="3F3F40"/>
                </a:solidFill>
                <a:latin typeface="Garet"/>
                <a:ea typeface="Garet"/>
                <a:cs typeface="Garet"/>
                <a:sym typeface="Garet"/>
              </a:rPr>
              <a:t>Mental Illness</a:t>
            </a:r>
          </a:p>
          <a:p>
            <a:pPr marL="388620" lvl="1" indent="-194310" algn="l">
              <a:lnSpc>
                <a:spcPts val="2520"/>
              </a:lnSpc>
              <a:buFont typeface="Arial"/>
              <a:buChar char="•"/>
            </a:pPr>
            <a:r>
              <a:rPr lang="en-US" sz="1800" spc="-18">
                <a:solidFill>
                  <a:srgbClr val="3F3F40"/>
                </a:solidFill>
                <a:latin typeface="Garet"/>
                <a:ea typeface="Garet"/>
                <a:cs typeface="Garet"/>
                <a:sym typeface="Garet"/>
              </a:rPr>
              <a:t>Suicidal thoughts or behavior</a:t>
            </a:r>
          </a:p>
          <a:p>
            <a:pPr marL="388620" lvl="1" indent="-194310" algn="l">
              <a:lnSpc>
                <a:spcPts val="2520"/>
              </a:lnSpc>
              <a:buFont typeface="Arial"/>
              <a:buChar char="•"/>
            </a:pPr>
            <a:r>
              <a:rPr lang="en-US" sz="1800" spc="-18">
                <a:solidFill>
                  <a:srgbClr val="3F3F40"/>
                </a:solidFill>
                <a:latin typeface="Garet"/>
                <a:ea typeface="Garet"/>
                <a:cs typeface="Garet"/>
                <a:sym typeface="Garet"/>
              </a:rPr>
              <a:t>Divorce or separation</a:t>
            </a:r>
          </a:p>
          <a:p>
            <a:pPr marL="388620" lvl="1" indent="-194310" algn="l">
              <a:lnSpc>
                <a:spcPts val="2520"/>
              </a:lnSpc>
              <a:buFont typeface="Arial"/>
              <a:buChar char="•"/>
            </a:pPr>
            <a:r>
              <a:rPr lang="en-US" sz="1800" spc="-18">
                <a:solidFill>
                  <a:srgbClr val="3F3F40"/>
                </a:solidFill>
                <a:latin typeface="Garet"/>
                <a:ea typeface="Garet"/>
                <a:cs typeface="Garet"/>
                <a:sym typeface="Garet"/>
              </a:rPr>
              <a:t>Incarceration </a:t>
            </a:r>
          </a:p>
          <a:p>
            <a:pPr marL="388620" lvl="1" indent="-194310" algn="l">
              <a:lnSpc>
                <a:spcPts val="2520"/>
              </a:lnSpc>
              <a:buFont typeface="Arial"/>
              <a:buChar char="•"/>
            </a:pPr>
            <a:r>
              <a:rPr lang="en-US" sz="1800" spc="-18">
                <a:solidFill>
                  <a:srgbClr val="3F3F40"/>
                </a:solidFill>
                <a:latin typeface="Garet"/>
                <a:ea typeface="Garet"/>
                <a:cs typeface="Garet"/>
                <a:sym typeface="Garet"/>
              </a:rPr>
              <a:t>Intimate partner violence or domestic abuse </a:t>
            </a:r>
          </a:p>
        </p:txBody>
      </p:sp>
      <p:sp>
        <p:nvSpPr>
          <p:cNvPr id="43" name="TextBox 43"/>
          <p:cNvSpPr txBox="1"/>
          <p:nvPr/>
        </p:nvSpPr>
        <p:spPr>
          <a:xfrm>
            <a:off x="15144900" y="6542202"/>
            <a:ext cx="2554031" cy="365760"/>
          </a:xfrm>
          <a:prstGeom prst="rect">
            <a:avLst/>
          </a:prstGeom>
        </p:spPr>
        <p:txBody>
          <a:bodyPr lIns="0" tIns="0" rIns="0" bIns="0" rtlCol="0" anchor="t">
            <a:spAutoFit/>
          </a:bodyPr>
          <a:lstStyle/>
          <a:p>
            <a:pPr marL="0" lvl="0" indent="0" algn="l">
              <a:lnSpc>
                <a:spcPts val="2940"/>
              </a:lnSpc>
              <a:spcBef>
                <a:spcPct val="0"/>
              </a:spcBef>
            </a:pPr>
            <a:r>
              <a:rPr lang="en-US" sz="2100" b="1" spc="-21">
                <a:solidFill>
                  <a:srgbClr val="3F3F40"/>
                </a:solidFill>
                <a:latin typeface="Garet Bold"/>
                <a:ea typeface="Garet Bold"/>
                <a:cs typeface="Garet Bold"/>
                <a:sym typeface="Garet Bold"/>
              </a:rPr>
              <a:t>Other Adversities </a:t>
            </a:r>
          </a:p>
        </p:txBody>
      </p:sp>
      <p:sp>
        <p:nvSpPr>
          <p:cNvPr id="44" name="TextBox 44"/>
          <p:cNvSpPr txBox="1"/>
          <p:nvPr/>
        </p:nvSpPr>
        <p:spPr>
          <a:xfrm>
            <a:off x="14855968" y="6855615"/>
            <a:ext cx="3137314" cy="2506980"/>
          </a:xfrm>
          <a:prstGeom prst="rect">
            <a:avLst/>
          </a:prstGeom>
        </p:spPr>
        <p:txBody>
          <a:bodyPr lIns="0" tIns="0" rIns="0" bIns="0" rtlCol="0" anchor="t">
            <a:spAutoFit/>
          </a:bodyPr>
          <a:lstStyle/>
          <a:p>
            <a:pPr marL="388620" lvl="1" indent="-194310" algn="l">
              <a:lnSpc>
                <a:spcPts val="2520"/>
              </a:lnSpc>
              <a:buFont typeface="Arial"/>
              <a:buChar char="•"/>
            </a:pPr>
            <a:r>
              <a:rPr lang="en-US" sz="1800" spc="-18">
                <a:solidFill>
                  <a:srgbClr val="3F3F40"/>
                </a:solidFill>
                <a:latin typeface="Garet"/>
                <a:ea typeface="Garet"/>
                <a:cs typeface="Garet"/>
                <a:sym typeface="Garet"/>
              </a:rPr>
              <a:t>Bullying</a:t>
            </a:r>
          </a:p>
          <a:p>
            <a:pPr marL="388620" lvl="1" indent="-194310" algn="l">
              <a:lnSpc>
                <a:spcPts val="2520"/>
              </a:lnSpc>
              <a:buFont typeface="Arial"/>
              <a:buChar char="•"/>
            </a:pPr>
            <a:r>
              <a:rPr lang="en-US" sz="1800" spc="-18">
                <a:solidFill>
                  <a:srgbClr val="3F3F40"/>
                </a:solidFill>
                <a:latin typeface="Garet"/>
                <a:ea typeface="Garet"/>
                <a:cs typeface="Garet"/>
                <a:sym typeface="Garet"/>
              </a:rPr>
              <a:t>Community violence</a:t>
            </a:r>
          </a:p>
          <a:p>
            <a:pPr marL="388620" lvl="1" indent="-194310" algn="l">
              <a:lnSpc>
                <a:spcPts val="2520"/>
              </a:lnSpc>
              <a:buFont typeface="Arial"/>
              <a:buChar char="•"/>
            </a:pPr>
            <a:r>
              <a:rPr lang="en-US" sz="1800" spc="-18">
                <a:solidFill>
                  <a:srgbClr val="3F3F40"/>
                </a:solidFill>
                <a:latin typeface="Garet"/>
                <a:ea typeface="Garet"/>
                <a:cs typeface="Garet"/>
                <a:sym typeface="Garet"/>
              </a:rPr>
              <a:t>Natural disasters</a:t>
            </a:r>
          </a:p>
          <a:p>
            <a:pPr marL="388620" lvl="1" indent="-194310" algn="l">
              <a:lnSpc>
                <a:spcPts val="2520"/>
              </a:lnSpc>
              <a:buFont typeface="Arial"/>
              <a:buChar char="•"/>
            </a:pPr>
            <a:r>
              <a:rPr lang="en-US" sz="1800" spc="-18">
                <a:solidFill>
                  <a:srgbClr val="3F3F40"/>
                </a:solidFill>
                <a:latin typeface="Garet"/>
                <a:ea typeface="Garet"/>
                <a:cs typeface="Garet"/>
                <a:sym typeface="Garet"/>
              </a:rPr>
              <a:t>Refugee or wartime experiences</a:t>
            </a:r>
          </a:p>
          <a:p>
            <a:pPr marL="388620" lvl="1" indent="-194310" algn="l">
              <a:lnSpc>
                <a:spcPts val="2520"/>
              </a:lnSpc>
              <a:buFont typeface="Arial"/>
              <a:buChar char="•"/>
            </a:pPr>
            <a:r>
              <a:rPr lang="en-US" sz="1800" spc="-18">
                <a:solidFill>
                  <a:srgbClr val="3F3F40"/>
                </a:solidFill>
                <a:latin typeface="Garet"/>
                <a:ea typeface="Garet"/>
                <a:cs typeface="Garet"/>
                <a:sym typeface="Garet"/>
              </a:rPr>
              <a:t>Witnessing or experiencing acts of terrorism </a:t>
            </a:r>
          </a:p>
        </p:txBody>
      </p:sp>
      <p:sp>
        <p:nvSpPr>
          <p:cNvPr id="45" name="TextBox 45"/>
          <p:cNvSpPr txBox="1"/>
          <p:nvPr/>
        </p:nvSpPr>
        <p:spPr>
          <a:xfrm>
            <a:off x="11076908" y="9395892"/>
            <a:ext cx="5453623" cy="488315"/>
          </a:xfrm>
          <a:prstGeom prst="rect">
            <a:avLst/>
          </a:prstGeom>
        </p:spPr>
        <p:txBody>
          <a:bodyPr lIns="0" tIns="0" rIns="0" bIns="0" rtlCol="0" anchor="t">
            <a:spAutoFit/>
          </a:bodyPr>
          <a:lstStyle/>
          <a:p>
            <a:pPr algn="l">
              <a:lnSpc>
                <a:spcPts val="1960"/>
              </a:lnSpc>
            </a:pPr>
            <a:r>
              <a:rPr lang="en-US" sz="1400" spc="-14">
                <a:solidFill>
                  <a:srgbClr val="3F3F40"/>
                </a:solidFill>
                <a:latin typeface="Garet"/>
                <a:ea typeface="Garet"/>
                <a:cs typeface="Garet"/>
                <a:sym typeface="Garet"/>
              </a:rPr>
              <a:t>*The child lives with a parent, caregiver, or other adult who experiences one or more of these challenges.</a:t>
            </a:r>
          </a:p>
        </p:txBody>
      </p:sp>
      <p:sp>
        <p:nvSpPr>
          <p:cNvPr id="46" name="TextBox 46"/>
          <p:cNvSpPr txBox="1"/>
          <p:nvPr/>
        </p:nvSpPr>
        <p:spPr>
          <a:xfrm>
            <a:off x="16530530" y="9836581"/>
            <a:ext cx="1652374" cy="365760"/>
          </a:xfrm>
          <a:prstGeom prst="rect">
            <a:avLst/>
          </a:prstGeom>
        </p:spPr>
        <p:txBody>
          <a:bodyPr lIns="0" tIns="0" rIns="0" bIns="0" rtlCol="0" anchor="t">
            <a:spAutoFit/>
          </a:bodyPr>
          <a:lstStyle/>
          <a:p>
            <a:pPr marL="0" lvl="0" indent="0" algn="l">
              <a:lnSpc>
                <a:spcPts val="2940"/>
              </a:lnSpc>
              <a:spcBef>
                <a:spcPct val="0"/>
              </a:spcBef>
            </a:pPr>
            <a:r>
              <a:rPr lang="en-US" sz="2100" spc="-21">
                <a:solidFill>
                  <a:srgbClr val="3F3F40"/>
                </a:solidFill>
                <a:latin typeface="Garet"/>
                <a:ea typeface="Garet"/>
                <a:cs typeface="Garet"/>
                <a:sym typeface="Garet"/>
              </a:rPr>
              <a:t>CDC, 2024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ABB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E7F1F4"/>
            </a:solidFill>
          </p:spPr>
          <p:txBody>
            <a:bodyPr/>
            <a:lstStyle/>
            <a:p>
              <a:endParaRPr lang="en-US"/>
            </a:p>
          </p:txBody>
        </p:sp>
        <p:sp>
          <p:nvSpPr>
            <p:cNvPr id="4" name="TextBox 4"/>
            <p:cNvSpPr txBox="1"/>
            <p:nvPr/>
          </p:nvSpPr>
          <p:spPr>
            <a:xfrm>
              <a:off x="0" y="0"/>
              <a:ext cx="2408296" cy="2709333"/>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6996497" y="1028700"/>
            <a:ext cx="10262803" cy="8229600"/>
            <a:chOff x="0" y="0"/>
            <a:chExt cx="2702961" cy="2167467"/>
          </a:xfrm>
        </p:grpSpPr>
        <p:sp>
          <p:nvSpPr>
            <p:cNvPr id="6" name="Freeform 6"/>
            <p:cNvSpPr/>
            <p:nvPr/>
          </p:nvSpPr>
          <p:spPr>
            <a:xfrm>
              <a:off x="0" y="0"/>
              <a:ext cx="2702961" cy="2167467"/>
            </a:xfrm>
            <a:custGeom>
              <a:avLst/>
              <a:gdLst/>
              <a:ahLst/>
              <a:cxnLst/>
              <a:rect l="l" t="t" r="r" b="b"/>
              <a:pathLst>
                <a:path w="2702961" h="2167467">
                  <a:moveTo>
                    <a:pt x="0" y="0"/>
                  </a:moveTo>
                  <a:lnTo>
                    <a:pt x="2702961" y="0"/>
                  </a:lnTo>
                  <a:lnTo>
                    <a:pt x="2702961" y="2167467"/>
                  </a:lnTo>
                  <a:lnTo>
                    <a:pt x="0" y="2167467"/>
                  </a:lnTo>
                  <a:close/>
                </a:path>
              </a:pathLst>
            </a:custGeom>
            <a:solidFill>
              <a:srgbClr val="FFFFFF"/>
            </a:solidFill>
            <a:ln cap="sq">
              <a:noFill/>
              <a:prstDash val="solid"/>
              <a:miter/>
            </a:ln>
          </p:spPr>
          <p:txBody>
            <a:bodyPr/>
            <a:lstStyle/>
            <a:p>
              <a:endParaRPr lang="en-US"/>
            </a:p>
          </p:txBody>
        </p:sp>
        <p:sp>
          <p:nvSpPr>
            <p:cNvPr id="7" name="TextBox 7"/>
            <p:cNvSpPr txBox="1"/>
            <p:nvPr/>
          </p:nvSpPr>
          <p:spPr>
            <a:xfrm>
              <a:off x="0" y="0"/>
              <a:ext cx="2702961" cy="2167467"/>
            </a:xfrm>
            <a:prstGeom prst="rect">
              <a:avLst/>
            </a:prstGeom>
          </p:spPr>
          <p:txBody>
            <a:bodyPr lIns="50800" tIns="50800" rIns="50800" bIns="50800" rtlCol="0" anchor="ctr"/>
            <a:lstStyle/>
            <a:p>
              <a:pPr marL="0" lvl="0" indent="0" algn="ctr">
                <a:lnSpc>
                  <a:spcPts val="2639"/>
                </a:lnSpc>
                <a:spcBef>
                  <a:spcPct val="0"/>
                </a:spcBef>
              </a:pPr>
              <a:endParaRPr/>
            </a:p>
          </p:txBody>
        </p:sp>
      </p:grpSp>
      <p:grpSp>
        <p:nvGrpSpPr>
          <p:cNvPr id="8" name="Group 8"/>
          <p:cNvGrpSpPr/>
          <p:nvPr/>
        </p:nvGrpSpPr>
        <p:grpSpPr>
          <a:xfrm>
            <a:off x="6996497" y="1028700"/>
            <a:ext cx="10262803" cy="1667123"/>
            <a:chOff x="0" y="0"/>
            <a:chExt cx="2702961" cy="439078"/>
          </a:xfrm>
        </p:grpSpPr>
        <p:sp>
          <p:nvSpPr>
            <p:cNvPr id="9" name="Freeform 9"/>
            <p:cNvSpPr/>
            <p:nvPr/>
          </p:nvSpPr>
          <p:spPr>
            <a:xfrm>
              <a:off x="0" y="0"/>
              <a:ext cx="2702961" cy="439078"/>
            </a:xfrm>
            <a:custGeom>
              <a:avLst/>
              <a:gdLst/>
              <a:ahLst/>
              <a:cxnLst/>
              <a:rect l="l" t="t" r="r" b="b"/>
              <a:pathLst>
                <a:path w="2702961" h="439078">
                  <a:moveTo>
                    <a:pt x="0" y="0"/>
                  </a:moveTo>
                  <a:lnTo>
                    <a:pt x="2702961" y="0"/>
                  </a:lnTo>
                  <a:lnTo>
                    <a:pt x="2702961" y="439078"/>
                  </a:lnTo>
                  <a:lnTo>
                    <a:pt x="0" y="439078"/>
                  </a:lnTo>
                  <a:close/>
                </a:path>
              </a:pathLst>
            </a:custGeom>
            <a:solidFill>
              <a:srgbClr val="F8A72B"/>
            </a:solidFill>
            <a:ln cap="sq">
              <a:noFill/>
              <a:prstDash val="solid"/>
              <a:miter/>
            </a:ln>
          </p:spPr>
          <p:txBody>
            <a:bodyPr/>
            <a:lstStyle/>
            <a:p>
              <a:endParaRPr lang="en-US"/>
            </a:p>
          </p:txBody>
        </p:sp>
        <p:sp>
          <p:nvSpPr>
            <p:cNvPr id="10" name="TextBox 10"/>
            <p:cNvSpPr txBox="1"/>
            <p:nvPr/>
          </p:nvSpPr>
          <p:spPr>
            <a:xfrm>
              <a:off x="0" y="0"/>
              <a:ext cx="2702961" cy="439078"/>
            </a:xfrm>
            <a:prstGeom prst="rect">
              <a:avLst/>
            </a:prstGeom>
          </p:spPr>
          <p:txBody>
            <a:bodyPr lIns="50800" tIns="50800" rIns="50800" bIns="50800" rtlCol="0" anchor="ctr"/>
            <a:lstStyle/>
            <a:p>
              <a:pPr marL="0" lvl="0" indent="0" algn="ctr">
                <a:lnSpc>
                  <a:spcPts val="2639"/>
                </a:lnSpc>
                <a:spcBef>
                  <a:spcPct val="0"/>
                </a:spcBef>
              </a:pPr>
              <a:endParaRPr/>
            </a:p>
          </p:txBody>
        </p:sp>
      </p:grpSp>
      <p:sp>
        <p:nvSpPr>
          <p:cNvPr id="11" name="TextBox 11"/>
          <p:cNvSpPr txBox="1"/>
          <p:nvPr/>
        </p:nvSpPr>
        <p:spPr>
          <a:xfrm>
            <a:off x="7512652" y="3179909"/>
            <a:ext cx="9376506" cy="5631815"/>
          </a:xfrm>
          <a:prstGeom prst="rect">
            <a:avLst/>
          </a:prstGeom>
        </p:spPr>
        <p:txBody>
          <a:bodyPr lIns="0" tIns="0" rIns="0" bIns="0" rtlCol="0" anchor="t">
            <a:spAutoFit/>
          </a:bodyPr>
          <a:lstStyle/>
          <a:p>
            <a:pPr algn="l">
              <a:lnSpc>
                <a:spcPts val="4060"/>
              </a:lnSpc>
            </a:pPr>
            <a:r>
              <a:rPr lang="en-US" sz="2900" b="1" spc="-29">
                <a:solidFill>
                  <a:srgbClr val="3F3F40"/>
                </a:solidFill>
                <a:latin typeface="Garet Bold"/>
                <a:ea typeface="Garet Bold"/>
                <a:cs typeface="Garet Bold"/>
                <a:sym typeface="Garet Bold"/>
              </a:rPr>
              <a:t>Benevolent Childhood Experiences (BCEs) </a:t>
            </a:r>
            <a:r>
              <a:rPr lang="en-US" sz="2900" spc="-29">
                <a:solidFill>
                  <a:srgbClr val="3F3F40"/>
                </a:solidFill>
                <a:latin typeface="Garet"/>
                <a:ea typeface="Garet"/>
                <a:cs typeface="Garet"/>
                <a:sym typeface="Garet"/>
              </a:rPr>
              <a:t>are </a:t>
            </a:r>
            <a:r>
              <a:rPr lang="en-US" sz="2900" b="1" spc="-29">
                <a:solidFill>
                  <a:srgbClr val="3F3F40"/>
                </a:solidFill>
                <a:latin typeface="Garet Bold"/>
                <a:ea typeface="Garet Bold"/>
                <a:cs typeface="Garet Bold"/>
                <a:sym typeface="Garet Bold"/>
              </a:rPr>
              <a:t>protective factors </a:t>
            </a:r>
            <a:r>
              <a:rPr lang="en-US" sz="2900" spc="-29">
                <a:solidFill>
                  <a:srgbClr val="3F3F40"/>
                </a:solidFill>
                <a:latin typeface="Garet"/>
                <a:ea typeface="Garet"/>
                <a:cs typeface="Garet"/>
                <a:sym typeface="Garet"/>
              </a:rPr>
              <a:t>that act in opposition to ACEs. They refer to a range of positive early life experiences and influences that </a:t>
            </a:r>
            <a:r>
              <a:rPr lang="en-US" sz="2900" b="1" spc="-29">
                <a:solidFill>
                  <a:srgbClr val="3F3F40"/>
                </a:solidFill>
                <a:latin typeface="Garet Bold"/>
                <a:ea typeface="Garet Bold"/>
                <a:cs typeface="Garet Bold"/>
                <a:sym typeface="Garet Bold"/>
              </a:rPr>
              <a:t>can buffer against the negative impacts of ACEs.</a:t>
            </a:r>
            <a:r>
              <a:rPr lang="en-US" sz="2900" spc="-29">
                <a:solidFill>
                  <a:srgbClr val="3F3F40"/>
                </a:solidFill>
                <a:latin typeface="Garet"/>
                <a:ea typeface="Garet"/>
                <a:cs typeface="Garet"/>
                <a:sym typeface="Garet"/>
              </a:rPr>
              <a:t> </a:t>
            </a:r>
          </a:p>
          <a:p>
            <a:pPr marL="626114" lvl="1" indent="-313057" algn="l">
              <a:lnSpc>
                <a:spcPts val="4060"/>
              </a:lnSpc>
              <a:buFont typeface="Arial"/>
              <a:buChar char="•"/>
            </a:pPr>
            <a:r>
              <a:rPr lang="en-US" sz="2900" spc="-29">
                <a:solidFill>
                  <a:srgbClr val="3F3F40"/>
                </a:solidFill>
                <a:latin typeface="Garet"/>
                <a:ea typeface="Garet"/>
                <a:cs typeface="Garet"/>
                <a:sym typeface="Garet"/>
              </a:rPr>
              <a:t>Experiences that </a:t>
            </a:r>
            <a:r>
              <a:rPr lang="en-US" sz="2900" b="1" spc="-29">
                <a:solidFill>
                  <a:srgbClr val="3F3F40"/>
                </a:solidFill>
                <a:latin typeface="Garet Bold"/>
                <a:ea typeface="Garet Bold"/>
                <a:cs typeface="Garet Bold"/>
                <a:sym typeface="Garet Bold"/>
              </a:rPr>
              <a:t>reflect</a:t>
            </a:r>
            <a:r>
              <a:rPr lang="en-US" sz="2900" spc="-29">
                <a:solidFill>
                  <a:srgbClr val="3F3F40"/>
                </a:solidFill>
                <a:latin typeface="Garet"/>
                <a:ea typeface="Garet"/>
                <a:cs typeface="Garet"/>
                <a:sym typeface="Garet"/>
              </a:rPr>
              <a:t> love, predictability and support, </a:t>
            </a:r>
            <a:r>
              <a:rPr lang="en-US" sz="2900" b="1" spc="-29">
                <a:solidFill>
                  <a:srgbClr val="3F3F40"/>
                </a:solidFill>
                <a:latin typeface="Garet Bold"/>
                <a:ea typeface="Garet Bold"/>
                <a:cs typeface="Garet Bold"/>
                <a:sym typeface="Garet Bold"/>
              </a:rPr>
              <a:t>promote</a:t>
            </a:r>
            <a:r>
              <a:rPr lang="en-US" sz="2900" spc="-29">
                <a:solidFill>
                  <a:srgbClr val="3F3F40"/>
                </a:solidFill>
                <a:latin typeface="Garet"/>
                <a:ea typeface="Garet"/>
                <a:cs typeface="Garet"/>
                <a:sym typeface="Garet"/>
              </a:rPr>
              <a:t> resiliency and positivity</a:t>
            </a:r>
          </a:p>
          <a:p>
            <a:pPr marL="626114" lvl="1" indent="-313057" algn="l">
              <a:lnSpc>
                <a:spcPts val="4060"/>
              </a:lnSpc>
              <a:buFont typeface="Arial"/>
              <a:buChar char="•"/>
            </a:pPr>
            <a:r>
              <a:rPr lang="en-US" sz="2900" spc="-29">
                <a:solidFill>
                  <a:srgbClr val="3F3F40"/>
                </a:solidFill>
                <a:latin typeface="Garet"/>
                <a:ea typeface="Garet"/>
                <a:cs typeface="Garet"/>
                <a:sym typeface="Garet"/>
              </a:rPr>
              <a:t>Categories include healthy attachment bonds, effective parenting behaviors, access to community resources and support, and social connections</a:t>
            </a:r>
          </a:p>
        </p:txBody>
      </p:sp>
      <p:sp>
        <p:nvSpPr>
          <p:cNvPr id="12" name="TextBox 12"/>
          <p:cNvSpPr txBox="1"/>
          <p:nvPr/>
        </p:nvSpPr>
        <p:spPr>
          <a:xfrm>
            <a:off x="7512652" y="1356166"/>
            <a:ext cx="9230494" cy="10883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FFFFFF"/>
                </a:solidFill>
                <a:latin typeface="Berthold Block"/>
                <a:ea typeface="Berthold Block"/>
                <a:cs typeface="Berthold Block"/>
                <a:sym typeface="Berthold Block"/>
              </a:rPr>
              <a:t>What are BCEs? </a:t>
            </a:r>
          </a:p>
        </p:txBody>
      </p:sp>
      <p:sp>
        <p:nvSpPr>
          <p:cNvPr id="13" name="TextBox 13"/>
          <p:cNvSpPr txBox="1"/>
          <p:nvPr/>
        </p:nvSpPr>
        <p:spPr>
          <a:xfrm>
            <a:off x="2592798" y="2227387"/>
            <a:ext cx="2711970" cy="396240"/>
          </a:xfrm>
          <a:prstGeom prst="rect">
            <a:avLst/>
          </a:prstGeom>
        </p:spPr>
        <p:txBody>
          <a:bodyPr lIns="0" tIns="0" rIns="0" bIns="0" rtlCol="0" anchor="t">
            <a:spAutoFit/>
          </a:bodyPr>
          <a:lstStyle/>
          <a:p>
            <a:pPr marL="0" lvl="0" indent="0" algn="l">
              <a:lnSpc>
                <a:spcPts val="3359"/>
              </a:lnSpc>
              <a:spcBef>
                <a:spcPct val="0"/>
              </a:spcBef>
            </a:pPr>
            <a:r>
              <a:rPr lang="en-US" sz="2400" b="1" spc="-24">
                <a:solidFill>
                  <a:srgbClr val="3F3F40"/>
                </a:solidFill>
                <a:latin typeface="Garet Bold"/>
                <a:ea typeface="Garet Bold"/>
                <a:cs typeface="Garet Bold"/>
                <a:sym typeface="Garet Bold"/>
              </a:rPr>
              <a:t>Types of BCEs </a:t>
            </a:r>
          </a:p>
        </p:txBody>
      </p:sp>
      <p:sp>
        <p:nvSpPr>
          <p:cNvPr id="14" name="TextBox 14"/>
          <p:cNvSpPr txBox="1"/>
          <p:nvPr/>
        </p:nvSpPr>
        <p:spPr>
          <a:xfrm>
            <a:off x="1028700" y="2648198"/>
            <a:ext cx="5559204" cy="5937885"/>
          </a:xfrm>
          <a:prstGeom prst="rect">
            <a:avLst/>
          </a:prstGeom>
        </p:spPr>
        <p:txBody>
          <a:bodyPr lIns="0" tIns="0" rIns="0" bIns="0" rtlCol="0" anchor="t">
            <a:spAutoFit/>
          </a:bodyPr>
          <a:lstStyle/>
          <a:p>
            <a:pPr marL="453392" lvl="1" indent="-226696" algn="l">
              <a:lnSpc>
                <a:spcPts val="2940"/>
              </a:lnSpc>
              <a:buFont typeface="Arial"/>
              <a:buChar char="•"/>
            </a:pPr>
            <a:r>
              <a:rPr lang="en-US" sz="2100" spc="-21">
                <a:solidFill>
                  <a:srgbClr val="3F3F40"/>
                </a:solidFill>
                <a:latin typeface="Garet"/>
                <a:ea typeface="Garet"/>
                <a:cs typeface="Garet"/>
                <a:sym typeface="Garet"/>
              </a:rPr>
              <a:t>Having at least one caregiver you feel safe with</a:t>
            </a:r>
          </a:p>
          <a:p>
            <a:pPr marL="453392" lvl="1" indent="-226696" algn="l">
              <a:lnSpc>
                <a:spcPts val="2940"/>
              </a:lnSpc>
              <a:buFont typeface="Arial"/>
              <a:buChar char="•"/>
            </a:pPr>
            <a:r>
              <a:rPr lang="en-US" sz="2100" spc="-21">
                <a:solidFill>
                  <a:srgbClr val="3F3F40"/>
                </a:solidFill>
                <a:latin typeface="Garet"/>
                <a:ea typeface="Garet"/>
                <a:cs typeface="Garet"/>
                <a:sym typeface="Garet"/>
              </a:rPr>
              <a:t>Having at least one good friend </a:t>
            </a:r>
          </a:p>
          <a:p>
            <a:pPr marL="453392" lvl="1" indent="-226696" algn="l">
              <a:lnSpc>
                <a:spcPts val="2940"/>
              </a:lnSpc>
              <a:buFont typeface="Arial"/>
              <a:buChar char="•"/>
            </a:pPr>
            <a:r>
              <a:rPr lang="en-US" sz="2100" spc="-21">
                <a:solidFill>
                  <a:srgbClr val="3F3F40"/>
                </a:solidFill>
                <a:latin typeface="Garet"/>
                <a:ea typeface="Garet"/>
                <a:cs typeface="Garet"/>
                <a:sym typeface="Garet"/>
              </a:rPr>
              <a:t>Having beliefs that give you comfort</a:t>
            </a:r>
          </a:p>
          <a:p>
            <a:pPr marL="453392" lvl="1" indent="-226696" algn="l">
              <a:lnSpc>
                <a:spcPts val="2940"/>
              </a:lnSpc>
              <a:buFont typeface="Arial"/>
              <a:buChar char="•"/>
            </a:pPr>
            <a:r>
              <a:rPr lang="en-US" sz="2100" spc="-21">
                <a:solidFill>
                  <a:srgbClr val="3F3F40"/>
                </a:solidFill>
                <a:latin typeface="Garet"/>
                <a:ea typeface="Garet"/>
                <a:cs typeface="Garet"/>
                <a:sym typeface="Garet"/>
              </a:rPr>
              <a:t>Liking school</a:t>
            </a:r>
          </a:p>
          <a:p>
            <a:pPr marL="453392" lvl="1" indent="-226696" algn="l">
              <a:lnSpc>
                <a:spcPts val="2940"/>
              </a:lnSpc>
              <a:buFont typeface="Arial"/>
              <a:buChar char="•"/>
            </a:pPr>
            <a:r>
              <a:rPr lang="en-US" sz="2100" spc="-21">
                <a:solidFill>
                  <a:srgbClr val="3F3F40"/>
                </a:solidFill>
                <a:latin typeface="Garet"/>
                <a:ea typeface="Garet"/>
                <a:cs typeface="Garet"/>
                <a:sym typeface="Garet"/>
              </a:rPr>
              <a:t>Having at least one teacher who cares about you</a:t>
            </a:r>
          </a:p>
          <a:p>
            <a:pPr marL="453392" lvl="1" indent="-226696" algn="l">
              <a:lnSpc>
                <a:spcPts val="2940"/>
              </a:lnSpc>
              <a:buFont typeface="Arial"/>
              <a:buChar char="•"/>
            </a:pPr>
            <a:r>
              <a:rPr lang="en-US" sz="2100" spc="-21">
                <a:solidFill>
                  <a:srgbClr val="3F3F40"/>
                </a:solidFill>
                <a:latin typeface="Garet"/>
                <a:ea typeface="Garet"/>
                <a:cs typeface="Garet"/>
                <a:sym typeface="Garet"/>
              </a:rPr>
              <a:t>Having good neighbors </a:t>
            </a:r>
          </a:p>
          <a:p>
            <a:pPr marL="453392" lvl="1" indent="-226696" algn="l">
              <a:lnSpc>
                <a:spcPts val="2940"/>
              </a:lnSpc>
              <a:buFont typeface="Arial"/>
              <a:buChar char="•"/>
            </a:pPr>
            <a:r>
              <a:rPr lang="en-US" sz="2100" spc="-21">
                <a:solidFill>
                  <a:srgbClr val="3F3F40"/>
                </a:solidFill>
                <a:latin typeface="Garet"/>
                <a:ea typeface="Garet"/>
                <a:cs typeface="Garet"/>
                <a:sym typeface="Garet"/>
              </a:rPr>
              <a:t>Having an adult (outside of a parent/caregiver) who could provide support or advice</a:t>
            </a:r>
          </a:p>
          <a:p>
            <a:pPr marL="453392" lvl="1" indent="-226696" algn="l">
              <a:lnSpc>
                <a:spcPts val="2940"/>
              </a:lnSpc>
              <a:buFont typeface="Arial"/>
              <a:buChar char="•"/>
            </a:pPr>
            <a:r>
              <a:rPr lang="en-US" sz="2100" spc="-21">
                <a:solidFill>
                  <a:srgbClr val="3F3F40"/>
                </a:solidFill>
                <a:latin typeface="Garet"/>
                <a:ea typeface="Garet"/>
                <a:cs typeface="Garet"/>
                <a:sym typeface="Garet"/>
              </a:rPr>
              <a:t>Having opportunities to have a good time </a:t>
            </a:r>
          </a:p>
          <a:p>
            <a:pPr marL="453392" lvl="1" indent="-226696" algn="l">
              <a:lnSpc>
                <a:spcPts val="2940"/>
              </a:lnSpc>
              <a:buFont typeface="Arial"/>
              <a:buChar char="•"/>
            </a:pPr>
            <a:r>
              <a:rPr lang="en-US" sz="2100" spc="-21">
                <a:solidFill>
                  <a:srgbClr val="3F3F40"/>
                </a:solidFill>
                <a:latin typeface="Garet"/>
                <a:ea typeface="Garet"/>
                <a:cs typeface="Garet"/>
                <a:sym typeface="Garet"/>
              </a:rPr>
              <a:t>Liking yourself or feeling comfortable with yourself </a:t>
            </a:r>
          </a:p>
          <a:p>
            <a:pPr marL="453392" lvl="1" indent="-226696" algn="l">
              <a:lnSpc>
                <a:spcPts val="2940"/>
              </a:lnSpc>
              <a:buFont typeface="Arial"/>
              <a:buChar char="•"/>
            </a:pPr>
            <a:r>
              <a:rPr lang="en-US" sz="2100" spc="-21">
                <a:solidFill>
                  <a:srgbClr val="3F3F40"/>
                </a:solidFill>
                <a:latin typeface="Garet"/>
                <a:ea typeface="Garet"/>
                <a:cs typeface="Garet"/>
                <a:sym typeface="Garet"/>
              </a:rPr>
              <a:t>Having a predictable home routine</a:t>
            </a:r>
          </a:p>
        </p:txBody>
      </p:sp>
      <p:sp>
        <p:nvSpPr>
          <p:cNvPr id="15" name="TextBox 15"/>
          <p:cNvSpPr txBox="1"/>
          <p:nvPr/>
        </p:nvSpPr>
        <p:spPr>
          <a:xfrm>
            <a:off x="389898" y="9404654"/>
            <a:ext cx="8754102" cy="723900"/>
          </a:xfrm>
          <a:prstGeom prst="rect">
            <a:avLst/>
          </a:prstGeom>
        </p:spPr>
        <p:txBody>
          <a:bodyPr lIns="0" tIns="0" rIns="0" bIns="0" rtlCol="0" anchor="t">
            <a:spAutoFit/>
          </a:bodyPr>
          <a:lstStyle/>
          <a:p>
            <a:pPr algn="l">
              <a:lnSpc>
                <a:spcPts val="1440"/>
              </a:lnSpc>
              <a:spcBef>
                <a:spcPct val="0"/>
              </a:spcBef>
            </a:pPr>
            <a:r>
              <a:rPr lang="en-US" sz="1200">
                <a:solidFill>
                  <a:srgbClr val="3F3F40"/>
                </a:solidFill>
                <a:latin typeface="Garet"/>
                <a:ea typeface="Garet"/>
                <a:cs typeface="Garet"/>
                <a:sym typeface="Garet"/>
              </a:rPr>
              <a:t>Narayan, A. J., Rivera, L. M., Bernstein, R. E., Harris, W. W., &amp; Lieberman, A. F. (2018). Positive childhood experiences predict less psychopathology and stress in pregnant women with childhood adversity: A pilot study of the benevolent childhood experiences (BCEs) scale. Child Abuse and Neglect, 78, 19-30. doi: 10.1016/j.chiabu.2017.09.022 </a:t>
            </a:r>
          </a:p>
        </p:txBody>
      </p:sp>
      <p:grpSp>
        <p:nvGrpSpPr>
          <p:cNvPr id="16" name="Group 16"/>
          <p:cNvGrpSpPr/>
          <p:nvPr/>
        </p:nvGrpSpPr>
        <p:grpSpPr>
          <a:xfrm>
            <a:off x="3060392" y="346193"/>
            <a:ext cx="1776782" cy="1776782"/>
            <a:chOff x="0" y="0"/>
            <a:chExt cx="2369043" cy="2369043"/>
          </a:xfrm>
        </p:grpSpPr>
        <p:grpSp>
          <p:nvGrpSpPr>
            <p:cNvPr id="17" name="Group 17"/>
            <p:cNvGrpSpPr/>
            <p:nvPr/>
          </p:nvGrpSpPr>
          <p:grpSpPr>
            <a:xfrm>
              <a:off x="0" y="0"/>
              <a:ext cx="2369043" cy="236904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5469A"/>
              </a:solidFill>
            </p:spPr>
            <p:txBody>
              <a:bodyPr/>
              <a:lstStyle/>
              <a:p>
                <a:endParaRPr lang="en-US"/>
              </a:p>
            </p:txBody>
          </p:sp>
          <p:sp>
            <p:nvSpPr>
              <p:cNvPr id="19" name="TextBox 19"/>
              <p:cNvSpPr txBox="1"/>
              <p:nvPr/>
            </p:nvSpPr>
            <p:spPr>
              <a:xfrm>
                <a:off x="76200" y="76200"/>
                <a:ext cx="660400" cy="660400"/>
              </a:xfrm>
              <a:prstGeom prst="rect">
                <a:avLst/>
              </a:prstGeom>
            </p:spPr>
            <p:txBody>
              <a:bodyPr lIns="50800" tIns="50800" rIns="50800" bIns="50800" rtlCol="0" anchor="ctr"/>
              <a:lstStyle/>
              <a:p>
                <a:pPr algn="ctr">
                  <a:lnSpc>
                    <a:spcPts val="2639"/>
                  </a:lnSpc>
                </a:pPr>
                <a:endParaRPr/>
              </a:p>
            </p:txBody>
          </p:sp>
        </p:grpSp>
        <p:sp>
          <p:nvSpPr>
            <p:cNvPr id="20" name="Freeform 20"/>
            <p:cNvSpPr/>
            <p:nvPr/>
          </p:nvSpPr>
          <p:spPr>
            <a:xfrm>
              <a:off x="407053" y="366133"/>
              <a:ext cx="1554937" cy="1636776"/>
            </a:xfrm>
            <a:custGeom>
              <a:avLst/>
              <a:gdLst/>
              <a:ahLst/>
              <a:cxnLst/>
              <a:rect l="l" t="t" r="r" b="b"/>
              <a:pathLst>
                <a:path w="1554937" h="1636776">
                  <a:moveTo>
                    <a:pt x="0" y="0"/>
                  </a:moveTo>
                  <a:lnTo>
                    <a:pt x="1554937" y="0"/>
                  </a:lnTo>
                  <a:lnTo>
                    <a:pt x="1554937" y="1636777"/>
                  </a:lnTo>
                  <a:lnTo>
                    <a:pt x="0" y="1636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1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798411"/>
            <a:chOff x="0" y="0"/>
            <a:chExt cx="4816593" cy="737030"/>
          </a:xfrm>
        </p:grpSpPr>
        <p:sp>
          <p:nvSpPr>
            <p:cNvPr id="3" name="Freeform 3"/>
            <p:cNvSpPr/>
            <p:nvPr/>
          </p:nvSpPr>
          <p:spPr>
            <a:xfrm>
              <a:off x="0" y="0"/>
              <a:ext cx="4816592" cy="737030"/>
            </a:xfrm>
            <a:custGeom>
              <a:avLst/>
              <a:gdLst/>
              <a:ahLst/>
              <a:cxnLst/>
              <a:rect l="l" t="t" r="r" b="b"/>
              <a:pathLst>
                <a:path w="4816592" h="737030">
                  <a:moveTo>
                    <a:pt x="0" y="0"/>
                  </a:moveTo>
                  <a:lnTo>
                    <a:pt x="4816592" y="0"/>
                  </a:lnTo>
                  <a:lnTo>
                    <a:pt x="4816592" y="737030"/>
                  </a:lnTo>
                  <a:lnTo>
                    <a:pt x="0" y="737030"/>
                  </a:lnTo>
                  <a:close/>
                </a:path>
              </a:pathLst>
            </a:custGeom>
            <a:solidFill>
              <a:srgbClr val="27ABB3"/>
            </a:solidFill>
          </p:spPr>
          <p:txBody>
            <a:bodyPr/>
            <a:lstStyle/>
            <a:p>
              <a:endParaRPr lang="en-US"/>
            </a:p>
          </p:txBody>
        </p:sp>
        <p:sp>
          <p:nvSpPr>
            <p:cNvPr id="4" name="TextBox 4"/>
            <p:cNvSpPr txBox="1"/>
            <p:nvPr/>
          </p:nvSpPr>
          <p:spPr>
            <a:xfrm>
              <a:off x="0" y="0"/>
              <a:ext cx="4816593" cy="737030"/>
            </a:xfrm>
            <a:prstGeom prst="rect">
              <a:avLst/>
            </a:prstGeom>
          </p:spPr>
          <p:txBody>
            <a:bodyPr lIns="50800" tIns="50800" rIns="50800" bIns="50800" rtlCol="0" anchor="ctr"/>
            <a:lstStyle/>
            <a:p>
              <a:pPr algn="ctr">
                <a:lnSpc>
                  <a:spcPts val="2639"/>
                </a:lnSpc>
              </a:pPr>
              <a:endParaRPr/>
            </a:p>
          </p:txBody>
        </p:sp>
      </p:grpSp>
      <p:grpSp>
        <p:nvGrpSpPr>
          <p:cNvPr id="5" name="Group 5"/>
          <p:cNvGrpSpPr/>
          <p:nvPr/>
        </p:nvGrpSpPr>
        <p:grpSpPr>
          <a:xfrm>
            <a:off x="1028700" y="781999"/>
            <a:ext cx="16230600" cy="2016412"/>
            <a:chOff x="0" y="0"/>
            <a:chExt cx="4274726" cy="531071"/>
          </a:xfrm>
        </p:grpSpPr>
        <p:sp>
          <p:nvSpPr>
            <p:cNvPr id="6" name="Freeform 6"/>
            <p:cNvSpPr/>
            <p:nvPr/>
          </p:nvSpPr>
          <p:spPr>
            <a:xfrm>
              <a:off x="0" y="0"/>
              <a:ext cx="4274726" cy="531071"/>
            </a:xfrm>
            <a:custGeom>
              <a:avLst/>
              <a:gdLst/>
              <a:ahLst/>
              <a:cxnLst/>
              <a:rect l="l" t="t" r="r" b="b"/>
              <a:pathLst>
                <a:path w="4274726" h="531071">
                  <a:moveTo>
                    <a:pt x="0" y="0"/>
                  </a:moveTo>
                  <a:lnTo>
                    <a:pt x="4274726" y="0"/>
                  </a:lnTo>
                  <a:lnTo>
                    <a:pt x="4274726" y="531071"/>
                  </a:lnTo>
                  <a:lnTo>
                    <a:pt x="0" y="531071"/>
                  </a:lnTo>
                  <a:close/>
                </a:path>
              </a:pathLst>
            </a:custGeom>
            <a:solidFill>
              <a:srgbClr val="F8A72B"/>
            </a:solidFill>
          </p:spPr>
          <p:txBody>
            <a:bodyPr/>
            <a:lstStyle/>
            <a:p>
              <a:endParaRPr lang="en-US"/>
            </a:p>
          </p:txBody>
        </p:sp>
        <p:sp>
          <p:nvSpPr>
            <p:cNvPr id="7" name="TextBox 7"/>
            <p:cNvSpPr txBox="1"/>
            <p:nvPr/>
          </p:nvSpPr>
          <p:spPr>
            <a:xfrm>
              <a:off x="0" y="0"/>
              <a:ext cx="4274726" cy="531071"/>
            </a:xfrm>
            <a:prstGeom prst="rect">
              <a:avLst/>
            </a:prstGeom>
          </p:spPr>
          <p:txBody>
            <a:bodyPr lIns="50800" tIns="50800" rIns="50800" bIns="50800" rtlCol="0" anchor="ctr"/>
            <a:lstStyle/>
            <a:p>
              <a:pPr algn="ctr">
                <a:lnSpc>
                  <a:spcPts val="2639"/>
                </a:lnSpc>
              </a:pPr>
              <a:endParaRPr/>
            </a:p>
          </p:txBody>
        </p:sp>
      </p:grpSp>
      <p:grpSp>
        <p:nvGrpSpPr>
          <p:cNvPr id="8" name="Group 8"/>
          <p:cNvGrpSpPr/>
          <p:nvPr/>
        </p:nvGrpSpPr>
        <p:grpSpPr>
          <a:xfrm>
            <a:off x="1028700" y="2798411"/>
            <a:ext cx="16230600" cy="6459889"/>
            <a:chOff x="0" y="0"/>
            <a:chExt cx="4274726" cy="1701370"/>
          </a:xfrm>
        </p:grpSpPr>
        <p:sp>
          <p:nvSpPr>
            <p:cNvPr id="9" name="Freeform 9"/>
            <p:cNvSpPr/>
            <p:nvPr/>
          </p:nvSpPr>
          <p:spPr>
            <a:xfrm>
              <a:off x="0" y="0"/>
              <a:ext cx="4274726" cy="1701370"/>
            </a:xfrm>
            <a:custGeom>
              <a:avLst/>
              <a:gdLst/>
              <a:ahLst/>
              <a:cxnLst/>
              <a:rect l="l" t="t" r="r" b="b"/>
              <a:pathLst>
                <a:path w="4274726" h="1701370">
                  <a:moveTo>
                    <a:pt x="0" y="0"/>
                  </a:moveTo>
                  <a:lnTo>
                    <a:pt x="4274726" y="0"/>
                  </a:lnTo>
                  <a:lnTo>
                    <a:pt x="4274726" y="1701370"/>
                  </a:lnTo>
                  <a:lnTo>
                    <a:pt x="0" y="1701370"/>
                  </a:lnTo>
                  <a:close/>
                </a:path>
              </a:pathLst>
            </a:custGeom>
            <a:solidFill>
              <a:srgbClr val="FFFFFF"/>
            </a:solidFill>
          </p:spPr>
          <p:txBody>
            <a:bodyPr/>
            <a:lstStyle/>
            <a:p>
              <a:endParaRPr lang="en-US"/>
            </a:p>
          </p:txBody>
        </p:sp>
        <p:sp>
          <p:nvSpPr>
            <p:cNvPr id="10" name="TextBox 10"/>
            <p:cNvSpPr txBox="1"/>
            <p:nvPr/>
          </p:nvSpPr>
          <p:spPr>
            <a:xfrm>
              <a:off x="0" y="0"/>
              <a:ext cx="4274726" cy="1701370"/>
            </a:xfrm>
            <a:prstGeom prst="rect">
              <a:avLst/>
            </a:prstGeom>
          </p:spPr>
          <p:txBody>
            <a:bodyPr lIns="50800" tIns="50800" rIns="50800" bIns="50800" rtlCol="0" anchor="ctr"/>
            <a:lstStyle/>
            <a:p>
              <a:pPr algn="ctr">
                <a:lnSpc>
                  <a:spcPts val="2639"/>
                </a:lnSpc>
              </a:pPr>
              <a:endParaRPr/>
            </a:p>
          </p:txBody>
        </p:sp>
      </p:grpSp>
      <p:sp>
        <p:nvSpPr>
          <p:cNvPr id="11" name="TextBox 11"/>
          <p:cNvSpPr txBox="1"/>
          <p:nvPr/>
        </p:nvSpPr>
        <p:spPr>
          <a:xfrm>
            <a:off x="1715278" y="1335392"/>
            <a:ext cx="14500332" cy="1088391"/>
          </a:xfrm>
          <a:prstGeom prst="rect">
            <a:avLst/>
          </a:prstGeom>
        </p:spPr>
        <p:txBody>
          <a:bodyPr lIns="0" tIns="0" rIns="0" bIns="0" rtlCol="0" anchor="t">
            <a:spAutoFit/>
          </a:bodyPr>
          <a:lstStyle/>
          <a:p>
            <a:pPr marL="0" lvl="0" indent="0" algn="ctr">
              <a:lnSpc>
                <a:spcPts val="8470"/>
              </a:lnSpc>
              <a:spcBef>
                <a:spcPct val="0"/>
              </a:spcBef>
            </a:pPr>
            <a:r>
              <a:rPr lang="en-US" sz="7700" spc="38">
                <a:solidFill>
                  <a:srgbClr val="FFFFFF"/>
                </a:solidFill>
                <a:latin typeface="Berthold Block"/>
                <a:ea typeface="Berthold Block"/>
                <a:cs typeface="Berthold Block"/>
                <a:sym typeface="Berthold Block"/>
              </a:rPr>
              <a:t>STANCE Overview and Goals</a:t>
            </a:r>
          </a:p>
        </p:txBody>
      </p:sp>
      <p:graphicFrame>
        <p:nvGraphicFramePr>
          <p:cNvPr id="12" name="Table 12"/>
          <p:cNvGraphicFramePr>
            <a:graphicFrameLocks noGrp="1"/>
          </p:cNvGraphicFramePr>
          <p:nvPr/>
        </p:nvGraphicFramePr>
        <p:xfrm>
          <a:off x="1715278" y="5768456"/>
          <a:ext cx="14819344" cy="2552700"/>
        </p:xfrm>
        <a:graphic>
          <a:graphicData uri="http://schemas.openxmlformats.org/drawingml/2006/table">
            <a:tbl>
              <a:tblPr/>
              <a:tblGrid>
                <a:gridCol w="3704836">
                  <a:extLst>
                    <a:ext uri="{9D8B030D-6E8A-4147-A177-3AD203B41FA5}">
                      <a16:colId xmlns:a16="http://schemas.microsoft.com/office/drawing/2014/main" val="20000"/>
                    </a:ext>
                  </a:extLst>
                </a:gridCol>
                <a:gridCol w="3704836">
                  <a:extLst>
                    <a:ext uri="{9D8B030D-6E8A-4147-A177-3AD203B41FA5}">
                      <a16:colId xmlns:a16="http://schemas.microsoft.com/office/drawing/2014/main" val="20001"/>
                    </a:ext>
                  </a:extLst>
                </a:gridCol>
                <a:gridCol w="3704836">
                  <a:extLst>
                    <a:ext uri="{9D8B030D-6E8A-4147-A177-3AD203B41FA5}">
                      <a16:colId xmlns:a16="http://schemas.microsoft.com/office/drawing/2014/main" val="20002"/>
                    </a:ext>
                  </a:extLst>
                </a:gridCol>
                <a:gridCol w="3704836">
                  <a:extLst>
                    <a:ext uri="{9D8B030D-6E8A-4147-A177-3AD203B41FA5}">
                      <a16:colId xmlns:a16="http://schemas.microsoft.com/office/drawing/2014/main" val="20003"/>
                    </a:ext>
                  </a:extLst>
                </a:gridCol>
              </a:tblGrid>
              <a:tr h="2552700">
                <a:tc>
                  <a:txBody>
                    <a:bodyPr/>
                    <a:lstStyle/>
                    <a:p>
                      <a:pPr algn="l">
                        <a:lnSpc>
                          <a:spcPts val="3359"/>
                        </a:lnSpc>
                        <a:defRPr/>
                      </a:pPr>
                      <a:r>
                        <a:rPr lang="en-US" sz="2399">
                          <a:solidFill>
                            <a:srgbClr val="3F3F40"/>
                          </a:solidFill>
                          <a:latin typeface="Garet"/>
                          <a:ea typeface="Garet"/>
                          <a:cs typeface="Garet"/>
                          <a:sym typeface="Garet"/>
                        </a:rPr>
                        <a:t>Build community awareness of ACEs</a:t>
                      </a:r>
                      <a:endParaRPr lang="en-US" sz="1100"/>
                    </a:p>
                  </a:txBody>
                  <a:tcPr marL="190500" marR="190500" marT="190500" marB="190500" anchor="ctr">
                    <a:lnL w="0" cap="flat" cmpd="sng" algn="ctr">
                      <a:solidFill>
                        <a:srgbClr val="000000"/>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E3D8"/>
                    </a:solidFill>
                  </a:tcPr>
                </a:tc>
                <a:tc>
                  <a:txBody>
                    <a:bodyPr/>
                    <a:lstStyle/>
                    <a:p>
                      <a:pPr algn="l">
                        <a:lnSpc>
                          <a:spcPts val="3359"/>
                        </a:lnSpc>
                        <a:defRPr/>
                      </a:pPr>
                      <a:r>
                        <a:rPr lang="en-US" sz="2399">
                          <a:solidFill>
                            <a:srgbClr val="3F3F40"/>
                          </a:solidFill>
                          <a:latin typeface="Garet"/>
                          <a:ea typeface="Garet"/>
                          <a:cs typeface="Garet"/>
                          <a:sym typeface="Garet"/>
                        </a:rPr>
                        <a:t>Increase the identification of children experiencing ACEs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E3D8"/>
                    </a:solidFill>
                  </a:tcPr>
                </a:tc>
                <a:tc>
                  <a:txBody>
                    <a:bodyPr/>
                    <a:lstStyle/>
                    <a:p>
                      <a:pPr algn="l">
                        <a:lnSpc>
                          <a:spcPts val="3359"/>
                        </a:lnSpc>
                        <a:defRPr/>
                      </a:pPr>
                      <a:r>
                        <a:rPr lang="en-US" sz="2399">
                          <a:solidFill>
                            <a:srgbClr val="3F3F40"/>
                          </a:solidFill>
                          <a:latin typeface="Garet"/>
                          <a:ea typeface="Garet"/>
                          <a:cs typeface="Garet"/>
                          <a:sym typeface="Garet"/>
                        </a:rPr>
                        <a:t>Increase the use of evidence-based intervention strategies in ECE settings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E3D8"/>
                    </a:solidFill>
                  </a:tcPr>
                </a:tc>
                <a:tc>
                  <a:txBody>
                    <a:bodyPr/>
                    <a:lstStyle/>
                    <a:p>
                      <a:pPr algn="l">
                        <a:lnSpc>
                          <a:spcPts val="3359"/>
                        </a:lnSpc>
                        <a:defRPr/>
                      </a:pPr>
                      <a:r>
                        <a:rPr lang="en-US" sz="2399">
                          <a:solidFill>
                            <a:srgbClr val="3F3F40"/>
                          </a:solidFill>
                          <a:latin typeface="Garet"/>
                          <a:ea typeface="Garet"/>
                          <a:cs typeface="Garet"/>
                          <a:sym typeface="Garet"/>
                        </a:rPr>
                        <a:t>Improve the linkage of affected children and their families to appropriate support services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E3D8"/>
                    </a:solidFill>
                  </a:tcPr>
                </a:tc>
                <a:extLst>
                  <a:ext uri="{0D108BD9-81ED-4DB2-BD59-A6C34878D82A}">
                    <a16:rowId xmlns:a16="http://schemas.microsoft.com/office/drawing/2014/main" val="10000"/>
                  </a:ext>
                </a:extLst>
              </a:tr>
            </a:tbl>
          </a:graphicData>
        </a:graphic>
      </p:graphicFrame>
      <p:sp>
        <p:nvSpPr>
          <p:cNvPr id="13" name="TextBox 13"/>
          <p:cNvSpPr txBox="1"/>
          <p:nvPr/>
        </p:nvSpPr>
        <p:spPr>
          <a:xfrm>
            <a:off x="2558987" y="3302751"/>
            <a:ext cx="12812913" cy="1998980"/>
          </a:xfrm>
          <a:prstGeom prst="rect">
            <a:avLst/>
          </a:prstGeom>
        </p:spPr>
        <p:txBody>
          <a:bodyPr lIns="0" tIns="0" rIns="0" bIns="0" rtlCol="0" anchor="t">
            <a:spAutoFit/>
          </a:bodyPr>
          <a:lstStyle/>
          <a:p>
            <a:pPr marL="0" lvl="0" indent="0" algn="l">
              <a:lnSpc>
                <a:spcPts val="3189"/>
              </a:lnSpc>
              <a:spcBef>
                <a:spcPct val="0"/>
              </a:spcBef>
            </a:pPr>
            <a:r>
              <a:rPr lang="en-US" sz="2899" spc="14">
                <a:solidFill>
                  <a:srgbClr val="3F3F40"/>
                </a:solidFill>
                <a:latin typeface="Garet"/>
                <a:ea typeface="Garet"/>
                <a:cs typeface="Garet"/>
                <a:sym typeface="Garet"/>
              </a:rPr>
              <a:t>STANCE is a multi-level, multi-generational, community-based intervention within a systems framework that aims to decrease the intergenerational transmission of ACEs and promote protective factors for young child and their families. Below are the specific goals of STANCE.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B1E1642121BE47AC21496C4F752B8D" ma:contentTypeVersion="15" ma:contentTypeDescription="Create a new document." ma:contentTypeScope="" ma:versionID="30ac9824153a3cf2bd913c7edeeb65e2">
  <xsd:schema xmlns:xsd="http://www.w3.org/2001/XMLSchema" xmlns:xs="http://www.w3.org/2001/XMLSchema" xmlns:p="http://schemas.microsoft.com/office/2006/metadata/properties" xmlns:ns2="bd35409a-d023-46bd-98eb-01f8eb9bdb23" xmlns:ns3="982349cd-9160-407d-bc99-a55f0c9969ab" targetNamespace="http://schemas.microsoft.com/office/2006/metadata/properties" ma:root="true" ma:fieldsID="0bc3e17e54cd13818e711837e46c3453" ns2:_="" ns3:_="">
    <xsd:import namespace="bd35409a-d023-46bd-98eb-01f8eb9bdb23"/>
    <xsd:import namespace="982349cd-9160-407d-bc99-a55f0c9969a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5409a-d023-46bd-98eb-01f8eb9bd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7310ada-04f1-49d1-83c9-5a60708465d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2349cd-9160-407d-bc99-a55f0c9969a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857f6a7-5bf1-457a-b6b6-8c582ee8d6a1}" ma:internalName="TaxCatchAll" ma:showField="CatchAllData" ma:web="982349cd-9160-407d-bc99-a55f0c9969ab">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35409a-d023-46bd-98eb-01f8eb9bdb23">
      <Terms xmlns="http://schemas.microsoft.com/office/infopath/2007/PartnerControls"/>
    </lcf76f155ced4ddcb4097134ff3c332f>
    <TaxCatchAll xmlns="982349cd-9160-407d-bc99-a55f0c9969ab" xsi:nil="true"/>
  </documentManagement>
</p:properties>
</file>

<file path=customXml/itemProps1.xml><?xml version="1.0" encoding="utf-8"?>
<ds:datastoreItem xmlns:ds="http://schemas.openxmlformats.org/officeDocument/2006/customXml" ds:itemID="{29700D8E-8FA9-487A-A640-26D205387F66}">
  <ds:schemaRefs>
    <ds:schemaRef ds:uri="http://schemas.microsoft.com/sharepoint/v3/contenttype/forms"/>
  </ds:schemaRefs>
</ds:datastoreItem>
</file>

<file path=customXml/itemProps2.xml><?xml version="1.0" encoding="utf-8"?>
<ds:datastoreItem xmlns:ds="http://schemas.openxmlformats.org/officeDocument/2006/customXml" ds:itemID="{03FC8C97-B246-42AB-8A9F-9202E4C65AA6}">
  <ds:schemaRefs>
    <ds:schemaRef ds:uri="982349cd-9160-407d-bc99-a55f0c9969ab"/>
    <ds:schemaRef ds:uri="bd35409a-d023-46bd-98eb-01f8eb9bdb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FD62C0-2C59-4DA8-9742-A57021F541FF}">
  <ds:schemaRefs>
    <ds:schemaRef ds:uri="982349cd-9160-407d-bc99-a55f0c9969ab"/>
    <ds:schemaRef ds:uri="bd35409a-d023-46bd-98eb-01f8eb9bdb2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3339</Words>
  <Application>Microsoft Office PowerPoint</Application>
  <PresentationFormat>Custom</PresentationFormat>
  <Paragraphs>325</Paragraphs>
  <Slides>26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Berthold Block</vt:lpstr>
      <vt:lpstr>Garet</vt:lpstr>
      <vt:lpstr>Garet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STANCE 1302 Collaborative Learning Session Presentation</dc:title>
  <cp:lastModifiedBy>Bogdewiecz, Taryn</cp:lastModifiedBy>
  <cp:revision>1</cp:revision>
  <dcterms:created xsi:type="dcterms:W3CDTF">2006-08-16T00:00:00Z</dcterms:created>
  <dcterms:modified xsi:type="dcterms:W3CDTF">2025-04-25T20:20:35Z</dcterms:modified>
  <dc:identifier>DAGiSLrW1ls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0x0101001DB1E1642121BE47AC21496C4F752B8D</vt:lpwstr>
  </property>
  <property fmtid="{D5CDD505-2E9C-101B-9397-08002B2CF9AE}" pid="3" name="MediaServiceImageTags">
    <vt:lpwstr/>
  </property>
</Properties>
</file>