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8" r:id="rId5"/>
  </p:sldIdLst>
  <p:sldSz cx="43891200" cy="32918400"/>
  <p:notesSz cx="9296400" cy="7010400"/>
  <p:defaultTextStyle>
    <a:defPPr>
      <a:defRPr lang="en-US"/>
    </a:defPPr>
    <a:lvl1pPr algn="l" rtl="0" fontAlgn="base">
      <a:spcBef>
        <a:spcPct val="0"/>
      </a:spcBef>
      <a:spcAft>
        <a:spcPct val="0"/>
      </a:spcAft>
      <a:defRPr sz="9800" kern="1200">
        <a:solidFill>
          <a:schemeClr val="tx1"/>
        </a:solidFill>
        <a:latin typeface="Arial" charset="0"/>
        <a:ea typeface="+mn-ea"/>
        <a:cs typeface="+mn-cs"/>
      </a:defRPr>
    </a:lvl1pPr>
    <a:lvl2pPr marL="457200" algn="l" rtl="0" fontAlgn="base">
      <a:spcBef>
        <a:spcPct val="0"/>
      </a:spcBef>
      <a:spcAft>
        <a:spcPct val="0"/>
      </a:spcAft>
      <a:defRPr sz="9800" kern="1200">
        <a:solidFill>
          <a:schemeClr val="tx1"/>
        </a:solidFill>
        <a:latin typeface="Arial" charset="0"/>
        <a:ea typeface="+mn-ea"/>
        <a:cs typeface="+mn-cs"/>
      </a:defRPr>
    </a:lvl2pPr>
    <a:lvl3pPr marL="914400" algn="l" rtl="0" fontAlgn="base">
      <a:spcBef>
        <a:spcPct val="0"/>
      </a:spcBef>
      <a:spcAft>
        <a:spcPct val="0"/>
      </a:spcAft>
      <a:defRPr sz="9800" kern="1200">
        <a:solidFill>
          <a:schemeClr val="tx1"/>
        </a:solidFill>
        <a:latin typeface="Arial" charset="0"/>
        <a:ea typeface="+mn-ea"/>
        <a:cs typeface="+mn-cs"/>
      </a:defRPr>
    </a:lvl3pPr>
    <a:lvl4pPr marL="1371600" algn="l" rtl="0" fontAlgn="base">
      <a:spcBef>
        <a:spcPct val="0"/>
      </a:spcBef>
      <a:spcAft>
        <a:spcPct val="0"/>
      </a:spcAft>
      <a:defRPr sz="9800" kern="1200">
        <a:solidFill>
          <a:schemeClr val="tx1"/>
        </a:solidFill>
        <a:latin typeface="Arial" charset="0"/>
        <a:ea typeface="+mn-ea"/>
        <a:cs typeface="+mn-cs"/>
      </a:defRPr>
    </a:lvl4pPr>
    <a:lvl5pPr marL="1828800" algn="l" rtl="0" fontAlgn="base">
      <a:spcBef>
        <a:spcPct val="0"/>
      </a:spcBef>
      <a:spcAft>
        <a:spcPct val="0"/>
      </a:spcAft>
      <a:defRPr sz="9800" kern="1200">
        <a:solidFill>
          <a:schemeClr val="tx1"/>
        </a:solidFill>
        <a:latin typeface="Arial" charset="0"/>
        <a:ea typeface="+mn-ea"/>
        <a:cs typeface="+mn-cs"/>
      </a:defRPr>
    </a:lvl5pPr>
    <a:lvl6pPr marL="2286000" algn="l" defTabSz="914400" rtl="0" eaLnBrk="1" latinLnBrk="0" hangingPunct="1">
      <a:defRPr sz="9800" kern="1200">
        <a:solidFill>
          <a:schemeClr val="tx1"/>
        </a:solidFill>
        <a:latin typeface="Arial" charset="0"/>
        <a:ea typeface="+mn-ea"/>
        <a:cs typeface="+mn-cs"/>
      </a:defRPr>
    </a:lvl6pPr>
    <a:lvl7pPr marL="2743200" algn="l" defTabSz="914400" rtl="0" eaLnBrk="1" latinLnBrk="0" hangingPunct="1">
      <a:defRPr sz="9800" kern="1200">
        <a:solidFill>
          <a:schemeClr val="tx1"/>
        </a:solidFill>
        <a:latin typeface="Arial" charset="0"/>
        <a:ea typeface="+mn-ea"/>
        <a:cs typeface="+mn-cs"/>
      </a:defRPr>
    </a:lvl7pPr>
    <a:lvl8pPr marL="3200400" algn="l" defTabSz="914400" rtl="0" eaLnBrk="1" latinLnBrk="0" hangingPunct="1">
      <a:defRPr sz="9800" kern="1200">
        <a:solidFill>
          <a:schemeClr val="tx1"/>
        </a:solidFill>
        <a:latin typeface="Arial" charset="0"/>
        <a:ea typeface="+mn-ea"/>
        <a:cs typeface="+mn-cs"/>
      </a:defRPr>
    </a:lvl8pPr>
    <a:lvl9pPr marL="3657600" algn="l" defTabSz="914400" rtl="0" eaLnBrk="1" latinLnBrk="0" hangingPunct="1">
      <a:defRPr sz="9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925" userDrawn="1">
          <p15:clr>
            <a:srgbClr val="A4A3A4"/>
          </p15:clr>
        </p15:guide>
        <p15:guide id="2" orient="horz" pos="143" userDrawn="1">
          <p15:clr>
            <a:srgbClr val="A4A3A4"/>
          </p15:clr>
        </p15:guide>
        <p15:guide id="3" orient="horz" pos="10187" userDrawn="1">
          <p15:clr>
            <a:srgbClr val="A4A3A4"/>
          </p15:clr>
        </p15:guide>
        <p15:guide id="4" orient="horz" pos="19912" userDrawn="1">
          <p15:clr>
            <a:srgbClr val="A4A3A4"/>
          </p15:clr>
        </p15:guide>
        <p15:guide id="5" pos="27359" userDrawn="1">
          <p15:clr>
            <a:srgbClr val="A4A3A4"/>
          </p15:clr>
        </p15:guide>
        <p15:guide id="6" pos="288" userDrawn="1">
          <p15:clr>
            <a:srgbClr val="A4A3A4"/>
          </p15:clr>
        </p15:guide>
        <p15:guide id="7" pos="7220" userDrawn="1">
          <p15:clr>
            <a:srgbClr val="A4A3A4"/>
          </p15:clr>
        </p15:guide>
        <p15:guide id="8" pos="13824" userDrawn="1">
          <p15:clr>
            <a:srgbClr val="A4A3A4"/>
          </p15:clr>
        </p15:guide>
        <p15:guide id="9" pos="2046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Johnson" initials="SJ" lastIdx="8" clrIdx="0"/>
  <p:cmAuthor id="1" name="Sauder, Katherine" initials="SK" lastIdx="4" clrIdx="1"/>
  <p:cmAuthor id="2" name="Katherine A Sauder" initials="KAS" lastIdx="15" clrIdx="2"/>
  <p:cmAuthor id="3" name="Simon, Stacey" initials="SS" lastIdx="48" clrIdx="3"/>
  <p:cmAuthor id="4" name="Pyle, Laura L" initials="PLL" lastIdx="8" clrIdx="4">
    <p:extLst>
      <p:ext uri="{19B8F6BF-5375-455C-9EA6-DF929625EA0E}">
        <p15:presenceInfo xmlns:p15="http://schemas.microsoft.com/office/powerpoint/2012/main" userId="S-1-5-21-3931225680-1871015619-2963001510-165119" providerId="AD"/>
      </p:ext>
    </p:extLst>
  </p:cmAuthor>
  <p:cmAuthor id="5" name="Kaar, Jill L" initials="KJL" lastIdx="2" clrIdx="5">
    <p:extLst>
      <p:ext uri="{19B8F6BF-5375-455C-9EA6-DF929625EA0E}">
        <p15:presenceInfo xmlns:p15="http://schemas.microsoft.com/office/powerpoint/2012/main" userId="S::jill.kaar@cuanschutz.edu::5be81b17-ce32-4770-ba3c-25c5697793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1D3D"/>
    <a:srgbClr val="CD2042"/>
    <a:srgbClr val="DE1A39"/>
    <a:srgbClr val="DB1B3B"/>
    <a:srgbClr val="36558E"/>
    <a:srgbClr val="494F85"/>
    <a:srgbClr val="3A548C"/>
    <a:srgbClr val="FDB603"/>
    <a:srgbClr val="EEB500"/>
    <a:srgbClr val="DE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629111-9467-4925-8FCD-E328877D581C}" v="62" dt="2022-11-22T18:44:31.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4942" autoAdjust="0"/>
  </p:normalViewPr>
  <p:slideViewPr>
    <p:cSldViewPr showGuides="1">
      <p:cViewPr>
        <p:scale>
          <a:sx n="33" d="100"/>
          <a:sy n="33" d="100"/>
        </p:scale>
        <p:origin x="882" y="-1044"/>
      </p:cViewPr>
      <p:guideLst>
        <p:guide orient="horz" pos="4925"/>
        <p:guide orient="horz" pos="143"/>
        <p:guide orient="horz" pos="10187"/>
        <p:guide orient="horz" pos="19912"/>
        <p:guide pos="27359"/>
        <p:guide pos="288"/>
        <p:guide pos="7220"/>
        <p:guide pos="13824"/>
        <p:guide pos="20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98671754923897"/>
          <c:y val="2.3532973205996156E-2"/>
          <c:w val="0.85146118965270856"/>
          <c:h val="0.73917722493529436"/>
        </c:manualLayout>
      </c:layout>
      <c:barChart>
        <c:barDir val="col"/>
        <c:grouping val="clustered"/>
        <c:varyColors val="0"/>
        <c:ser>
          <c:idx val="0"/>
          <c:order val="0"/>
          <c:tx>
            <c:strRef>
              <c:f>Sheet1!$B$1</c:f>
              <c:strCache>
                <c:ptCount val="1"/>
                <c:pt idx="0">
                  <c:v>Healthy</c:v>
                </c:pt>
              </c:strCache>
            </c:strRef>
          </c:tx>
          <c:spPr>
            <a:solidFill>
              <a:srgbClr val="225C98"/>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Physical Activity</c:v>
                </c:pt>
                <c:pt idx="1">
                  <c:v>Screen Time</c:v>
                </c:pt>
                <c:pt idx="2">
                  <c:v>Sleep</c:v>
                </c:pt>
              </c:strCache>
            </c:strRef>
          </c:cat>
          <c:val>
            <c:numRef>
              <c:f>Sheet1!$B$2:$B$4</c:f>
              <c:numCache>
                <c:formatCode>General</c:formatCode>
                <c:ptCount val="3"/>
                <c:pt idx="0">
                  <c:v>51</c:v>
                </c:pt>
                <c:pt idx="1">
                  <c:v>59</c:v>
                </c:pt>
                <c:pt idx="2">
                  <c:v>30</c:v>
                </c:pt>
              </c:numCache>
            </c:numRef>
          </c:val>
          <c:extLst>
            <c:ext xmlns:c16="http://schemas.microsoft.com/office/drawing/2014/chart" uri="{C3380CC4-5D6E-409C-BE32-E72D297353CC}">
              <c16:uniqueId val="{00000000-15F7-904F-B946-0F7D369D35FA}"/>
            </c:ext>
          </c:extLst>
        </c:ser>
        <c:ser>
          <c:idx val="1"/>
          <c:order val="1"/>
          <c:tx>
            <c:strRef>
              <c:f>Sheet1!$C$1</c:f>
              <c:strCache>
                <c:ptCount val="1"/>
                <c:pt idx="0">
                  <c:v>Overweight</c:v>
                </c:pt>
              </c:strCache>
            </c:strRef>
          </c:tx>
          <c:spPr>
            <a:solidFill>
              <a:srgbClr val="DC1A3A"/>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Physical Activity</c:v>
                </c:pt>
                <c:pt idx="1">
                  <c:v>Screen Time</c:v>
                </c:pt>
                <c:pt idx="2">
                  <c:v>Sleep</c:v>
                </c:pt>
              </c:strCache>
            </c:strRef>
          </c:cat>
          <c:val>
            <c:numRef>
              <c:f>Sheet1!$C$2:$C$4</c:f>
              <c:numCache>
                <c:formatCode>General</c:formatCode>
                <c:ptCount val="3"/>
                <c:pt idx="0">
                  <c:v>59</c:v>
                </c:pt>
                <c:pt idx="1">
                  <c:v>62</c:v>
                </c:pt>
                <c:pt idx="2">
                  <c:v>33</c:v>
                </c:pt>
              </c:numCache>
            </c:numRef>
          </c:val>
          <c:extLst>
            <c:ext xmlns:c16="http://schemas.microsoft.com/office/drawing/2014/chart" uri="{C3380CC4-5D6E-409C-BE32-E72D297353CC}">
              <c16:uniqueId val="{00000001-15F7-904F-B946-0F7D369D35FA}"/>
            </c:ext>
          </c:extLst>
        </c:ser>
        <c:ser>
          <c:idx val="2"/>
          <c:order val="2"/>
          <c:tx>
            <c:strRef>
              <c:f>Sheet1!$D$1</c:f>
              <c:strCache>
                <c:ptCount val="1"/>
                <c:pt idx="0">
                  <c:v>Obese</c:v>
                </c:pt>
              </c:strCache>
            </c:strRef>
          </c:tx>
          <c:spPr>
            <a:solidFill>
              <a:srgbClr val="FFC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Physical Activity</c:v>
                </c:pt>
                <c:pt idx="1">
                  <c:v>Screen Time</c:v>
                </c:pt>
                <c:pt idx="2">
                  <c:v>Sleep</c:v>
                </c:pt>
              </c:strCache>
            </c:strRef>
          </c:cat>
          <c:val>
            <c:numRef>
              <c:f>Sheet1!$D$2:$D$4</c:f>
              <c:numCache>
                <c:formatCode>General</c:formatCode>
                <c:ptCount val="3"/>
                <c:pt idx="0">
                  <c:v>67</c:v>
                </c:pt>
                <c:pt idx="1">
                  <c:v>68</c:v>
                </c:pt>
                <c:pt idx="2">
                  <c:v>35</c:v>
                </c:pt>
              </c:numCache>
            </c:numRef>
          </c:val>
          <c:extLst>
            <c:ext xmlns:c16="http://schemas.microsoft.com/office/drawing/2014/chart" uri="{C3380CC4-5D6E-409C-BE32-E72D297353CC}">
              <c16:uniqueId val="{00000004-15F7-904F-B946-0F7D369D35FA}"/>
            </c:ext>
          </c:extLst>
        </c:ser>
        <c:dLbls>
          <c:showLegendKey val="0"/>
          <c:showVal val="0"/>
          <c:showCatName val="0"/>
          <c:showSerName val="0"/>
          <c:showPercent val="0"/>
          <c:showBubbleSize val="0"/>
        </c:dLbls>
        <c:gapWidth val="219"/>
        <c:overlap val="-27"/>
        <c:axId val="1989489264"/>
        <c:axId val="1989712384"/>
      </c:barChart>
      <c:catAx>
        <c:axId val="198948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1989712384"/>
        <c:crosses val="autoZero"/>
        <c:auto val="1"/>
        <c:lblAlgn val="ctr"/>
        <c:lblOffset val="100"/>
        <c:noMultiLvlLbl val="0"/>
      </c:catAx>
      <c:valAx>
        <c:axId val="198971238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r>
                  <a:rPr lang="en-US" sz="2400" dirty="0">
                    <a:solidFill>
                      <a:sysClr val="windowText" lastClr="000000"/>
                    </a:solidFill>
                  </a:rPr>
                  <a:t>% Meeting Recommendations</a:t>
                </a:r>
              </a:p>
            </c:rich>
          </c:tx>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1989489264"/>
        <c:crosses val="autoZero"/>
        <c:crossBetween val="between"/>
      </c:valAx>
      <c:spPr>
        <a:noFill/>
        <a:ln>
          <a:noFill/>
        </a:ln>
        <a:effectLst/>
      </c:spPr>
    </c:plotArea>
    <c:legend>
      <c:legendPos val="t"/>
      <c:layout>
        <c:manualLayout>
          <c:xMode val="edge"/>
          <c:yMode val="edge"/>
          <c:x val="0.27049470337380993"/>
          <c:y val="0.85800101165969822"/>
          <c:w val="0.50775943623641551"/>
          <c:h val="5.292414473136593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17607562285481"/>
          <c:y val="0.11764279970110529"/>
          <c:w val="0.83426342360265715"/>
          <c:h val="0.64550618332449039"/>
        </c:manualLayout>
      </c:layout>
      <c:barChart>
        <c:barDir val="col"/>
        <c:grouping val="clustered"/>
        <c:varyColors val="0"/>
        <c:ser>
          <c:idx val="0"/>
          <c:order val="0"/>
          <c:tx>
            <c:strRef>
              <c:f>Sheet1!$B$1</c:f>
              <c:strCache>
                <c:ptCount val="1"/>
                <c:pt idx="0">
                  <c:v>Healthy </c:v>
                </c:pt>
              </c:strCache>
            </c:strRef>
          </c:tx>
          <c:spPr>
            <a:solidFill>
              <a:srgbClr val="225C98"/>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Anxiety</c:v>
                </c:pt>
                <c:pt idx="1">
                  <c:v>Depression</c:v>
                </c:pt>
              </c:strCache>
            </c:strRef>
          </c:cat>
          <c:val>
            <c:numRef>
              <c:f>Sheet1!$B$2:$B$3</c:f>
              <c:numCache>
                <c:formatCode>General</c:formatCode>
                <c:ptCount val="2"/>
                <c:pt idx="0">
                  <c:v>18</c:v>
                </c:pt>
                <c:pt idx="1">
                  <c:v>11</c:v>
                </c:pt>
              </c:numCache>
            </c:numRef>
          </c:val>
          <c:extLst>
            <c:ext xmlns:c16="http://schemas.microsoft.com/office/drawing/2014/chart" uri="{C3380CC4-5D6E-409C-BE32-E72D297353CC}">
              <c16:uniqueId val="{00000000-326E-EF40-A002-17BD90E83F6A}"/>
            </c:ext>
          </c:extLst>
        </c:ser>
        <c:ser>
          <c:idx val="1"/>
          <c:order val="1"/>
          <c:tx>
            <c:strRef>
              <c:f>Sheet1!$C$1</c:f>
              <c:strCache>
                <c:ptCount val="1"/>
                <c:pt idx="0">
                  <c:v>Overweight</c:v>
                </c:pt>
              </c:strCache>
            </c:strRef>
          </c:tx>
          <c:spPr>
            <a:solidFill>
              <a:srgbClr val="DC1A3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Anxiety</c:v>
                </c:pt>
                <c:pt idx="1">
                  <c:v>Depression</c:v>
                </c:pt>
              </c:strCache>
            </c:strRef>
          </c:cat>
          <c:val>
            <c:numRef>
              <c:f>Sheet1!$C$2:$C$3</c:f>
              <c:numCache>
                <c:formatCode>General</c:formatCode>
                <c:ptCount val="2"/>
                <c:pt idx="0">
                  <c:v>22</c:v>
                </c:pt>
                <c:pt idx="1">
                  <c:v>14</c:v>
                </c:pt>
              </c:numCache>
            </c:numRef>
          </c:val>
          <c:extLst>
            <c:ext xmlns:c16="http://schemas.microsoft.com/office/drawing/2014/chart" uri="{C3380CC4-5D6E-409C-BE32-E72D297353CC}">
              <c16:uniqueId val="{00000001-326E-EF40-A002-17BD90E83F6A}"/>
            </c:ext>
          </c:extLst>
        </c:ser>
        <c:ser>
          <c:idx val="2"/>
          <c:order val="2"/>
          <c:tx>
            <c:strRef>
              <c:f>Sheet1!$D$1</c:f>
              <c:strCache>
                <c:ptCount val="1"/>
                <c:pt idx="0">
                  <c:v>Obese</c:v>
                </c:pt>
              </c:strCache>
            </c:strRef>
          </c:tx>
          <c:spPr>
            <a:solidFill>
              <a:srgbClr val="FFC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Anxiety</c:v>
                </c:pt>
                <c:pt idx="1">
                  <c:v>Depression</c:v>
                </c:pt>
              </c:strCache>
            </c:strRef>
          </c:cat>
          <c:val>
            <c:numRef>
              <c:f>Sheet1!$D$2:$D$3</c:f>
              <c:numCache>
                <c:formatCode>General</c:formatCode>
                <c:ptCount val="2"/>
                <c:pt idx="0">
                  <c:v>25</c:v>
                </c:pt>
                <c:pt idx="1">
                  <c:v>20</c:v>
                </c:pt>
              </c:numCache>
            </c:numRef>
          </c:val>
          <c:extLst>
            <c:ext xmlns:c16="http://schemas.microsoft.com/office/drawing/2014/chart" uri="{C3380CC4-5D6E-409C-BE32-E72D297353CC}">
              <c16:uniqueId val="{00000004-326E-EF40-A002-17BD90E83F6A}"/>
            </c:ext>
          </c:extLst>
        </c:ser>
        <c:dLbls>
          <c:showLegendKey val="0"/>
          <c:showVal val="0"/>
          <c:showCatName val="0"/>
          <c:showSerName val="0"/>
          <c:showPercent val="0"/>
          <c:showBubbleSize val="0"/>
        </c:dLbls>
        <c:gapWidth val="219"/>
        <c:overlap val="-27"/>
        <c:axId val="1968674608"/>
        <c:axId val="2011623536"/>
      </c:barChart>
      <c:catAx>
        <c:axId val="196867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11623536"/>
        <c:crosses val="autoZero"/>
        <c:auto val="1"/>
        <c:lblAlgn val="ctr"/>
        <c:lblOffset val="100"/>
        <c:noMultiLvlLbl val="0"/>
      </c:catAx>
      <c:valAx>
        <c:axId val="2011623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dirty="0">
                    <a:solidFill>
                      <a:schemeClr val="tx1"/>
                    </a:solidFill>
                  </a:rPr>
                  <a:t>% Reported</a:t>
                </a:r>
              </a:p>
            </c:rich>
          </c:tx>
          <c:layout>
            <c:manualLayout>
              <c:xMode val="edge"/>
              <c:yMode val="edge"/>
              <c:x val="1.5975312984055129E-3"/>
              <c:y val="0.29015176999915798"/>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968674608"/>
        <c:crosses val="autoZero"/>
        <c:crossBetween val="between"/>
      </c:valAx>
      <c:spPr>
        <a:noFill/>
        <a:ln>
          <a:noFill/>
        </a:ln>
        <a:effectLst/>
      </c:spPr>
    </c:plotArea>
    <c:legend>
      <c:legendPos val="t"/>
      <c:layout>
        <c:manualLayout>
          <c:xMode val="edge"/>
          <c:yMode val="edge"/>
          <c:x val="0.18181591760059357"/>
          <c:y val="0.92018052389841676"/>
          <c:w val="0.67584605634933159"/>
          <c:h val="7.680386842234861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defTabSz="931725">
              <a:defRPr sz="1300"/>
            </a:lvl1pPr>
          </a:lstStyle>
          <a:p>
            <a:pPr>
              <a:defRPr/>
            </a:pPr>
            <a:endParaRPr lang="en-US"/>
          </a:p>
        </p:txBody>
      </p:sp>
      <p:sp>
        <p:nvSpPr>
          <p:cNvPr id="6147" name="Rectangle 3"/>
          <p:cNvSpPr>
            <a:spLocks noGrp="1" noChangeArrowheads="1"/>
          </p:cNvSpPr>
          <p:nvPr>
            <p:ph type="dt" sz="quarter" idx="1"/>
          </p:nvPr>
        </p:nvSpPr>
        <p:spPr bwMode="auto">
          <a:xfrm>
            <a:off x="5266115" y="0"/>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t" anchorCtr="0" compatLnSpc="1">
            <a:prstTxWarp prst="textNoShape">
              <a:avLst/>
            </a:prstTxWarp>
          </a:bodyPr>
          <a:lstStyle>
            <a:lvl1pPr algn="r" defTabSz="931725">
              <a:defRPr sz="1300"/>
            </a:lvl1pPr>
          </a:lstStyle>
          <a:p>
            <a:pPr>
              <a:defRPr/>
            </a:pPr>
            <a:endParaRPr lang="en-US"/>
          </a:p>
        </p:txBody>
      </p:sp>
      <p:sp>
        <p:nvSpPr>
          <p:cNvPr id="6148" name="Rectangle 4"/>
          <p:cNvSpPr>
            <a:spLocks noGrp="1" noChangeArrowheads="1"/>
          </p:cNvSpPr>
          <p:nvPr>
            <p:ph type="ftr" sz="quarter" idx="2"/>
          </p:nvPr>
        </p:nvSpPr>
        <p:spPr bwMode="auto">
          <a:xfrm>
            <a:off x="0" y="6658968"/>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defTabSz="931725">
              <a:defRPr sz="1300"/>
            </a:lvl1pPr>
          </a:lstStyle>
          <a:p>
            <a:pPr>
              <a:defRPr/>
            </a:pPr>
            <a:endParaRPr lang="en-US"/>
          </a:p>
        </p:txBody>
      </p:sp>
      <p:sp>
        <p:nvSpPr>
          <p:cNvPr id="6149" name="Rectangle 5"/>
          <p:cNvSpPr>
            <a:spLocks noGrp="1" noChangeArrowheads="1"/>
          </p:cNvSpPr>
          <p:nvPr>
            <p:ph type="sldNum" sz="quarter" idx="3"/>
          </p:nvPr>
        </p:nvSpPr>
        <p:spPr bwMode="auto">
          <a:xfrm>
            <a:off x="5266115" y="6658968"/>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6" tIns="46579" rIns="93156" bIns="46579" numCol="1" anchor="b" anchorCtr="0" compatLnSpc="1">
            <a:prstTxWarp prst="textNoShape">
              <a:avLst/>
            </a:prstTxWarp>
          </a:bodyPr>
          <a:lstStyle>
            <a:lvl1pPr algn="r" defTabSz="931725">
              <a:defRPr sz="1300"/>
            </a:lvl1pPr>
          </a:lstStyle>
          <a:p>
            <a:pPr>
              <a:defRPr/>
            </a:pPr>
            <a:fld id="{1E04AC06-24A0-48B1-B656-A1AF66857840}" type="slidenum">
              <a:rPr lang="en-US"/>
              <a:pPr>
                <a:defRPr/>
              </a:pPr>
              <a:t>‹#›</a:t>
            </a:fld>
            <a:endParaRPr lang="en-US"/>
          </a:p>
        </p:txBody>
      </p:sp>
    </p:spTree>
    <p:extLst>
      <p:ext uri="{BB962C8B-B14F-4D97-AF65-F5344CB8AC3E}">
        <p14:creationId xmlns:p14="http://schemas.microsoft.com/office/powerpoint/2010/main" val="716222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24" tIns="44062" rIns="88124" bIns="44062"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5266115" y="0"/>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24" tIns="44062" rIns="88124" bIns="44062"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29949" y="3330246"/>
            <a:ext cx="7436505" cy="315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24" tIns="44062" rIns="88124" bIns="44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6658968"/>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24" tIns="44062" rIns="88124" bIns="44062"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5266115" y="6658968"/>
            <a:ext cx="4028748" cy="3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24" tIns="44062" rIns="88124" bIns="44062" numCol="1" anchor="b" anchorCtr="0" compatLnSpc="1">
            <a:prstTxWarp prst="textNoShape">
              <a:avLst/>
            </a:prstTxWarp>
          </a:bodyPr>
          <a:lstStyle>
            <a:lvl1pPr algn="r">
              <a:defRPr sz="1200"/>
            </a:lvl1pPr>
          </a:lstStyle>
          <a:p>
            <a:pPr>
              <a:defRPr/>
            </a:pPr>
            <a:fld id="{C75593BE-5DBE-4AE8-8141-544F36C42B2B}" type="slidenum">
              <a:rPr lang="en-US"/>
              <a:pPr>
                <a:defRPr/>
              </a:pPr>
              <a:t>‹#›</a:t>
            </a:fld>
            <a:endParaRPr lang="en-US"/>
          </a:p>
        </p:txBody>
      </p:sp>
    </p:spTree>
    <p:extLst>
      <p:ext uri="{BB962C8B-B14F-4D97-AF65-F5344CB8AC3E}">
        <p14:creationId xmlns:p14="http://schemas.microsoft.com/office/powerpoint/2010/main" val="2802580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500">
                <a:solidFill>
                  <a:schemeClr val="tx1"/>
                </a:solidFill>
                <a:latin typeface="Arial" charset="0"/>
              </a:defRPr>
            </a:lvl1pPr>
            <a:lvl2pPr marL="716005" indent="-275386" eaLnBrk="0" hangingPunct="0">
              <a:defRPr sz="9500">
                <a:solidFill>
                  <a:schemeClr val="tx1"/>
                </a:solidFill>
                <a:latin typeface="Arial" charset="0"/>
              </a:defRPr>
            </a:lvl2pPr>
            <a:lvl3pPr marL="1101547" indent="-220309" eaLnBrk="0" hangingPunct="0">
              <a:defRPr sz="9500">
                <a:solidFill>
                  <a:schemeClr val="tx1"/>
                </a:solidFill>
                <a:latin typeface="Arial" charset="0"/>
              </a:defRPr>
            </a:lvl3pPr>
            <a:lvl4pPr marL="1542165" indent="-220309" eaLnBrk="0" hangingPunct="0">
              <a:defRPr sz="9500">
                <a:solidFill>
                  <a:schemeClr val="tx1"/>
                </a:solidFill>
                <a:latin typeface="Arial" charset="0"/>
              </a:defRPr>
            </a:lvl4pPr>
            <a:lvl5pPr marL="1982784" indent="-220309" eaLnBrk="0" hangingPunct="0">
              <a:defRPr sz="9500">
                <a:solidFill>
                  <a:schemeClr val="tx1"/>
                </a:solidFill>
                <a:latin typeface="Arial" charset="0"/>
              </a:defRPr>
            </a:lvl5pPr>
            <a:lvl6pPr marL="2423403" indent="-220309" eaLnBrk="0" fontAlgn="base" hangingPunct="0">
              <a:spcBef>
                <a:spcPct val="0"/>
              </a:spcBef>
              <a:spcAft>
                <a:spcPct val="0"/>
              </a:spcAft>
              <a:defRPr sz="9500">
                <a:solidFill>
                  <a:schemeClr val="tx1"/>
                </a:solidFill>
                <a:latin typeface="Arial" charset="0"/>
              </a:defRPr>
            </a:lvl6pPr>
            <a:lvl7pPr marL="2864022" indent="-220309" eaLnBrk="0" fontAlgn="base" hangingPunct="0">
              <a:spcBef>
                <a:spcPct val="0"/>
              </a:spcBef>
              <a:spcAft>
                <a:spcPct val="0"/>
              </a:spcAft>
              <a:defRPr sz="9500">
                <a:solidFill>
                  <a:schemeClr val="tx1"/>
                </a:solidFill>
                <a:latin typeface="Arial" charset="0"/>
              </a:defRPr>
            </a:lvl7pPr>
            <a:lvl8pPr marL="3304641" indent="-220309" eaLnBrk="0" fontAlgn="base" hangingPunct="0">
              <a:spcBef>
                <a:spcPct val="0"/>
              </a:spcBef>
              <a:spcAft>
                <a:spcPct val="0"/>
              </a:spcAft>
              <a:defRPr sz="9500">
                <a:solidFill>
                  <a:schemeClr val="tx1"/>
                </a:solidFill>
                <a:latin typeface="Arial" charset="0"/>
              </a:defRPr>
            </a:lvl8pPr>
            <a:lvl9pPr marL="3745260" indent="-220309" eaLnBrk="0" fontAlgn="base" hangingPunct="0">
              <a:spcBef>
                <a:spcPct val="0"/>
              </a:spcBef>
              <a:spcAft>
                <a:spcPct val="0"/>
              </a:spcAft>
              <a:defRPr sz="9500">
                <a:solidFill>
                  <a:schemeClr val="tx1"/>
                </a:solidFill>
                <a:latin typeface="Arial" charset="0"/>
              </a:defRPr>
            </a:lvl9pPr>
          </a:lstStyle>
          <a:p>
            <a:pPr eaLnBrk="1" hangingPunct="1"/>
            <a:fld id="{035C2DF9-C588-4E57-8492-7D2E0A7C288A}" type="slidenum">
              <a:rPr lang="en-US" sz="1200"/>
              <a:pPr eaLnBrk="1" hangingPunct="1"/>
              <a:t>1</a:t>
            </a:fld>
            <a:endParaRPr lang="en-US" sz="1200" dirty="0"/>
          </a:p>
        </p:txBody>
      </p:sp>
      <p:sp>
        <p:nvSpPr>
          <p:cNvPr id="4099" name="Rectangle 2"/>
          <p:cNvSpPr>
            <a:spLocks noGrp="1" noRot="1" noChangeAspect="1" noChangeArrowheads="1" noTextEdit="1"/>
          </p:cNvSpPr>
          <p:nvPr>
            <p:ph type="sldImg"/>
          </p:nvPr>
        </p:nvSpPr>
        <p:spPr>
          <a:xfrm>
            <a:off x="2895600" y="527050"/>
            <a:ext cx="3505200" cy="2628900"/>
          </a:xfrm>
          <a:ln/>
        </p:spPr>
      </p:sp>
      <p:sp>
        <p:nvSpPr>
          <p:cNvPr id="410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96017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280"/>
            <a:ext cx="37306251" cy="7055644"/>
          </a:xfrm>
        </p:spPr>
        <p:txBody>
          <a:bodyPr/>
          <a:lstStyle/>
          <a:p>
            <a:r>
              <a:rPr lang="en-US"/>
              <a:t>Click to edit Master title style</a:t>
            </a:r>
          </a:p>
        </p:txBody>
      </p:sp>
      <p:sp>
        <p:nvSpPr>
          <p:cNvPr id="3" name="Subtitle 2"/>
          <p:cNvSpPr>
            <a:spLocks noGrp="1"/>
          </p:cNvSpPr>
          <p:nvPr>
            <p:ph type="subTitle" idx="1"/>
          </p:nvPr>
        </p:nvSpPr>
        <p:spPr>
          <a:xfrm>
            <a:off x="6583364" y="18653524"/>
            <a:ext cx="30724475" cy="8412956"/>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23E57C-3A8A-49C0-8BBA-9A042BEF0585}" type="slidenum">
              <a:rPr lang="en-US"/>
              <a:pPr>
                <a:defRPr/>
              </a:pPr>
              <a:t>‹#›</a:t>
            </a:fld>
            <a:endParaRPr lang="en-US"/>
          </a:p>
        </p:txBody>
      </p:sp>
    </p:spTree>
    <p:extLst>
      <p:ext uri="{BB962C8B-B14F-4D97-AF65-F5344CB8AC3E}">
        <p14:creationId xmlns:p14="http://schemas.microsoft.com/office/powerpoint/2010/main" val="194315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91D3CA-3741-4202-9B70-19F2CC2D8354}" type="slidenum">
              <a:rPr lang="en-US"/>
              <a:pPr>
                <a:defRPr/>
              </a:pPr>
              <a:t>‹#›</a:t>
            </a:fld>
            <a:endParaRPr lang="en-US"/>
          </a:p>
        </p:txBody>
      </p:sp>
    </p:spTree>
    <p:extLst>
      <p:ext uri="{BB962C8B-B14F-4D97-AF65-F5344CB8AC3E}">
        <p14:creationId xmlns:p14="http://schemas.microsoft.com/office/powerpoint/2010/main" val="20903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8022"/>
            <a:ext cx="9875837" cy="280880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8022"/>
            <a:ext cx="29475113" cy="280880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36471-E9FF-4127-A5B9-2D8113B4B04A}" type="slidenum">
              <a:rPr lang="en-US"/>
              <a:pPr>
                <a:defRPr/>
              </a:pPr>
              <a:t>‹#›</a:t>
            </a:fld>
            <a:endParaRPr lang="en-US"/>
          </a:p>
        </p:txBody>
      </p:sp>
    </p:spTree>
    <p:extLst>
      <p:ext uri="{BB962C8B-B14F-4D97-AF65-F5344CB8AC3E}">
        <p14:creationId xmlns:p14="http://schemas.microsoft.com/office/powerpoint/2010/main" val="2026128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8022"/>
            <a:ext cx="39503351" cy="5486400"/>
          </a:xfrm>
        </p:spPr>
        <p:txBody>
          <a:bodyPr/>
          <a:lstStyle/>
          <a:p>
            <a:r>
              <a:rPr lang="en-US"/>
              <a:t>Click to edit Master title style</a:t>
            </a:r>
          </a:p>
        </p:txBody>
      </p:sp>
      <p:sp>
        <p:nvSpPr>
          <p:cNvPr id="3" name="Content Placeholder 2"/>
          <p:cNvSpPr>
            <a:spLocks noGrp="1"/>
          </p:cNvSpPr>
          <p:nvPr>
            <p:ph sz="half" idx="1"/>
          </p:nvPr>
        </p:nvSpPr>
        <p:spPr>
          <a:xfrm>
            <a:off x="2193925" y="7681914"/>
            <a:ext cx="19675475" cy="21724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1" y="7681914"/>
            <a:ext cx="19675475" cy="1080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2021801" y="18601135"/>
            <a:ext cx="19675475" cy="1080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420F04F-8A1C-4A6B-AB3C-3AB10A9ED442}" type="slidenum">
              <a:rPr lang="en-US"/>
              <a:pPr>
                <a:defRPr/>
              </a:pPr>
              <a:t>‹#›</a:t>
            </a:fld>
            <a:endParaRPr lang="en-US"/>
          </a:p>
        </p:txBody>
      </p:sp>
    </p:spTree>
    <p:extLst>
      <p:ext uri="{BB962C8B-B14F-4D97-AF65-F5344CB8AC3E}">
        <p14:creationId xmlns:p14="http://schemas.microsoft.com/office/powerpoint/2010/main" val="262606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CDAE05-AEAB-4CCE-A943-042B44D6F38A}" type="slidenum">
              <a:rPr lang="en-US"/>
              <a:pPr>
                <a:defRPr/>
              </a:pPr>
              <a:t>‹#›</a:t>
            </a:fld>
            <a:endParaRPr lang="en-US"/>
          </a:p>
        </p:txBody>
      </p:sp>
    </p:spTree>
    <p:extLst>
      <p:ext uri="{BB962C8B-B14F-4D97-AF65-F5344CB8AC3E}">
        <p14:creationId xmlns:p14="http://schemas.microsoft.com/office/powerpoint/2010/main" val="69330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2644"/>
            <a:ext cx="37307839"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1744"/>
            <a:ext cx="37307839" cy="720090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8F6DF9-5ACA-46B1-942A-6A5FDE18ACB0}" type="slidenum">
              <a:rPr lang="en-US"/>
              <a:pPr>
                <a:defRPr/>
              </a:pPr>
              <a:t>‹#›</a:t>
            </a:fld>
            <a:endParaRPr lang="en-US"/>
          </a:p>
        </p:txBody>
      </p:sp>
    </p:spTree>
    <p:extLst>
      <p:ext uri="{BB962C8B-B14F-4D97-AF65-F5344CB8AC3E}">
        <p14:creationId xmlns:p14="http://schemas.microsoft.com/office/powerpoint/2010/main" val="107546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1914"/>
            <a:ext cx="19675475" cy="217241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81914"/>
            <a:ext cx="19675475" cy="217241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08E10A-E97A-4E13-9987-9606DCADC99A}" type="slidenum">
              <a:rPr lang="en-US"/>
              <a:pPr>
                <a:defRPr/>
              </a:pPr>
              <a:t>‹#›</a:t>
            </a:fld>
            <a:endParaRPr lang="en-US"/>
          </a:p>
        </p:txBody>
      </p:sp>
    </p:spTree>
    <p:extLst>
      <p:ext uri="{BB962C8B-B14F-4D97-AF65-F5344CB8AC3E}">
        <p14:creationId xmlns:p14="http://schemas.microsoft.com/office/powerpoint/2010/main" val="341859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6" y="7368778"/>
            <a:ext cx="19392900" cy="30706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6" y="10439401"/>
            <a:ext cx="19392900"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8778"/>
            <a:ext cx="19400837" cy="30706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1"/>
            <a:ext cx="19400837"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EABED8-D1CB-4EF8-8058-2CFA4A53E91A}" type="slidenum">
              <a:rPr lang="en-US"/>
              <a:pPr>
                <a:defRPr/>
              </a:pPr>
              <a:t>‹#›</a:t>
            </a:fld>
            <a:endParaRPr lang="en-US"/>
          </a:p>
        </p:txBody>
      </p:sp>
    </p:spTree>
    <p:extLst>
      <p:ext uri="{BB962C8B-B14F-4D97-AF65-F5344CB8AC3E}">
        <p14:creationId xmlns:p14="http://schemas.microsoft.com/office/powerpoint/2010/main" val="393015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07B1EF-8563-472F-863B-3FDBBB365003}" type="slidenum">
              <a:rPr lang="en-US"/>
              <a:pPr>
                <a:defRPr/>
              </a:pPr>
              <a:t>‹#›</a:t>
            </a:fld>
            <a:endParaRPr lang="en-US"/>
          </a:p>
        </p:txBody>
      </p:sp>
    </p:spTree>
    <p:extLst>
      <p:ext uri="{BB962C8B-B14F-4D97-AF65-F5344CB8AC3E}">
        <p14:creationId xmlns:p14="http://schemas.microsoft.com/office/powerpoint/2010/main" val="52248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FF0463-109C-49C7-86FC-C500FDAEEA8D}" type="slidenum">
              <a:rPr lang="en-US"/>
              <a:pPr>
                <a:defRPr/>
              </a:pPr>
              <a:t>‹#›</a:t>
            </a:fld>
            <a:endParaRPr lang="en-US"/>
          </a:p>
        </p:txBody>
      </p:sp>
    </p:spTree>
    <p:extLst>
      <p:ext uri="{BB962C8B-B14F-4D97-AF65-F5344CB8AC3E}">
        <p14:creationId xmlns:p14="http://schemas.microsoft.com/office/powerpoint/2010/main" val="363633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0880"/>
            <a:ext cx="14439900" cy="557807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0880"/>
            <a:ext cx="24536400" cy="28095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6" y="6888956"/>
            <a:ext cx="14439900" cy="2251710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5A4EC1-7E61-4678-99EF-1F700CFFAD9E}" type="slidenum">
              <a:rPr lang="en-US"/>
              <a:pPr>
                <a:defRPr/>
              </a:pPr>
              <a:t>‹#›</a:t>
            </a:fld>
            <a:endParaRPr lang="en-US"/>
          </a:p>
        </p:txBody>
      </p:sp>
    </p:spTree>
    <p:extLst>
      <p:ext uri="{BB962C8B-B14F-4D97-AF65-F5344CB8AC3E}">
        <p14:creationId xmlns:p14="http://schemas.microsoft.com/office/powerpoint/2010/main" val="403174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3356"/>
            <a:ext cx="2633503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0844"/>
            <a:ext cx="26335037" cy="1975127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8602664" y="25762744"/>
            <a:ext cx="26335037" cy="386357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C57948-06DF-491C-A664-79F89FF0086B}" type="slidenum">
              <a:rPr lang="en-US"/>
              <a:pPr>
                <a:defRPr/>
              </a:pPr>
              <a:t>‹#›</a:t>
            </a:fld>
            <a:endParaRPr lang="en-US"/>
          </a:p>
        </p:txBody>
      </p:sp>
    </p:spTree>
    <p:extLst>
      <p:ext uri="{BB962C8B-B14F-4D97-AF65-F5344CB8AC3E}">
        <p14:creationId xmlns:p14="http://schemas.microsoft.com/office/powerpoint/2010/main" val="407179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6" y="1318022"/>
            <a:ext cx="39503351"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78" tIns="250788" rIns="501578" bIns="25078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3926" y="7681914"/>
            <a:ext cx="39503351" cy="21724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78" tIns="250788" rIns="501578" bIns="25078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7556"/>
            <a:ext cx="1024096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78" tIns="250788" rIns="501578" bIns="250788" numCol="1" anchor="t" anchorCtr="0" compatLnSpc="1">
            <a:prstTxWarp prst="textNoShape">
              <a:avLst/>
            </a:prstTxWarp>
          </a:bodyPr>
          <a:lstStyle>
            <a:lvl1pPr defTabSz="5014788">
              <a:defRPr sz="7600"/>
            </a:lvl1pPr>
          </a:lstStyle>
          <a:p>
            <a:pPr>
              <a:defRPr/>
            </a:pPr>
            <a:endParaRPr lang="en-US"/>
          </a:p>
        </p:txBody>
      </p:sp>
      <p:sp>
        <p:nvSpPr>
          <p:cNvPr id="1029" name="Rectangle 5"/>
          <p:cNvSpPr>
            <a:spLocks noGrp="1" noChangeArrowheads="1"/>
          </p:cNvSpPr>
          <p:nvPr>
            <p:ph type="ftr" sz="quarter" idx="3"/>
          </p:nvPr>
        </p:nvSpPr>
        <p:spPr bwMode="auto">
          <a:xfrm>
            <a:off x="14997114" y="29977556"/>
            <a:ext cx="138969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78" tIns="250788" rIns="501578" bIns="250788" numCol="1" anchor="t" anchorCtr="0" compatLnSpc="1">
            <a:prstTxWarp prst="textNoShape">
              <a:avLst/>
            </a:prstTxWarp>
          </a:bodyPr>
          <a:lstStyle>
            <a:lvl1pPr algn="ctr" defTabSz="5014788">
              <a:defRPr sz="7600"/>
            </a:lvl1pPr>
          </a:lstStyle>
          <a:p>
            <a:pPr>
              <a:defRPr/>
            </a:pPr>
            <a:endParaRPr lang="en-US"/>
          </a:p>
        </p:txBody>
      </p:sp>
      <p:sp>
        <p:nvSpPr>
          <p:cNvPr id="1030" name="Rectangle 6"/>
          <p:cNvSpPr>
            <a:spLocks noGrp="1" noChangeArrowheads="1"/>
          </p:cNvSpPr>
          <p:nvPr>
            <p:ph type="sldNum" sz="quarter" idx="4"/>
          </p:nvPr>
        </p:nvSpPr>
        <p:spPr bwMode="auto">
          <a:xfrm>
            <a:off x="31456313" y="29977556"/>
            <a:ext cx="1024096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78" tIns="250788" rIns="501578" bIns="250788" numCol="1" anchor="t" anchorCtr="0" compatLnSpc="1">
            <a:prstTxWarp prst="textNoShape">
              <a:avLst/>
            </a:prstTxWarp>
          </a:bodyPr>
          <a:lstStyle>
            <a:lvl1pPr algn="r" defTabSz="5014788">
              <a:defRPr sz="7600"/>
            </a:lvl1pPr>
          </a:lstStyle>
          <a:p>
            <a:pPr>
              <a:defRPr/>
            </a:pPr>
            <a:fld id="{E0099EF9-5335-464B-856F-2EFE2C8310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5014788" rtl="0" eaLnBrk="0" fontAlgn="base" hangingPunct="0">
        <a:spcBef>
          <a:spcPct val="0"/>
        </a:spcBef>
        <a:spcAft>
          <a:spcPct val="0"/>
        </a:spcAft>
        <a:defRPr sz="24099">
          <a:solidFill>
            <a:schemeClr val="tx2"/>
          </a:solidFill>
          <a:latin typeface="+mj-lt"/>
          <a:ea typeface="+mj-ea"/>
          <a:cs typeface="+mj-cs"/>
        </a:defRPr>
      </a:lvl1pPr>
      <a:lvl2pPr algn="ctr" defTabSz="5014788" rtl="0" eaLnBrk="0" fontAlgn="base" hangingPunct="0">
        <a:spcBef>
          <a:spcPct val="0"/>
        </a:spcBef>
        <a:spcAft>
          <a:spcPct val="0"/>
        </a:spcAft>
        <a:defRPr sz="24099">
          <a:solidFill>
            <a:schemeClr val="tx2"/>
          </a:solidFill>
          <a:latin typeface="Arial" charset="0"/>
        </a:defRPr>
      </a:lvl2pPr>
      <a:lvl3pPr algn="ctr" defTabSz="5014788" rtl="0" eaLnBrk="0" fontAlgn="base" hangingPunct="0">
        <a:spcBef>
          <a:spcPct val="0"/>
        </a:spcBef>
        <a:spcAft>
          <a:spcPct val="0"/>
        </a:spcAft>
        <a:defRPr sz="24099">
          <a:solidFill>
            <a:schemeClr val="tx2"/>
          </a:solidFill>
          <a:latin typeface="Arial" charset="0"/>
        </a:defRPr>
      </a:lvl3pPr>
      <a:lvl4pPr algn="ctr" defTabSz="5014788" rtl="0" eaLnBrk="0" fontAlgn="base" hangingPunct="0">
        <a:spcBef>
          <a:spcPct val="0"/>
        </a:spcBef>
        <a:spcAft>
          <a:spcPct val="0"/>
        </a:spcAft>
        <a:defRPr sz="24099">
          <a:solidFill>
            <a:schemeClr val="tx2"/>
          </a:solidFill>
          <a:latin typeface="Arial" charset="0"/>
        </a:defRPr>
      </a:lvl4pPr>
      <a:lvl5pPr algn="ctr" defTabSz="5014788" rtl="0" eaLnBrk="0" fontAlgn="base" hangingPunct="0">
        <a:spcBef>
          <a:spcPct val="0"/>
        </a:spcBef>
        <a:spcAft>
          <a:spcPct val="0"/>
        </a:spcAft>
        <a:defRPr sz="24099">
          <a:solidFill>
            <a:schemeClr val="tx2"/>
          </a:solidFill>
          <a:latin typeface="Arial" charset="0"/>
        </a:defRPr>
      </a:lvl5pPr>
      <a:lvl6pPr marL="457189" algn="ctr" defTabSz="5014788" rtl="0" fontAlgn="base">
        <a:spcBef>
          <a:spcPct val="0"/>
        </a:spcBef>
        <a:spcAft>
          <a:spcPct val="0"/>
        </a:spcAft>
        <a:defRPr sz="24099">
          <a:solidFill>
            <a:schemeClr val="tx2"/>
          </a:solidFill>
          <a:latin typeface="Arial" charset="0"/>
        </a:defRPr>
      </a:lvl6pPr>
      <a:lvl7pPr marL="914377" algn="ctr" defTabSz="5014788" rtl="0" fontAlgn="base">
        <a:spcBef>
          <a:spcPct val="0"/>
        </a:spcBef>
        <a:spcAft>
          <a:spcPct val="0"/>
        </a:spcAft>
        <a:defRPr sz="24099">
          <a:solidFill>
            <a:schemeClr val="tx2"/>
          </a:solidFill>
          <a:latin typeface="Arial" charset="0"/>
        </a:defRPr>
      </a:lvl7pPr>
      <a:lvl8pPr marL="1371566" algn="ctr" defTabSz="5014788" rtl="0" fontAlgn="base">
        <a:spcBef>
          <a:spcPct val="0"/>
        </a:spcBef>
        <a:spcAft>
          <a:spcPct val="0"/>
        </a:spcAft>
        <a:defRPr sz="24099">
          <a:solidFill>
            <a:schemeClr val="tx2"/>
          </a:solidFill>
          <a:latin typeface="Arial" charset="0"/>
        </a:defRPr>
      </a:lvl8pPr>
      <a:lvl9pPr marL="1828754" algn="ctr" defTabSz="5014788" rtl="0" fontAlgn="base">
        <a:spcBef>
          <a:spcPct val="0"/>
        </a:spcBef>
        <a:spcAft>
          <a:spcPct val="0"/>
        </a:spcAft>
        <a:defRPr sz="24099">
          <a:solidFill>
            <a:schemeClr val="tx2"/>
          </a:solidFill>
          <a:latin typeface="Arial" charset="0"/>
        </a:defRPr>
      </a:lvl9pPr>
    </p:titleStyle>
    <p:bodyStyle>
      <a:lvl1pPr marL="1879553" indent="-1879553" algn="l" defTabSz="5014788" rtl="0" eaLnBrk="0" fontAlgn="base" hangingPunct="0">
        <a:spcBef>
          <a:spcPct val="20000"/>
        </a:spcBef>
        <a:spcAft>
          <a:spcPct val="0"/>
        </a:spcAft>
        <a:buChar char="•"/>
        <a:defRPr sz="17600">
          <a:solidFill>
            <a:schemeClr val="tx1"/>
          </a:solidFill>
          <a:latin typeface="+mn-lt"/>
          <a:ea typeface="+mn-ea"/>
          <a:cs typeface="+mn-cs"/>
        </a:defRPr>
      </a:lvl1pPr>
      <a:lvl2pPr marL="4075011" indent="-1568411" algn="l" defTabSz="5014788" rtl="0" eaLnBrk="0" fontAlgn="base" hangingPunct="0">
        <a:spcBef>
          <a:spcPct val="20000"/>
        </a:spcBef>
        <a:spcAft>
          <a:spcPct val="0"/>
        </a:spcAft>
        <a:buChar char="–"/>
        <a:defRPr sz="15400">
          <a:solidFill>
            <a:schemeClr val="tx1"/>
          </a:solidFill>
          <a:latin typeface="+mn-lt"/>
        </a:defRPr>
      </a:lvl2pPr>
      <a:lvl3pPr marL="6268882" indent="-1254094" algn="l" defTabSz="5014788" rtl="0" eaLnBrk="0" fontAlgn="base" hangingPunct="0">
        <a:spcBef>
          <a:spcPct val="20000"/>
        </a:spcBef>
        <a:spcAft>
          <a:spcPct val="0"/>
        </a:spcAft>
        <a:buChar char="•"/>
        <a:defRPr sz="13200">
          <a:solidFill>
            <a:schemeClr val="tx1"/>
          </a:solidFill>
          <a:latin typeface="+mn-lt"/>
        </a:defRPr>
      </a:lvl3pPr>
      <a:lvl4pPr marL="8778655" indent="-1257269" algn="l" defTabSz="5014788" rtl="0" eaLnBrk="0" fontAlgn="base" hangingPunct="0">
        <a:spcBef>
          <a:spcPct val="20000"/>
        </a:spcBef>
        <a:spcAft>
          <a:spcPct val="0"/>
        </a:spcAft>
        <a:buChar char="–"/>
        <a:defRPr sz="11000">
          <a:solidFill>
            <a:schemeClr val="tx1"/>
          </a:solidFill>
          <a:latin typeface="+mn-lt"/>
        </a:defRPr>
      </a:lvl4pPr>
      <a:lvl5pPr marL="11285257" indent="-1252507" algn="l" defTabSz="5014788" rtl="0" eaLnBrk="0" fontAlgn="base" hangingPunct="0">
        <a:spcBef>
          <a:spcPct val="20000"/>
        </a:spcBef>
        <a:spcAft>
          <a:spcPct val="0"/>
        </a:spcAft>
        <a:buChar char="»"/>
        <a:defRPr sz="11000">
          <a:solidFill>
            <a:schemeClr val="tx1"/>
          </a:solidFill>
          <a:latin typeface="+mn-lt"/>
        </a:defRPr>
      </a:lvl5pPr>
      <a:lvl6pPr marL="11742445" indent="-1252507" algn="l" defTabSz="5014788" rtl="0" fontAlgn="base">
        <a:spcBef>
          <a:spcPct val="20000"/>
        </a:spcBef>
        <a:spcAft>
          <a:spcPct val="0"/>
        </a:spcAft>
        <a:buChar char="»"/>
        <a:defRPr sz="11000">
          <a:solidFill>
            <a:schemeClr val="tx1"/>
          </a:solidFill>
          <a:latin typeface="+mn-lt"/>
        </a:defRPr>
      </a:lvl6pPr>
      <a:lvl7pPr marL="12199634" indent="-1252507" algn="l" defTabSz="5014788" rtl="0" fontAlgn="base">
        <a:spcBef>
          <a:spcPct val="20000"/>
        </a:spcBef>
        <a:spcAft>
          <a:spcPct val="0"/>
        </a:spcAft>
        <a:buChar char="»"/>
        <a:defRPr sz="11000">
          <a:solidFill>
            <a:schemeClr val="tx1"/>
          </a:solidFill>
          <a:latin typeface="+mn-lt"/>
        </a:defRPr>
      </a:lvl7pPr>
      <a:lvl8pPr marL="12656822" indent="-1252507" algn="l" defTabSz="5014788" rtl="0" fontAlgn="base">
        <a:spcBef>
          <a:spcPct val="20000"/>
        </a:spcBef>
        <a:spcAft>
          <a:spcPct val="0"/>
        </a:spcAft>
        <a:buChar char="»"/>
        <a:defRPr sz="11000">
          <a:solidFill>
            <a:schemeClr val="tx1"/>
          </a:solidFill>
          <a:latin typeface="+mn-lt"/>
        </a:defRPr>
      </a:lvl8pPr>
      <a:lvl9pPr marL="13114011" indent="-1252507" algn="l" defTabSz="5014788" rtl="0" fontAlgn="base">
        <a:spcBef>
          <a:spcPct val="20000"/>
        </a:spcBef>
        <a:spcAft>
          <a:spcPct val="0"/>
        </a:spcAft>
        <a:buChar char="»"/>
        <a:defRPr sz="11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7.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37ABF4-FBE9-4D6F-B7E5-465C885E1D4E}"/>
              </a:ext>
            </a:extLst>
          </p:cNvPr>
          <p:cNvSpPr/>
          <p:nvPr/>
        </p:nvSpPr>
        <p:spPr bwMode="auto">
          <a:xfrm>
            <a:off x="11615210" y="30181949"/>
            <a:ext cx="20714507" cy="1905991"/>
          </a:xfrm>
          <a:prstGeom prst="rect">
            <a:avLst/>
          </a:prstGeom>
          <a:solidFill>
            <a:srgbClr val="D61D3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14913" rtl="0" eaLnBrk="1" fontAlgn="base" latinLnBrk="0" hangingPunct="1">
              <a:lnSpc>
                <a:spcPct val="100000"/>
              </a:lnSpc>
              <a:spcBef>
                <a:spcPct val="0"/>
              </a:spcBef>
              <a:spcAft>
                <a:spcPct val="0"/>
              </a:spcAft>
              <a:buClrTx/>
              <a:buSzTx/>
              <a:buFontTx/>
              <a:buNone/>
              <a:tabLst/>
            </a:pPr>
            <a:endParaRPr kumimoji="0" lang="en-US" sz="9800" b="0"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4D034A44-9FBF-4E81-82FA-F1E0F34C0B5E}"/>
              </a:ext>
            </a:extLst>
          </p:cNvPr>
          <p:cNvSpPr/>
          <p:nvPr/>
        </p:nvSpPr>
        <p:spPr bwMode="auto">
          <a:xfrm>
            <a:off x="32475714" y="7325149"/>
            <a:ext cx="10945516" cy="2532031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14913" rtl="0" eaLnBrk="1" fontAlgn="base" latinLnBrk="0" hangingPunct="1">
              <a:lnSpc>
                <a:spcPct val="100000"/>
              </a:lnSpc>
              <a:spcBef>
                <a:spcPct val="0"/>
              </a:spcBef>
              <a:spcAft>
                <a:spcPct val="0"/>
              </a:spcAft>
              <a:buClrTx/>
              <a:buSzTx/>
              <a:buFontTx/>
              <a:buNone/>
              <a:tabLst/>
            </a:pPr>
            <a:endParaRPr kumimoji="0" lang="en-US" sz="9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0F4613A5-D43F-492E-87CC-8D251396B7EB}"/>
              </a:ext>
            </a:extLst>
          </p:cNvPr>
          <p:cNvSpPr/>
          <p:nvPr/>
        </p:nvSpPr>
        <p:spPr bwMode="auto">
          <a:xfrm>
            <a:off x="444429" y="7284151"/>
            <a:ext cx="11028331" cy="253613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14913" rtl="0" eaLnBrk="1" fontAlgn="base" latinLnBrk="0" hangingPunct="1">
              <a:lnSpc>
                <a:spcPct val="100000"/>
              </a:lnSpc>
              <a:spcBef>
                <a:spcPct val="0"/>
              </a:spcBef>
              <a:spcAft>
                <a:spcPct val="0"/>
              </a:spcAft>
              <a:buClrTx/>
              <a:buSzTx/>
              <a:buFontTx/>
              <a:buNone/>
              <a:tabLst/>
            </a:pPr>
            <a:endParaRPr kumimoji="0" lang="en-US" sz="9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59DC6306-3BDD-2941-A7D9-6F5231E9C75B}"/>
              </a:ext>
            </a:extLst>
          </p:cNvPr>
          <p:cNvSpPr/>
          <p:nvPr/>
        </p:nvSpPr>
        <p:spPr bwMode="auto">
          <a:xfrm>
            <a:off x="444430" y="846365"/>
            <a:ext cx="42976800" cy="568168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14913" rtl="0" eaLnBrk="1" fontAlgn="base" latinLnBrk="0" hangingPunct="1">
              <a:lnSpc>
                <a:spcPct val="100000"/>
              </a:lnSpc>
              <a:spcBef>
                <a:spcPct val="0"/>
              </a:spcBef>
              <a:spcAft>
                <a:spcPct val="0"/>
              </a:spcAft>
              <a:buClrTx/>
              <a:buSzTx/>
              <a:buFontTx/>
              <a:buNone/>
              <a:tabLst/>
            </a:pPr>
            <a:endParaRPr kumimoji="0" lang="en-US" sz="9800" b="0" i="0" u="none" strike="noStrike" cap="none" normalizeH="0" baseline="0" dirty="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34" name="Text Box 522"/>
              <p:cNvSpPr txBox="1">
                <a:spLocks noChangeArrowheads="1"/>
              </p:cNvSpPr>
              <p:nvPr/>
            </p:nvSpPr>
            <p:spPr bwMode="auto">
              <a:xfrm>
                <a:off x="498072" y="19858683"/>
                <a:ext cx="10756791" cy="1203919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457200" indent="-457200" defTabSz="857250" eaLnBrk="0" hangingPunct="0">
                  <a:defRPr sz="9800">
                    <a:solidFill>
                      <a:schemeClr val="tx1"/>
                    </a:solidFill>
                    <a:latin typeface="Arial" charset="0"/>
                  </a:defRPr>
                </a:lvl1pPr>
                <a:lvl2pPr marL="742950" indent="-285750" defTabSz="857250" eaLnBrk="0" hangingPunct="0">
                  <a:defRPr sz="9800">
                    <a:solidFill>
                      <a:schemeClr val="tx1"/>
                    </a:solidFill>
                    <a:latin typeface="Arial" charset="0"/>
                  </a:defRPr>
                </a:lvl2pPr>
                <a:lvl3pPr marL="1143000" indent="-228600" defTabSz="857250" eaLnBrk="0" hangingPunct="0">
                  <a:defRPr sz="9800">
                    <a:solidFill>
                      <a:schemeClr val="tx1"/>
                    </a:solidFill>
                    <a:latin typeface="Arial" charset="0"/>
                  </a:defRPr>
                </a:lvl3pPr>
                <a:lvl4pPr marL="1600200" indent="-228600" defTabSz="857250" eaLnBrk="0" hangingPunct="0">
                  <a:defRPr sz="9800">
                    <a:solidFill>
                      <a:schemeClr val="tx1"/>
                    </a:solidFill>
                    <a:latin typeface="Arial" charset="0"/>
                  </a:defRPr>
                </a:lvl4pPr>
                <a:lvl5pPr marL="2057400" indent="-228600" defTabSz="857250" eaLnBrk="0" hangingPunct="0">
                  <a:defRPr sz="9800">
                    <a:solidFill>
                      <a:schemeClr val="tx1"/>
                    </a:solidFill>
                    <a:latin typeface="Arial" charset="0"/>
                  </a:defRPr>
                </a:lvl5pPr>
                <a:lvl6pPr marL="2514600" indent="-228600" defTabSz="857250" eaLnBrk="0" fontAlgn="base" hangingPunct="0">
                  <a:spcBef>
                    <a:spcPct val="0"/>
                  </a:spcBef>
                  <a:spcAft>
                    <a:spcPct val="0"/>
                  </a:spcAft>
                  <a:defRPr sz="9800">
                    <a:solidFill>
                      <a:schemeClr val="tx1"/>
                    </a:solidFill>
                    <a:latin typeface="Arial" charset="0"/>
                  </a:defRPr>
                </a:lvl6pPr>
                <a:lvl7pPr marL="2971800" indent="-228600" defTabSz="857250" eaLnBrk="0" fontAlgn="base" hangingPunct="0">
                  <a:spcBef>
                    <a:spcPct val="0"/>
                  </a:spcBef>
                  <a:spcAft>
                    <a:spcPct val="0"/>
                  </a:spcAft>
                  <a:defRPr sz="9800">
                    <a:solidFill>
                      <a:schemeClr val="tx1"/>
                    </a:solidFill>
                    <a:latin typeface="Arial" charset="0"/>
                  </a:defRPr>
                </a:lvl7pPr>
                <a:lvl8pPr marL="3429000" indent="-228600" defTabSz="857250" eaLnBrk="0" fontAlgn="base" hangingPunct="0">
                  <a:spcBef>
                    <a:spcPct val="0"/>
                  </a:spcBef>
                  <a:spcAft>
                    <a:spcPct val="0"/>
                  </a:spcAft>
                  <a:defRPr sz="9800">
                    <a:solidFill>
                      <a:schemeClr val="tx1"/>
                    </a:solidFill>
                    <a:latin typeface="Arial" charset="0"/>
                  </a:defRPr>
                </a:lvl8pPr>
                <a:lvl9pPr marL="3886200" indent="-228600" defTabSz="857250" eaLnBrk="0" fontAlgn="base" hangingPunct="0">
                  <a:spcBef>
                    <a:spcPct val="0"/>
                  </a:spcBef>
                  <a:spcAft>
                    <a:spcPct val="0"/>
                  </a:spcAft>
                  <a:defRPr sz="9800">
                    <a:solidFill>
                      <a:schemeClr val="tx1"/>
                    </a:solidFill>
                    <a:latin typeface="Arial" charset="0"/>
                  </a:defRPr>
                </a:lvl9pPr>
              </a:lstStyle>
              <a:p>
                <a:pPr marL="342891" indent="-342891" algn="just" eaLnBrk="1" hangingPunct="1">
                  <a:spcBef>
                    <a:spcPts val="0"/>
                  </a:spcBef>
                  <a:spcAft>
                    <a:spcPts val="1800"/>
                  </a:spcAft>
                  <a:buFont typeface="Arial" charset="0"/>
                  <a:buChar char="•"/>
                </a:pPr>
                <a:r>
                  <a:rPr lang="en-US" sz="3600" dirty="0"/>
                  <a:t>Youth (aged 13-18 years) from the 2018-2019 National Survey of Children’s Health data was utilized. </a:t>
                </a:r>
                <a:endParaRPr lang="en-US" sz="1200" dirty="0"/>
              </a:p>
              <a:p>
                <a:pPr marL="342891" indent="-342891" algn="just" eaLnBrk="1" hangingPunct="1">
                  <a:spcBef>
                    <a:spcPts val="0"/>
                  </a:spcBef>
                  <a:spcAft>
                    <a:spcPts val="1800"/>
                  </a:spcAft>
                  <a:buFont typeface="Arial" charset="0"/>
                  <a:buChar char="•"/>
                </a:pPr>
                <a:r>
                  <a:rPr lang="en-US" sz="3600" dirty="0"/>
                  <a:t>Obesity risk was defined as overweight</a:t>
                </a:r>
                <a:r>
                  <a:rPr lang="en-US" sz="3600" dirty="0">
                    <a:latin typeface="+mn-lt"/>
                  </a:rPr>
                  <a:t> (BMI% </a:t>
                </a:r>
                <a14:m>
                  <m:oMath xmlns:m="http://schemas.openxmlformats.org/officeDocument/2006/math">
                    <m:r>
                      <a:rPr lang="en-US" sz="3600" i="1">
                        <a:latin typeface="Cambria Math" panose="02040503050406030204" pitchFamily="18" charset="0"/>
                      </a:rPr>
                      <m:t>≥</m:t>
                    </m:r>
                    <m:r>
                      <a:rPr lang="en-US" sz="3600" b="0" i="0" smtClean="0">
                        <a:latin typeface="Cambria Math" panose="02040503050406030204" pitchFamily="18" charset="0"/>
                      </a:rPr>
                      <m:t>8</m:t>
                    </m:r>
                  </m:oMath>
                </a14:m>
                <a:r>
                  <a:rPr lang="en-US" sz="3600" dirty="0">
                    <a:latin typeface="+mn-lt"/>
                  </a:rPr>
                  <a:t>5-94) or obese (BMI% </a:t>
                </a:r>
                <a14:m>
                  <m:oMath xmlns:m="http://schemas.openxmlformats.org/officeDocument/2006/math">
                    <m:r>
                      <a:rPr lang="en-US" sz="3600" i="1">
                        <a:latin typeface="Cambria Math" panose="02040503050406030204" pitchFamily="18" charset="0"/>
                      </a:rPr>
                      <m:t>≥</m:t>
                    </m:r>
                    <m:r>
                      <a:rPr lang="en-US" sz="3600" b="0" i="0" smtClean="0">
                        <a:latin typeface="Cambria Math" panose="02040503050406030204" pitchFamily="18" charset="0"/>
                      </a:rPr>
                      <m:t>95</m:t>
                    </m:r>
                  </m:oMath>
                </a14:m>
                <a:r>
                  <a:rPr lang="en-US" sz="3600" dirty="0">
                    <a:latin typeface="+mn-lt"/>
                  </a:rPr>
                  <a:t>).</a:t>
                </a:r>
              </a:p>
              <a:p>
                <a:pPr marL="342891" indent="-342891" algn="just" eaLnBrk="1" hangingPunct="1">
                  <a:spcBef>
                    <a:spcPts val="0"/>
                  </a:spcBef>
                  <a:spcAft>
                    <a:spcPts val="1800"/>
                  </a:spcAft>
                  <a:buFont typeface="Arial" charset="0"/>
                  <a:buChar char="•"/>
                </a:pPr>
                <a:r>
                  <a:rPr lang="en-US" sz="3600" dirty="0"/>
                  <a:t>Demographics (age, sex, race, ethnicity), PA, screen time, hours of sleep per night on weeknights, and diagnosis of depression or anxiety from a health care provider were extracted. </a:t>
                </a:r>
              </a:p>
              <a:p>
                <a:pPr marL="342891" indent="-342891" algn="just" eaLnBrk="1" hangingPunct="1">
                  <a:spcBef>
                    <a:spcPts val="0"/>
                  </a:spcBef>
                  <a:spcAft>
                    <a:spcPts val="1800"/>
                  </a:spcAft>
                  <a:buFont typeface="Arial" charset="0"/>
                  <a:buChar char="•"/>
                </a:pPr>
                <a:r>
                  <a:rPr lang="en-US" sz="3600" dirty="0">
                    <a:latin typeface="+mn-lt"/>
                  </a:rPr>
                  <a:t>Meeting recommendations defined as follows</a:t>
                </a:r>
              </a:p>
              <a:p>
                <a:pPr marL="857250" lvl="1" indent="-571500" algn="just" eaLnBrk="1" hangingPunct="1">
                  <a:spcBef>
                    <a:spcPts val="0"/>
                  </a:spcBef>
                  <a:spcAft>
                    <a:spcPts val="1800"/>
                  </a:spcAft>
                  <a:buFont typeface="Courier New" panose="02070309020205020404" pitchFamily="49" charset="0"/>
                  <a:buChar char="o"/>
                </a:pPr>
                <a:r>
                  <a:rPr lang="en-US" sz="3200" dirty="0">
                    <a:latin typeface="+mn-lt"/>
                  </a:rPr>
                  <a:t>Physical Activity: 60 minutes/day, 4-7 days/week</a:t>
                </a:r>
              </a:p>
              <a:p>
                <a:pPr marL="857250" lvl="1" indent="-571500" algn="just" eaLnBrk="1" hangingPunct="1">
                  <a:spcBef>
                    <a:spcPts val="0"/>
                  </a:spcBef>
                  <a:spcAft>
                    <a:spcPts val="1800"/>
                  </a:spcAft>
                  <a:buFont typeface="Courier New" panose="02070309020205020404" pitchFamily="49" charset="0"/>
                  <a:buChar char="o"/>
                </a:pPr>
                <a:r>
                  <a:rPr lang="en-US" sz="3200" dirty="0">
                    <a:latin typeface="+mn-lt"/>
                  </a:rPr>
                  <a:t>Screen time: </a:t>
                </a:r>
                <a14:m>
                  <m:oMath xmlns:m="http://schemas.openxmlformats.org/officeDocument/2006/math">
                    <m:r>
                      <a:rPr lang="en-US" sz="3200" i="1">
                        <a:latin typeface="Cambria Math" panose="02040503050406030204" pitchFamily="18" charset="0"/>
                      </a:rPr>
                      <m:t>≤</m:t>
                    </m:r>
                    <m:r>
                      <a:rPr lang="en-US" sz="3200" b="0" i="0" smtClean="0">
                        <a:latin typeface="Cambria Math" panose="02040503050406030204" pitchFamily="18" charset="0"/>
                      </a:rPr>
                      <m:t>2</m:t>
                    </m:r>
                  </m:oMath>
                </a14:m>
                <a:r>
                  <a:rPr lang="en-US" sz="3200" dirty="0">
                    <a:effectLst/>
                    <a:latin typeface="+mn-lt"/>
                  </a:rPr>
                  <a:t> hours/day</a:t>
                </a:r>
              </a:p>
              <a:p>
                <a:pPr marL="857250" lvl="1" indent="-571500" algn="just" eaLnBrk="1" hangingPunct="1">
                  <a:spcBef>
                    <a:spcPts val="0"/>
                  </a:spcBef>
                  <a:spcAft>
                    <a:spcPts val="1800"/>
                  </a:spcAft>
                  <a:buFont typeface="Courier New" panose="02070309020205020404" pitchFamily="49" charset="0"/>
                  <a:buChar char="o"/>
                </a:pPr>
                <a:r>
                  <a:rPr lang="en-US" sz="3200" dirty="0">
                    <a:latin typeface="+mn-lt"/>
                  </a:rPr>
                  <a:t>S</a:t>
                </a:r>
                <a:r>
                  <a:rPr lang="en-US" sz="3200" dirty="0">
                    <a:effectLst/>
                    <a:latin typeface="+mn-lt"/>
                  </a:rPr>
                  <a:t>leep: </a:t>
                </a:r>
                <a14:m>
                  <m:oMath xmlns:m="http://schemas.openxmlformats.org/officeDocument/2006/math">
                    <m:r>
                      <a:rPr lang="en-US" sz="3200" i="1">
                        <a:latin typeface="Cambria Math" panose="02040503050406030204" pitchFamily="18" charset="0"/>
                      </a:rPr>
                      <m:t>≥ </m:t>
                    </m:r>
                  </m:oMath>
                </a14:m>
                <a:r>
                  <a:rPr lang="en-US" sz="3200" dirty="0">
                    <a:effectLst/>
                    <a:latin typeface="+mn-lt"/>
                  </a:rPr>
                  <a:t>8 hours/night</a:t>
                </a:r>
                <a:endParaRPr lang="en-US" sz="3200" dirty="0">
                  <a:latin typeface="+mn-lt"/>
                </a:endParaRPr>
              </a:p>
              <a:p>
                <a:pPr marL="342891" indent="-342891" algn="just" eaLnBrk="1" hangingPunct="1">
                  <a:spcBef>
                    <a:spcPts val="0"/>
                  </a:spcBef>
                  <a:spcAft>
                    <a:spcPts val="1800"/>
                  </a:spcAft>
                  <a:buFont typeface="Arial" charset="0"/>
                  <a:buChar char="•"/>
                </a:pPr>
                <a:r>
                  <a:rPr lang="en-US" sz="3600" dirty="0"/>
                  <a:t>Statistical Analysis</a:t>
                </a:r>
              </a:p>
              <a:p>
                <a:pPr marL="857250" lvl="1" indent="-571500" algn="just" eaLnBrk="1" hangingPunct="1">
                  <a:spcBef>
                    <a:spcPts val="0"/>
                  </a:spcBef>
                  <a:spcAft>
                    <a:spcPts val="500"/>
                  </a:spcAft>
                  <a:buFont typeface="Courier New" panose="02070309020205020404" pitchFamily="49" charset="0"/>
                  <a:buChar char="o"/>
                </a:pPr>
                <a:r>
                  <a:rPr lang="en-US" sz="3600" dirty="0"/>
                  <a:t>Multivariable logistic regression analyses examined predictors of </a:t>
                </a:r>
                <a:r>
                  <a:rPr lang="en-US" sz="3600"/>
                  <a:t>obesity risk. </a:t>
                </a:r>
                <a:endParaRPr lang="en-US" sz="3600" dirty="0"/>
              </a:p>
              <a:p>
                <a:pPr marL="857250" lvl="1" indent="-571500" algn="just" eaLnBrk="1" hangingPunct="1">
                  <a:spcBef>
                    <a:spcPts val="0"/>
                  </a:spcBef>
                  <a:spcAft>
                    <a:spcPts val="500"/>
                  </a:spcAft>
                  <a:buFont typeface="Courier New" panose="02070309020205020404" pitchFamily="49" charset="0"/>
                  <a:buChar char="o"/>
                </a:pPr>
                <a:r>
                  <a:rPr lang="en-US" sz="3600" dirty="0"/>
                  <a:t>Significance: Odds Ratio &gt;1.50</a:t>
                </a:r>
              </a:p>
              <a:p>
                <a:pPr marL="0" indent="0" algn="just" eaLnBrk="1" hangingPunct="1">
                  <a:spcBef>
                    <a:spcPts val="0"/>
                  </a:spcBef>
                  <a:spcAft>
                    <a:spcPts val="500"/>
                  </a:spcAft>
                </a:pPr>
                <a:r>
                  <a:rPr lang="en-US" sz="1200" dirty="0"/>
                  <a:t>, </a:t>
                </a:r>
              </a:p>
            </p:txBody>
          </p:sp>
        </mc:Choice>
        <mc:Fallback xmlns="">
          <p:sp>
            <p:nvSpPr>
              <p:cNvPr id="34" name="Text Box 522"/>
              <p:cNvSpPr txBox="1">
                <a:spLocks noRot="1" noChangeAspect="1" noMove="1" noResize="1" noEditPoints="1" noAdjustHandles="1" noChangeArrowheads="1" noChangeShapeType="1" noTextEdit="1"/>
              </p:cNvSpPr>
              <p:nvPr/>
            </p:nvSpPr>
            <p:spPr bwMode="auto">
              <a:xfrm>
                <a:off x="498072" y="19858683"/>
                <a:ext cx="10756791" cy="12039193"/>
              </a:xfrm>
              <a:prstGeom prst="rect">
                <a:avLst/>
              </a:prstGeom>
              <a:blipFill>
                <a:blip r:embed="rId3"/>
                <a:stretch>
                  <a:fillRect l="-1587" t="-810" r="-170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aphicFrame>
        <p:nvGraphicFramePr>
          <p:cNvPr id="43" name="Table 42">
            <a:extLst>
              <a:ext uri="{FF2B5EF4-FFF2-40B4-BE49-F238E27FC236}">
                <a16:creationId xmlns:a16="http://schemas.microsoft.com/office/drawing/2014/main" id="{0A23A307-AEBC-8E4E-A6B7-B351D2A368FB}"/>
              </a:ext>
            </a:extLst>
          </p:cNvPr>
          <p:cNvGraphicFramePr>
            <a:graphicFrameLocks noGrp="1"/>
          </p:cNvGraphicFramePr>
          <p:nvPr>
            <p:extLst>
              <p:ext uri="{D42A27DB-BD31-4B8C-83A1-F6EECF244321}">
                <p14:modId xmlns:p14="http://schemas.microsoft.com/office/powerpoint/2010/main" val="1129395745"/>
              </p:ext>
            </p:extLst>
          </p:nvPr>
        </p:nvGraphicFramePr>
        <p:xfrm>
          <a:off x="32800887" y="8055778"/>
          <a:ext cx="10381231" cy="5421856"/>
        </p:xfrm>
        <a:graphic>
          <a:graphicData uri="http://schemas.openxmlformats.org/drawingml/2006/table">
            <a:tbl>
              <a:tblPr firstRow="1" bandRow="1">
                <a:tableStyleId>{073A0DAA-6AF3-43AB-8588-CEC1D06C72B9}</a:tableStyleId>
              </a:tblPr>
              <a:tblGrid>
                <a:gridCol w="4208988">
                  <a:extLst>
                    <a:ext uri="{9D8B030D-6E8A-4147-A177-3AD203B41FA5}">
                      <a16:colId xmlns:a16="http://schemas.microsoft.com/office/drawing/2014/main" val="20000"/>
                    </a:ext>
                  </a:extLst>
                </a:gridCol>
                <a:gridCol w="2052446">
                  <a:extLst>
                    <a:ext uri="{9D8B030D-6E8A-4147-A177-3AD203B41FA5}">
                      <a16:colId xmlns:a16="http://schemas.microsoft.com/office/drawing/2014/main" val="20003"/>
                    </a:ext>
                  </a:extLst>
                </a:gridCol>
                <a:gridCol w="2031826">
                  <a:extLst>
                    <a:ext uri="{9D8B030D-6E8A-4147-A177-3AD203B41FA5}">
                      <a16:colId xmlns:a16="http://schemas.microsoft.com/office/drawing/2014/main" val="2781826302"/>
                    </a:ext>
                  </a:extLst>
                </a:gridCol>
                <a:gridCol w="2087971">
                  <a:extLst>
                    <a:ext uri="{9D8B030D-6E8A-4147-A177-3AD203B41FA5}">
                      <a16:colId xmlns:a16="http://schemas.microsoft.com/office/drawing/2014/main" val="57738279"/>
                    </a:ext>
                  </a:extLst>
                </a:gridCol>
              </a:tblGrid>
              <a:tr h="428270">
                <a:tc gridSpan="4">
                  <a:txBody>
                    <a:bodyPr/>
                    <a:lstStyle/>
                    <a:p>
                      <a:pPr algn="l"/>
                      <a:r>
                        <a:rPr lang="en-US" sz="2400" dirty="0">
                          <a:solidFill>
                            <a:schemeClr val="bg1"/>
                          </a:solidFill>
                          <a:latin typeface="Arial" panose="020B0604020202020204" pitchFamily="34" charset="0"/>
                          <a:ea typeface="Arial" charset="0"/>
                          <a:cs typeface="Arial" panose="020B0604020202020204" pitchFamily="34" charset="0"/>
                        </a:rPr>
                        <a:t>Table 1. Characteristics of Cohort (N=15590)</a:t>
                      </a:r>
                    </a:p>
                  </a:txBody>
                  <a:tcPr anchor="ctr">
                    <a:solidFill>
                      <a:srgbClr val="225C98"/>
                    </a:solidFill>
                  </a:tcPr>
                </a:tc>
                <a:tc hMerge="1">
                  <a:txBody>
                    <a:bodyPr/>
                    <a:lstStyle/>
                    <a:p>
                      <a:pPr algn="ctr"/>
                      <a:endParaRPr lang="en-US" sz="2000" dirty="0">
                        <a:solidFill>
                          <a:srgbClr val="CFB87C"/>
                        </a:solidFill>
                        <a:latin typeface="Arial" panose="020B0604020202020204" pitchFamily="34" charset="0"/>
                        <a:ea typeface="Arial" charset="0"/>
                        <a:cs typeface="Arial" panose="020B0604020202020204" pitchFamily="34" charset="0"/>
                      </a:endParaRPr>
                    </a:p>
                  </a:txBody>
                  <a:tcPr anchor="ctr"/>
                </a:tc>
                <a:tc hMerge="1">
                  <a:txBody>
                    <a:bodyPr/>
                    <a:lstStyle/>
                    <a:p>
                      <a:pPr algn="l"/>
                      <a:endParaRPr lang="en-US" sz="3400" dirty="0">
                        <a:solidFill>
                          <a:srgbClr val="CFB87C"/>
                        </a:solidFill>
                        <a:latin typeface="Arial" panose="020B0604020202020204" pitchFamily="34" charset="0"/>
                        <a:ea typeface="Arial" charset="0"/>
                        <a:cs typeface="Arial" panose="020B0604020202020204" pitchFamily="34" charset="0"/>
                      </a:endParaRPr>
                    </a:p>
                  </a:txBody>
                  <a:tcPr anchor="ctr"/>
                </a:tc>
                <a:tc hMerge="1">
                  <a:txBody>
                    <a:bodyPr/>
                    <a:lstStyle/>
                    <a:p>
                      <a:pPr algn="l"/>
                      <a:endParaRPr lang="en-US" sz="3400" dirty="0">
                        <a:solidFill>
                          <a:srgbClr val="CFB87C"/>
                        </a:solidFill>
                        <a:latin typeface="Arial" panose="020B0604020202020204" pitchFamily="34" charset="0"/>
                        <a:ea typeface="Arial" charset="0"/>
                        <a:cs typeface="Arial" panose="020B0604020202020204" pitchFamily="34" charset="0"/>
                      </a:endParaRPr>
                    </a:p>
                  </a:txBody>
                  <a:tcPr anchor="ctr"/>
                </a:tc>
                <a:extLst>
                  <a:ext uri="{0D108BD9-81ED-4DB2-BD59-A6C34878D82A}">
                    <a16:rowId xmlns:a16="http://schemas.microsoft.com/office/drawing/2014/main" val="2149107356"/>
                  </a:ext>
                </a:extLst>
              </a:tr>
              <a:tr h="53571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US" sz="2400" b="1" dirty="0">
                        <a:solidFill>
                          <a:schemeClr val="tx1"/>
                        </a:solidFill>
                        <a:effectLst/>
                        <a:latin typeface="Arial" panose="020B0604020202020204" pitchFamily="34" charset="0"/>
                        <a:ea typeface="Arial" charset="0"/>
                        <a:cs typeface="Arial" panose="020B0604020202020204" pitchFamily="34" charset="0"/>
                      </a:endParaRP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Healthy</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Overweight</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Obese</a:t>
                      </a:r>
                    </a:p>
                  </a:txBody>
                  <a:tcPr marL="68580" marR="68580" marT="0" marB="0" anchor="ctr">
                    <a:solidFill>
                      <a:srgbClr val="B7D3EF"/>
                    </a:solidFill>
                  </a:tcPr>
                </a:tc>
                <a:extLst>
                  <a:ext uri="{0D108BD9-81ED-4DB2-BD59-A6C34878D82A}">
                    <a16:rowId xmlns:a16="http://schemas.microsoft.com/office/drawing/2014/main" val="1491118272"/>
                  </a:ext>
                </a:extLst>
              </a:tr>
              <a:tr h="59748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Participants, n (%)</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11307 (73%)</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2248 (14%)</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2035 (13%)</a:t>
                      </a:r>
                    </a:p>
                  </a:txBody>
                  <a:tcPr marL="68580" marR="68580" marT="0" marB="0" anchor="ctr">
                    <a:solidFill>
                      <a:srgbClr val="D7E6F5"/>
                    </a:solidFill>
                  </a:tcPr>
                </a:tc>
                <a:extLst>
                  <a:ext uri="{0D108BD9-81ED-4DB2-BD59-A6C34878D82A}">
                    <a16:rowId xmlns:a16="http://schemas.microsoft.com/office/drawing/2014/main" val="4191118203"/>
                  </a:ext>
                </a:extLst>
              </a:tr>
              <a:tr h="53961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Age (years)</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15.6 1.1</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15.5 1.1</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15.6 1.1</a:t>
                      </a:r>
                    </a:p>
                  </a:txBody>
                  <a:tcPr marL="68580" marR="68580" marT="0" marB="0" anchor="ctr">
                    <a:solidFill>
                      <a:srgbClr val="B7D3EF"/>
                    </a:solidFill>
                  </a:tcPr>
                </a:tc>
                <a:extLst>
                  <a:ext uri="{0D108BD9-81ED-4DB2-BD59-A6C34878D82A}">
                    <a16:rowId xmlns:a16="http://schemas.microsoft.com/office/drawing/2014/main" val="1051774029"/>
                  </a:ext>
                </a:extLst>
              </a:tr>
              <a:tr h="10278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Sex (%)</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Male</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Female</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50%</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50%</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51%</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49%</a:t>
                      </a:r>
                    </a:p>
                  </a:txBody>
                  <a:tcPr marL="68580" marR="68580" marT="0" marB="0" anchor="ctr">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59%</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41%</a:t>
                      </a:r>
                    </a:p>
                  </a:txBody>
                  <a:tcPr marL="68580" marR="68580" marT="0" marB="0" anchor="ctr">
                    <a:solidFill>
                      <a:srgbClr val="D7E6F5"/>
                    </a:solidFill>
                  </a:tcPr>
                </a:tc>
                <a:extLst>
                  <a:ext uri="{0D108BD9-81ED-4DB2-BD59-A6C34878D82A}">
                    <a16:rowId xmlns:a16="http://schemas.microsoft.com/office/drawing/2014/main" val="1025777531"/>
                  </a:ext>
                </a:extLst>
              </a:tr>
              <a:tr h="10278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Ethnicity (%)</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Hispanic</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Non-Hispanic</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9%</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91%</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11%</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88%</a:t>
                      </a:r>
                    </a:p>
                  </a:txBody>
                  <a:tcPr marL="68580" marR="68580" marT="0" marB="0" anchor="ctr">
                    <a:solidFill>
                      <a:srgbClr val="B7D3EF"/>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12%</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88%</a:t>
                      </a:r>
                    </a:p>
                  </a:txBody>
                  <a:tcPr marL="68580" marR="68580" marT="0" marB="0" anchor="ctr">
                    <a:solidFill>
                      <a:srgbClr val="B7D3EF"/>
                    </a:solidFill>
                  </a:tcPr>
                </a:tc>
                <a:extLst>
                  <a:ext uri="{0D108BD9-81ED-4DB2-BD59-A6C34878D82A}">
                    <a16:rowId xmlns:a16="http://schemas.microsoft.com/office/drawing/2014/main" val="2056125594"/>
                  </a:ext>
                </a:extLst>
              </a:tr>
              <a:tr h="10278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Race (%)</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White</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Arial" panose="020B0604020202020204" pitchFamily="34" charset="0"/>
                          <a:ea typeface="Arial" charset="0"/>
                          <a:cs typeface="Arial" panose="020B0604020202020204" pitchFamily="34" charset="0"/>
                        </a:rPr>
                        <a:t>Minority</a:t>
                      </a:r>
                    </a:p>
                  </a:txBody>
                  <a:tcPr marL="68580" marR="68580" marT="0" marB="0" anchor="b">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81%</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nchor="b">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80%</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nchor="b">
                    <a:solidFill>
                      <a:srgbClr val="D7E6F5"/>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77%</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nchor="b">
                    <a:solidFill>
                      <a:srgbClr val="D7E6F5"/>
                    </a:solidFill>
                  </a:tcPr>
                </a:tc>
                <a:extLst>
                  <a:ext uri="{0D108BD9-81ED-4DB2-BD59-A6C34878D82A}">
                    <a16:rowId xmlns:a16="http://schemas.microsoft.com/office/drawing/2014/main" val="2243421721"/>
                  </a:ext>
                </a:extLst>
              </a:tr>
            </a:tbl>
          </a:graphicData>
        </a:graphic>
      </p:graphicFrame>
      <p:sp>
        <p:nvSpPr>
          <p:cNvPr id="55" name="Text Box 522">
            <a:extLst>
              <a:ext uri="{FF2B5EF4-FFF2-40B4-BE49-F238E27FC236}">
                <a16:creationId xmlns:a16="http://schemas.microsoft.com/office/drawing/2014/main" id="{390E6EC7-FFA9-2943-BA2A-8F7E18311CF6}"/>
              </a:ext>
            </a:extLst>
          </p:cNvPr>
          <p:cNvSpPr txBox="1">
            <a:spLocks noChangeArrowheads="1"/>
          </p:cNvSpPr>
          <p:nvPr/>
        </p:nvSpPr>
        <p:spPr bwMode="auto">
          <a:xfrm>
            <a:off x="498072" y="8068594"/>
            <a:ext cx="10721848" cy="6878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defTabSz="857250" eaLnBrk="0" hangingPunct="0">
              <a:defRPr sz="9800">
                <a:solidFill>
                  <a:schemeClr val="tx1"/>
                </a:solidFill>
                <a:latin typeface="Arial" charset="0"/>
              </a:defRPr>
            </a:lvl1pPr>
            <a:lvl2pPr marL="742950" indent="-285750" defTabSz="857250" eaLnBrk="0" hangingPunct="0">
              <a:defRPr sz="9800">
                <a:solidFill>
                  <a:schemeClr val="tx1"/>
                </a:solidFill>
                <a:latin typeface="Arial" charset="0"/>
              </a:defRPr>
            </a:lvl2pPr>
            <a:lvl3pPr marL="1143000" indent="-228600" defTabSz="857250" eaLnBrk="0" hangingPunct="0">
              <a:defRPr sz="9800">
                <a:solidFill>
                  <a:schemeClr val="tx1"/>
                </a:solidFill>
                <a:latin typeface="Arial" charset="0"/>
              </a:defRPr>
            </a:lvl3pPr>
            <a:lvl4pPr marL="1600200" indent="-228600" defTabSz="857250" eaLnBrk="0" hangingPunct="0">
              <a:defRPr sz="9800">
                <a:solidFill>
                  <a:schemeClr val="tx1"/>
                </a:solidFill>
                <a:latin typeface="Arial" charset="0"/>
              </a:defRPr>
            </a:lvl4pPr>
            <a:lvl5pPr marL="2057400" indent="-228600" defTabSz="857250" eaLnBrk="0" hangingPunct="0">
              <a:defRPr sz="9800">
                <a:solidFill>
                  <a:schemeClr val="tx1"/>
                </a:solidFill>
                <a:latin typeface="Arial" charset="0"/>
              </a:defRPr>
            </a:lvl5pPr>
            <a:lvl6pPr marL="2514600" indent="-228600" defTabSz="857250" eaLnBrk="0" fontAlgn="base" hangingPunct="0">
              <a:spcBef>
                <a:spcPct val="0"/>
              </a:spcBef>
              <a:spcAft>
                <a:spcPct val="0"/>
              </a:spcAft>
              <a:defRPr sz="9800">
                <a:solidFill>
                  <a:schemeClr val="tx1"/>
                </a:solidFill>
                <a:latin typeface="Arial" charset="0"/>
              </a:defRPr>
            </a:lvl6pPr>
            <a:lvl7pPr marL="2971800" indent="-228600" defTabSz="857250" eaLnBrk="0" fontAlgn="base" hangingPunct="0">
              <a:spcBef>
                <a:spcPct val="0"/>
              </a:spcBef>
              <a:spcAft>
                <a:spcPct val="0"/>
              </a:spcAft>
              <a:defRPr sz="9800">
                <a:solidFill>
                  <a:schemeClr val="tx1"/>
                </a:solidFill>
                <a:latin typeface="Arial" charset="0"/>
              </a:defRPr>
            </a:lvl7pPr>
            <a:lvl8pPr marL="3429000" indent="-228600" defTabSz="857250" eaLnBrk="0" fontAlgn="base" hangingPunct="0">
              <a:spcBef>
                <a:spcPct val="0"/>
              </a:spcBef>
              <a:spcAft>
                <a:spcPct val="0"/>
              </a:spcAft>
              <a:defRPr sz="9800">
                <a:solidFill>
                  <a:schemeClr val="tx1"/>
                </a:solidFill>
                <a:latin typeface="Arial" charset="0"/>
              </a:defRPr>
            </a:lvl8pPr>
            <a:lvl9pPr marL="3886200" indent="-228600" defTabSz="857250" eaLnBrk="0" fontAlgn="base" hangingPunct="0">
              <a:spcBef>
                <a:spcPct val="0"/>
              </a:spcBef>
              <a:spcAft>
                <a:spcPct val="0"/>
              </a:spcAft>
              <a:defRPr sz="9800">
                <a:solidFill>
                  <a:schemeClr val="tx1"/>
                </a:solidFill>
                <a:latin typeface="Arial" charset="0"/>
              </a:defRPr>
            </a:lvl9pPr>
          </a:lstStyle>
          <a:p>
            <a:pPr marL="342891" indent="-342891" algn="just" eaLnBrk="1" hangingPunct="1">
              <a:spcBef>
                <a:spcPts val="0"/>
              </a:spcBef>
              <a:spcAft>
                <a:spcPts val="1800"/>
              </a:spcAft>
              <a:buFont typeface="Arial" charset="0"/>
              <a:buChar char="•"/>
            </a:pPr>
            <a:r>
              <a:rPr lang="en-US" sz="3600" dirty="0"/>
              <a:t>Physical activity (PA), sedentary behavior such as screen time, and sleep are well known health behaviors associated with CVD risk factors among youth. </a:t>
            </a:r>
          </a:p>
          <a:p>
            <a:pPr marL="342891" indent="-342891" algn="just" eaLnBrk="1" hangingPunct="1">
              <a:spcBef>
                <a:spcPts val="0"/>
              </a:spcBef>
              <a:spcAft>
                <a:spcPts val="1800"/>
              </a:spcAft>
              <a:buFont typeface="Arial" charset="0"/>
              <a:buChar char="•"/>
            </a:pPr>
            <a:r>
              <a:rPr lang="en-US" sz="3600" dirty="0"/>
              <a:t>CVD risk factors are prevalent among youth with mental health diagnosis, in particular, depression.</a:t>
            </a:r>
          </a:p>
          <a:p>
            <a:pPr marL="342891" indent="-342891" algn="just" eaLnBrk="1" hangingPunct="1">
              <a:spcBef>
                <a:spcPts val="0"/>
              </a:spcBef>
              <a:spcAft>
                <a:spcPts val="1800"/>
              </a:spcAft>
              <a:buFont typeface="Arial" charset="0"/>
              <a:buChar char="•"/>
            </a:pPr>
            <a:r>
              <a:rPr lang="en-US" sz="3600" dirty="0"/>
              <a:t>Low PA, high screen time, and insufficient sleep have been independently associated with increased risk of depression among youth. </a:t>
            </a:r>
          </a:p>
          <a:p>
            <a:pPr marL="342891" indent="-342891" algn="just" eaLnBrk="1" hangingPunct="1">
              <a:spcBef>
                <a:spcPts val="0"/>
              </a:spcBef>
              <a:spcAft>
                <a:spcPts val="1800"/>
              </a:spcAft>
              <a:buFont typeface="Arial" charset="0"/>
              <a:buChar char="•"/>
            </a:pPr>
            <a:r>
              <a:rPr lang="en-US" sz="3600" dirty="0"/>
              <a:t>How these health behaviors interact together and influence CVD risk among youth remains unclear.</a:t>
            </a:r>
          </a:p>
        </p:txBody>
      </p:sp>
      <p:sp>
        <p:nvSpPr>
          <p:cNvPr id="56" name="Text Box 522">
            <a:extLst>
              <a:ext uri="{FF2B5EF4-FFF2-40B4-BE49-F238E27FC236}">
                <a16:creationId xmlns:a16="http://schemas.microsoft.com/office/drawing/2014/main" id="{1ADE9F7E-9020-F548-A900-AB638A3292D5}"/>
              </a:ext>
            </a:extLst>
          </p:cNvPr>
          <p:cNvSpPr txBox="1">
            <a:spLocks noChangeArrowheads="1"/>
          </p:cNvSpPr>
          <p:nvPr/>
        </p:nvSpPr>
        <p:spPr bwMode="auto">
          <a:xfrm>
            <a:off x="444430" y="16364002"/>
            <a:ext cx="11015856" cy="208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defTabSz="857250" eaLnBrk="0" hangingPunct="0">
              <a:defRPr sz="9800">
                <a:solidFill>
                  <a:schemeClr val="tx1"/>
                </a:solidFill>
                <a:latin typeface="Arial" charset="0"/>
              </a:defRPr>
            </a:lvl1pPr>
            <a:lvl2pPr marL="742950" indent="-285750" defTabSz="857250" eaLnBrk="0" hangingPunct="0">
              <a:defRPr sz="9800">
                <a:solidFill>
                  <a:schemeClr val="tx1"/>
                </a:solidFill>
                <a:latin typeface="Arial" charset="0"/>
              </a:defRPr>
            </a:lvl2pPr>
            <a:lvl3pPr marL="1143000" indent="-228600" defTabSz="857250" eaLnBrk="0" hangingPunct="0">
              <a:defRPr sz="9800">
                <a:solidFill>
                  <a:schemeClr val="tx1"/>
                </a:solidFill>
                <a:latin typeface="Arial" charset="0"/>
              </a:defRPr>
            </a:lvl3pPr>
            <a:lvl4pPr marL="1600200" indent="-228600" defTabSz="857250" eaLnBrk="0" hangingPunct="0">
              <a:defRPr sz="9800">
                <a:solidFill>
                  <a:schemeClr val="tx1"/>
                </a:solidFill>
                <a:latin typeface="Arial" charset="0"/>
              </a:defRPr>
            </a:lvl4pPr>
            <a:lvl5pPr marL="2057400" indent="-228600" defTabSz="857250" eaLnBrk="0" hangingPunct="0">
              <a:defRPr sz="9800">
                <a:solidFill>
                  <a:schemeClr val="tx1"/>
                </a:solidFill>
                <a:latin typeface="Arial" charset="0"/>
              </a:defRPr>
            </a:lvl5pPr>
            <a:lvl6pPr marL="2514600" indent="-228600" defTabSz="857250" eaLnBrk="0" fontAlgn="base" hangingPunct="0">
              <a:spcBef>
                <a:spcPct val="0"/>
              </a:spcBef>
              <a:spcAft>
                <a:spcPct val="0"/>
              </a:spcAft>
              <a:defRPr sz="9800">
                <a:solidFill>
                  <a:schemeClr val="tx1"/>
                </a:solidFill>
                <a:latin typeface="Arial" charset="0"/>
              </a:defRPr>
            </a:lvl6pPr>
            <a:lvl7pPr marL="2971800" indent="-228600" defTabSz="857250" eaLnBrk="0" fontAlgn="base" hangingPunct="0">
              <a:spcBef>
                <a:spcPct val="0"/>
              </a:spcBef>
              <a:spcAft>
                <a:spcPct val="0"/>
              </a:spcAft>
              <a:defRPr sz="9800">
                <a:solidFill>
                  <a:schemeClr val="tx1"/>
                </a:solidFill>
                <a:latin typeface="Arial" charset="0"/>
              </a:defRPr>
            </a:lvl7pPr>
            <a:lvl8pPr marL="3429000" indent="-228600" defTabSz="857250" eaLnBrk="0" fontAlgn="base" hangingPunct="0">
              <a:spcBef>
                <a:spcPct val="0"/>
              </a:spcBef>
              <a:spcAft>
                <a:spcPct val="0"/>
              </a:spcAft>
              <a:defRPr sz="9800">
                <a:solidFill>
                  <a:schemeClr val="tx1"/>
                </a:solidFill>
                <a:latin typeface="Arial" charset="0"/>
              </a:defRPr>
            </a:lvl8pPr>
            <a:lvl9pPr marL="3886200" indent="-228600" defTabSz="857250" eaLnBrk="0" fontAlgn="base" hangingPunct="0">
              <a:spcBef>
                <a:spcPct val="0"/>
              </a:spcBef>
              <a:spcAft>
                <a:spcPct val="0"/>
              </a:spcAft>
              <a:defRPr sz="9800">
                <a:solidFill>
                  <a:schemeClr val="tx1"/>
                </a:solidFill>
                <a:latin typeface="Arial" charset="0"/>
              </a:defRPr>
            </a:lvl9pPr>
          </a:lstStyle>
          <a:p>
            <a:pPr marL="0" indent="0" algn="just" eaLnBrk="1" hangingPunct="1">
              <a:spcBef>
                <a:spcPts val="0"/>
              </a:spcBef>
              <a:spcAft>
                <a:spcPts val="400"/>
              </a:spcAft>
            </a:pPr>
            <a:r>
              <a:rPr lang="en-US" sz="3600" dirty="0"/>
              <a:t>To examine the interplay of health behaviors, mental health indicators, and other sociodemographic predictors of obesity risk among youth. </a:t>
            </a:r>
          </a:p>
          <a:p>
            <a:pPr marL="0" indent="0" algn="just" eaLnBrk="1" hangingPunct="1">
              <a:spcBef>
                <a:spcPts val="0"/>
              </a:spcBef>
              <a:spcAft>
                <a:spcPts val="400"/>
              </a:spcAft>
            </a:pPr>
            <a:endParaRPr lang="en-US" sz="1800" dirty="0"/>
          </a:p>
        </p:txBody>
      </p:sp>
      <p:sp>
        <p:nvSpPr>
          <p:cNvPr id="58" name="Rectangle 4">
            <a:extLst>
              <a:ext uri="{FF2B5EF4-FFF2-40B4-BE49-F238E27FC236}">
                <a16:creationId xmlns:a16="http://schemas.microsoft.com/office/drawing/2014/main" id="{4B9E5BF5-7921-7346-A1FE-4301D08A178F}"/>
              </a:ext>
            </a:extLst>
          </p:cNvPr>
          <p:cNvSpPr>
            <a:spLocks noGrp="1" noChangeArrowheads="1"/>
          </p:cNvSpPr>
          <p:nvPr>
            <p:ph type="title"/>
          </p:nvPr>
        </p:nvSpPr>
        <p:spPr>
          <a:xfrm>
            <a:off x="463586" y="1342557"/>
            <a:ext cx="42964029" cy="2909429"/>
          </a:xfrm>
        </p:spPr>
        <p:txBody>
          <a:bodyPr anchor="t"/>
          <a:lstStyle/>
          <a:p>
            <a:pPr eaLnBrk="1" hangingPunct="1">
              <a:spcAft>
                <a:spcPts val="0"/>
              </a:spcAft>
            </a:pPr>
            <a:r>
              <a:rPr lang="en-US" sz="8800" b="1" dirty="0">
                <a:solidFill>
                  <a:schemeClr val="tx1"/>
                </a:solidFill>
              </a:rPr>
              <a:t>The Missing Link In Current Prevention Strategies Focused On </a:t>
            </a:r>
            <a:br>
              <a:rPr lang="en-US" sz="8800" b="1" dirty="0">
                <a:solidFill>
                  <a:schemeClr val="tx1"/>
                </a:solidFill>
              </a:rPr>
            </a:br>
            <a:r>
              <a:rPr lang="en-US" sz="8800" b="1" dirty="0">
                <a:solidFill>
                  <a:schemeClr val="tx1"/>
                </a:solidFill>
              </a:rPr>
              <a:t>Reducing CVD Risk Among Youth: Youth’s Mental Health</a:t>
            </a:r>
            <a:br>
              <a:rPr lang="en-US" sz="8800" b="1" dirty="0">
                <a:solidFill>
                  <a:schemeClr val="tx1"/>
                </a:solidFill>
              </a:rPr>
            </a:br>
            <a:br>
              <a:rPr lang="en-US" sz="5400" dirty="0"/>
            </a:br>
            <a:endParaRPr lang="en-US" sz="6000" dirty="0">
              <a:solidFill>
                <a:schemeClr val="tx1"/>
              </a:solidFill>
              <a:latin typeface="Times New Roman" pitchFamily="18" charset="0"/>
            </a:endParaRPr>
          </a:p>
        </p:txBody>
      </p:sp>
      <p:sp>
        <p:nvSpPr>
          <p:cNvPr id="36" name="Rectangle 35">
            <a:extLst>
              <a:ext uri="{FF2B5EF4-FFF2-40B4-BE49-F238E27FC236}">
                <a16:creationId xmlns:a16="http://schemas.microsoft.com/office/drawing/2014/main" id="{71B7E191-F8AE-5347-99AC-5D9B66CE84BD}"/>
              </a:ext>
            </a:extLst>
          </p:cNvPr>
          <p:cNvSpPr/>
          <p:nvPr/>
        </p:nvSpPr>
        <p:spPr bwMode="auto">
          <a:xfrm>
            <a:off x="11618757" y="6954044"/>
            <a:ext cx="20692556" cy="2326880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14913" rtl="0" eaLnBrk="1" fontAlgn="base" latinLnBrk="0" hangingPunct="1">
              <a:lnSpc>
                <a:spcPct val="100000"/>
              </a:lnSpc>
              <a:spcBef>
                <a:spcPct val="0"/>
              </a:spcBef>
              <a:spcAft>
                <a:spcPct val="0"/>
              </a:spcAft>
              <a:buClrTx/>
              <a:buSzTx/>
              <a:buFontTx/>
              <a:buNone/>
              <a:tabLst/>
            </a:pPr>
            <a:endParaRPr kumimoji="0" lang="en-US" sz="9800" b="0" i="0" u="none" strike="noStrike" cap="none" normalizeH="0" baseline="0" dirty="0">
              <a:ln>
                <a:noFill/>
              </a:ln>
              <a:solidFill>
                <a:schemeClr val="tx1"/>
              </a:solidFill>
              <a:effectLst/>
              <a:latin typeface="Arial" charset="0"/>
            </a:endParaRPr>
          </a:p>
        </p:txBody>
      </p:sp>
      <p:sp>
        <p:nvSpPr>
          <p:cNvPr id="40" name="TextBox 39">
            <a:extLst>
              <a:ext uri="{FF2B5EF4-FFF2-40B4-BE49-F238E27FC236}">
                <a16:creationId xmlns:a16="http://schemas.microsoft.com/office/drawing/2014/main" id="{15EFCC09-4092-DE43-ABAE-AB34DF8E1D27}"/>
              </a:ext>
            </a:extLst>
          </p:cNvPr>
          <p:cNvSpPr txBox="1"/>
          <p:nvPr/>
        </p:nvSpPr>
        <p:spPr>
          <a:xfrm>
            <a:off x="2494327" y="4597628"/>
            <a:ext cx="38902546" cy="1261884"/>
          </a:xfrm>
          <a:prstGeom prst="rect">
            <a:avLst/>
          </a:prstGeom>
          <a:noFill/>
        </p:spPr>
        <p:txBody>
          <a:bodyPr wrap="square" rtlCol="0" anchor="ctr">
            <a:spAutoFit/>
          </a:bodyPr>
          <a:lstStyle/>
          <a:p>
            <a:pPr algn="ctr"/>
            <a:r>
              <a:rPr lang="en-US" sz="4400" dirty="0"/>
              <a:t>Jill L Kaar, PhD</a:t>
            </a:r>
            <a:r>
              <a:rPr lang="en-US" sz="4400" baseline="30000" dirty="0"/>
              <a:t>1</a:t>
            </a:r>
            <a:r>
              <a:rPr lang="en-US" sz="4400" dirty="0"/>
              <a:t>, Anne E Bowen, BS</a:t>
            </a:r>
            <a:r>
              <a:rPr lang="en-US" sz="4400" baseline="30000" dirty="0"/>
              <a:t>2</a:t>
            </a:r>
            <a:r>
              <a:rPr lang="en-US" sz="4400" dirty="0"/>
              <a:t>, Melissa Pangelinan, PhD</a:t>
            </a:r>
            <a:r>
              <a:rPr lang="en-US" sz="4400" baseline="30000" dirty="0"/>
              <a:t>3</a:t>
            </a:r>
            <a:r>
              <a:rPr lang="en-US" sz="4400" dirty="0"/>
              <a:t>, Christina R Studts, PhD</a:t>
            </a:r>
            <a:r>
              <a:rPr lang="en-US" sz="4400" baseline="30000" dirty="0"/>
              <a:t>1</a:t>
            </a:r>
            <a:r>
              <a:rPr lang="en-US" sz="4400" dirty="0"/>
              <a:t>, Lauren B Shomaker, PhD</a:t>
            </a:r>
            <a:r>
              <a:rPr lang="en-US" sz="4400" baseline="30000" dirty="0"/>
              <a:t>1,2,4</a:t>
            </a:r>
            <a:r>
              <a:rPr lang="en-US" sz="4400" dirty="0"/>
              <a:t>, and Stacey L Simon, PhD</a:t>
            </a:r>
            <a:r>
              <a:rPr lang="en-US" sz="4400" baseline="30000" dirty="0"/>
              <a:t>1</a:t>
            </a:r>
            <a:endParaRPr lang="en-US" sz="4400" dirty="0"/>
          </a:p>
          <a:p>
            <a:pPr algn="ctr"/>
            <a:r>
              <a:rPr lang="en-US" sz="3200" baseline="30000" dirty="0"/>
              <a:t>1</a:t>
            </a:r>
            <a:r>
              <a:rPr lang="en-US" sz="3200" dirty="0"/>
              <a:t>University of Colorado Anschutz Medical Campus, Aurora, CO |</a:t>
            </a:r>
            <a:r>
              <a:rPr lang="en-US" sz="3200" baseline="30000" dirty="0"/>
              <a:t> 2</a:t>
            </a:r>
            <a:r>
              <a:rPr lang="en-US" sz="3200" dirty="0"/>
              <a:t>Children’s Hospital Colorado, Aurora, CO |</a:t>
            </a:r>
            <a:r>
              <a:rPr lang="en-US" sz="3200" baseline="30000" dirty="0"/>
              <a:t> 3</a:t>
            </a:r>
            <a:r>
              <a:rPr lang="en-US" sz="3200" dirty="0"/>
              <a:t>Auburn University, Auburn, AL</a:t>
            </a:r>
            <a:r>
              <a:rPr lang="en-US" sz="3200" baseline="30000" dirty="0"/>
              <a:t> </a:t>
            </a:r>
            <a:r>
              <a:rPr lang="en-US" sz="3200" dirty="0"/>
              <a:t>|</a:t>
            </a:r>
            <a:r>
              <a:rPr lang="en-US" sz="3200" baseline="30000" dirty="0"/>
              <a:t> 4</a:t>
            </a:r>
            <a:r>
              <a:rPr lang="en-US" sz="3200" dirty="0"/>
              <a:t>Colorado State University, Fort Collins, CO </a:t>
            </a:r>
            <a:endParaRPr lang="en-US" sz="4400" dirty="0"/>
          </a:p>
        </p:txBody>
      </p:sp>
      <mc:AlternateContent xmlns:mc="http://schemas.openxmlformats.org/markup-compatibility/2006" xmlns:a14="http://schemas.microsoft.com/office/drawing/2010/main">
        <mc:Choice Requires="a14">
          <p:graphicFrame>
            <p:nvGraphicFramePr>
              <p:cNvPr id="75" name="Content Placeholder 3">
                <a:extLst>
                  <a:ext uri="{FF2B5EF4-FFF2-40B4-BE49-F238E27FC236}">
                    <a16:creationId xmlns:a16="http://schemas.microsoft.com/office/drawing/2014/main" id="{6F356DA4-CB5A-9948-9C33-9F40B1A8C65B}"/>
                  </a:ext>
                </a:extLst>
              </p:cNvPr>
              <p:cNvGraphicFramePr>
                <a:graphicFrameLocks/>
              </p:cNvGraphicFramePr>
              <p:nvPr>
                <p:extLst>
                  <p:ext uri="{D42A27DB-BD31-4B8C-83A1-F6EECF244321}">
                    <p14:modId xmlns:p14="http://schemas.microsoft.com/office/powerpoint/2010/main" val="1398737933"/>
                  </p:ext>
                </p:extLst>
              </p:nvPr>
            </p:nvGraphicFramePr>
            <p:xfrm>
              <a:off x="13511853" y="14689733"/>
              <a:ext cx="16841951" cy="13307219"/>
            </p:xfrm>
            <a:graphic>
              <a:graphicData uri="http://schemas.openxmlformats.org/drawingml/2006/table">
                <a:tbl>
                  <a:tblPr firstRow="1" bandRow="1">
                    <a:tableStyleId>{073A0DAA-6AF3-43AB-8588-CEC1D06C72B9}</a:tableStyleId>
                  </a:tblPr>
                  <a:tblGrid>
                    <a:gridCol w="6975585">
                      <a:extLst>
                        <a:ext uri="{9D8B030D-6E8A-4147-A177-3AD203B41FA5}">
                          <a16:colId xmlns:a16="http://schemas.microsoft.com/office/drawing/2014/main" val="20000"/>
                        </a:ext>
                      </a:extLst>
                    </a:gridCol>
                    <a:gridCol w="4776075">
                      <a:extLst>
                        <a:ext uri="{9D8B030D-6E8A-4147-A177-3AD203B41FA5}">
                          <a16:colId xmlns:a16="http://schemas.microsoft.com/office/drawing/2014/main" val="1061747564"/>
                        </a:ext>
                      </a:extLst>
                    </a:gridCol>
                    <a:gridCol w="5090291">
                      <a:extLst>
                        <a:ext uri="{9D8B030D-6E8A-4147-A177-3AD203B41FA5}">
                          <a16:colId xmlns:a16="http://schemas.microsoft.com/office/drawing/2014/main" val="647177989"/>
                        </a:ext>
                      </a:extLst>
                    </a:gridCol>
                  </a:tblGrid>
                  <a:tr h="1942801">
                    <a:tc gridSpan="3">
                      <a:txBody>
                        <a:bodyPr/>
                        <a:lstStyle/>
                        <a:p>
                          <a:pPr marL="0" marR="0" indent="0" algn="l" defTabSz="548640" rtl="0" eaLnBrk="1" fontAlgn="auto" latinLnBrk="0" hangingPunct="1">
                            <a:lnSpc>
                              <a:spcPct val="100000"/>
                            </a:lnSpc>
                            <a:spcBef>
                              <a:spcPts val="0"/>
                            </a:spcBef>
                            <a:spcAft>
                              <a:spcPts val="0"/>
                            </a:spcAft>
                            <a:buClrTx/>
                            <a:buSzTx/>
                            <a:buFontTx/>
                            <a:buNone/>
                            <a:tabLst/>
                            <a:defRPr/>
                          </a:pPr>
                          <a:r>
                            <a:rPr lang="en-US" sz="3600" b="1" baseline="0" dirty="0">
                              <a:solidFill>
                                <a:schemeClr val="bg1"/>
                              </a:solidFill>
                              <a:latin typeface="+mn-lt"/>
                            </a:rPr>
                            <a:t>Table 2. The association between demographics, health behaviors, and mental health on weight status among youth (ref: healthy weight)</a:t>
                          </a:r>
                        </a:p>
                      </a:txBody>
                      <a:tcPr anchor="ctr">
                        <a:solidFill>
                          <a:srgbClr val="225C98"/>
                        </a:solidFill>
                      </a:tcPr>
                    </a:tc>
                    <a:tc hMerge="1">
                      <a:txBody>
                        <a:bodyPr/>
                        <a:lstStyle/>
                        <a:p>
                          <a:pPr marL="0" marR="0" indent="0" algn="l" defTabSz="548640" rtl="0" eaLnBrk="1" fontAlgn="auto" latinLnBrk="0" hangingPunct="1">
                            <a:lnSpc>
                              <a:spcPct val="100000"/>
                            </a:lnSpc>
                            <a:spcBef>
                              <a:spcPts val="0"/>
                            </a:spcBef>
                            <a:spcAft>
                              <a:spcPts val="0"/>
                            </a:spcAft>
                            <a:buClrTx/>
                            <a:buSzTx/>
                            <a:buFontTx/>
                            <a:buNone/>
                            <a:tabLst/>
                            <a:defRPr/>
                          </a:pPr>
                          <a:endParaRPr lang="en-US" sz="3600" baseline="0" dirty="0">
                            <a:solidFill>
                              <a:srgbClr val="CFB87C"/>
                            </a:solidFill>
                            <a:latin typeface="+mj-lt"/>
                          </a:endParaRPr>
                        </a:p>
                      </a:txBody>
                      <a:tcPr anchor="ctr"/>
                    </a:tc>
                    <a:tc hMerge="1">
                      <a:txBody>
                        <a:bodyPr/>
                        <a:lstStyle/>
                        <a:p>
                          <a:pPr marL="0" marR="0" indent="0" algn="l" defTabSz="548640" rtl="0" eaLnBrk="1" fontAlgn="auto" latinLnBrk="0" hangingPunct="1">
                            <a:lnSpc>
                              <a:spcPct val="100000"/>
                            </a:lnSpc>
                            <a:spcBef>
                              <a:spcPts val="0"/>
                            </a:spcBef>
                            <a:spcAft>
                              <a:spcPts val="0"/>
                            </a:spcAft>
                            <a:buClrTx/>
                            <a:buSzTx/>
                            <a:buFontTx/>
                            <a:buNone/>
                            <a:tabLst/>
                            <a:defRPr/>
                          </a:pPr>
                          <a:endParaRPr lang="en-US" sz="4000" baseline="0" dirty="0">
                            <a:solidFill>
                              <a:srgbClr val="CFB87C"/>
                            </a:solidFill>
                            <a:latin typeface="+mj-lt"/>
                          </a:endParaRPr>
                        </a:p>
                      </a:txBody>
                      <a:tcPr anchor="ctr"/>
                    </a:tc>
                    <a:extLst>
                      <a:ext uri="{0D108BD9-81ED-4DB2-BD59-A6C34878D82A}">
                        <a16:rowId xmlns:a16="http://schemas.microsoft.com/office/drawing/2014/main" val="10000"/>
                      </a:ext>
                    </a:extLst>
                  </a:tr>
                  <a:tr h="1754374">
                    <a:tc>
                      <a:txBody>
                        <a:bodyPr/>
                        <a:lstStyle/>
                        <a:p>
                          <a:endParaRPr lang="en-US" sz="3600" dirty="0">
                            <a:solidFill>
                              <a:schemeClr val="tx1"/>
                            </a:solidFill>
                            <a:latin typeface="+mn-lt"/>
                          </a:endParaRPr>
                        </a:p>
                      </a:txBody>
                      <a:tcPr anchor="ctr">
                        <a:solidFill>
                          <a:srgbClr val="B7D3EF"/>
                        </a:solidFill>
                      </a:tcPr>
                    </a:tc>
                    <a:tc>
                      <a:txBody>
                        <a:bodyPr/>
                        <a:lstStyle/>
                        <a:p>
                          <a:pPr algn="ctr"/>
                          <a:r>
                            <a:rPr lang="en-US" sz="3600" b="1" dirty="0">
                              <a:latin typeface="+mn-lt"/>
                            </a:rPr>
                            <a:t>Overweight</a:t>
                          </a:r>
                        </a:p>
                        <a:p>
                          <a:pPr algn="ctr"/>
                          <a:r>
                            <a:rPr lang="en-US" sz="3600" b="1" dirty="0">
                              <a:latin typeface="+mn-lt"/>
                            </a:rPr>
                            <a:t>BMI% </a:t>
                          </a:r>
                          <a14:m>
                            <m:oMath xmlns:m="http://schemas.openxmlformats.org/officeDocument/2006/math">
                              <m:r>
                                <a:rPr lang="en-US" sz="3600" b="1" i="1" smtClean="0">
                                  <a:latin typeface="Cambria Math" panose="02040503050406030204" pitchFamily="18" charset="0"/>
                                </a:rPr>
                                <m:t>≥</m:t>
                              </m:r>
                              <m:r>
                                <a:rPr lang="en-US" sz="3600" b="1" i="0" smtClean="0">
                                  <a:latin typeface="Cambria Math" panose="02040503050406030204" pitchFamily="18" charset="0"/>
                                </a:rPr>
                                <m:t>𝟖𝟓</m:t>
                              </m:r>
                            </m:oMath>
                          </a14:m>
                          <a:r>
                            <a:rPr lang="en-US" sz="3600" b="1" dirty="0">
                              <a:solidFill>
                                <a:schemeClr val="tx1"/>
                              </a:solidFill>
                              <a:latin typeface="+mn-lt"/>
                            </a:rPr>
                            <a:t>-94</a:t>
                          </a:r>
                        </a:p>
                      </a:txBody>
                      <a:tcPr anchor="ctr">
                        <a:solidFill>
                          <a:srgbClr val="B7D3EF"/>
                        </a:solidFill>
                      </a:tcPr>
                    </a:tc>
                    <a:tc>
                      <a:txBody>
                        <a:bodyPr/>
                        <a:lstStyle/>
                        <a:p>
                          <a:pPr algn="ctr"/>
                          <a:r>
                            <a:rPr lang="en-US" sz="3600" b="1" dirty="0">
                              <a:latin typeface="+mn-lt"/>
                            </a:rPr>
                            <a:t>Obese</a:t>
                          </a:r>
                        </a:p>
                        <a:p>
                          <a:pPr algn="ctr"/>
                          <a:r>
                            <a:rPr lang="en-US" sz="3600" b="1" dirty="0">
                              <a:latin typeface="+mn-lt"/>
                            </a:rPr>
                            <a:t>BMI% </a:t>
                          </a:r>
                          <a14:m>
                            <m:oMath xmlns:m="http://schemas.openxmlformats.org/officeDocument/2006/math">
                              <m:r>
                                <a:rPr lang="en-US" sz="3600" b="1" i="1" smtClean="0">
                                  <a:latin typeface="Cambria Math" panose="02040503050406030204" pitchFamily="18" charset="0"/>
                                </a:rPr>
                                <m:t>≥</m:t>
                              </m:r>
                              <m:r>
                                <a:rPr lang="en-US" sz="3600" b="1" i="0" smtClean="0">
                                  <a:latin typeface="Cambria Math" panose="02040503050406030204" pitchFamily="18" charset="0"/>
                                </a:rPr>
                                <m:t>𝟗𝟓</m:t>
                              </m:r>
                            </m:oMath>
                          </a14:m>
                          <a:endParaRPr lang="en-US" sz="3600" b="1" dirty="0">
                            <a:latin typeface="+mn-lt"/>
                          </a:endParaRPr>
                        </a:p>
                      </a:txBody>
                      <a:tcPr anchor="ctr">
                        <a:solidFill>
                          <a:srgbClr val="B7D3EF"/>
                        </a:solidFill>
                      </a:tcPr>
                    </a:tc>
                    <a:extLst>
                      <a:ext uri="{0D108BD9-81ED-4DB2-BD59-A6C34878D82A}">
                        <a16:rowId xmlns:a16="http://schemas.microsoft.com/office/drawing/2014/main" val="159840437"/>
                      </a:ext>
                    </a:extLst>
                  </a:tr>
                  <a:tr h="1159024">
                    <a:tc gridSpan="3">
                      <a:txBody>
                        <a:bodyPr/>
                        <a:lstStyle/>
                        <a:p>
                          <a:r>
                            <a:rPr lang="en-US" sz="3600" b="1" kern="1200" dirty="0">
                              <a:solidFill>
                                <a:schemeClr val="tx1"/>
                              </a:solidFill>
                              <a:latin typeface="+mn-lt"/>
                              <a:ea typeface="+mn-ea"/>
                              <a:cs typeface="+mn-cs"/>
                            </a:rPr>
                            <a:t>Demographics</a:t>
                          </a:r>
                        </a:p>
                      </a:txBody>
                      <a:tcPr anchor="ctr">
                        <a:solidFill>
                          <a:srgbClr val="D7E6F5"/>
                        </a:solidFill>
                      </a:tcPr>
                    </a:tc>
                    <a:tc hMerge="1">
                      <a:txBody>
                        <a:bodyPr/>
                        <a:lstStyle/>
                        <a:p>
                          <a:pPr algn="ctr"/>
                          <a:endParaRPr lang="en-US" sz="3600" dirty="0">
                            <a:solidFill>
                              <a:schemeClr val="tx1"/>
                            </a:solidFill>
                            <a:latin typeface="+mn-lt"/>
                          </a:endParaRPr>
                        </a:p>
                      </a:txBody>
                      <a:tcPr anchor="ctr"/>
                    </a:tc>
                    <a:tc hMerge="1">
                      <a:txBody>
                        <a:bodyPr/>
                        <a:lstStyle/>
                        <a:p>
                          <a:endParaRPr lang="en-US" dirty="0"/>
                        </a:p>
                      </a:txBody>
                      <a:tcPr anchor="ctr"/>
                    </a:tc>
                    <a:extLst>
                      <a:ext uri="{0D108BD9-81ED-4DB2-BD59-A6C34878D82A}">
                        <a16:rowId xmlns:a16="http://schemas.microsoft.com/office/drawing/2014/main" val="1554649244"/>
                      </a:ext>
                    </a:extLst>
                  </a:tr>
                  <a:tr h="2197180">
                    <a:tc>
                      <a:txBody>
                        <a:bodyPr/>
                        <a:lstStyle/>
                        <a:p>
                          <a:pPr algn="r"/>
                          <a:r>
                            <a:rPr lang="en-US" sz="3600" b="1" dirty="0">
                              <a:solidFill>
                                <a:schemeClr val="tx1"/>
                              </a:solidFill>
                              <a:latin typeface="+mn-lt"/>
                            </a:rPr>
                            <a:t>Sex (Male)</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3600" b="1" kern="1200" dirty="0">
                              <a:solidFill>
                                <a:schemeClr val="tx1"/>
                              </a:solidFill>
                              <a:latin typeface="+mn-lt"/>
                              <a:ea typeface="+mn-ea"/>
                              <a:cs typeface="+mn-cs"/>
                            </a:rPr>
                            <a:t>Race (Minority)</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3600" b="1" kern="1200" dirty="0">
                              <a:solidFill>
                                <a:schemeClr val="tx1"/>
                              </a:solidFill>
                              <a:latin typeface="+mn-lt"/>
                              <a:ea typeface="+mn-ea"/>
                              <a:cs typeface="+mn-cs"/>
                            </a:rPr>
                            <a:t>Hispanic</a:t>
                          </a:r>
                        </a:p>
                      </a:txBody>
                      <a:tcPr anchor="ctr">
                        <a:solidFill>
                          <a:srgbClr val="B7D3EF"/>
                        </a:solidFill>
                      </a:tcPr>
                    </a:tc>
                    <a:tc>
                      <a:txBody>
                        <a:bodyPr/>
                        <a:lstStyle/>
                        <a:p>
                          <a:pPr algn="ctr"/>
                          <a:r>
                            <a:rPr lang="en-US" sz="3600" b="0" dirty="0">
                              <a:latin typeface="+mn-lt"/>
                            </a:rPr>
                            <a:t>1.07 (0.97-1.17)</a:t>
                          </a:r>
                        </a:p>
                        <a:p>
                          <a:pPr algn="ctr"/>
                          <a:r>
                            <a:rPr lang="en-US" sz="3600" b="0" dirty="0">
                              <a:latin typeface="+mn-lt"/>
                            </a:rPr>
                            <a:t>1.04 (0.93-1.17)</a:t>
                          </a:r>
                        </a:p>
                        <a:p>
                          <a:pPr algn="ctr"/>
                          <a:r>
                            <a:rPr lang="en-US" sz="3600" b="0" dirty="0">
                              <a:latin typeface="+mn-lt"/>
                            </a:rPr>
                            <a:t>1.21 (1.05-1.40)</a:t>
                          </a:r>
                        </a:p>
                      </a:txBody>
                      <a:tcPr anchor="ctr">
                        <a:solidFill>
                          <a:srgbClr val="B7D3EF"/>
                        </a:solidFill>
                      </a:tcPr>
                    </a:tc>
                    <a:tc>
                      <a:txBody>
                        <a:bodyPr/>
                        <a:lstStyle/>
                        <a:p>
                          <a:pPr algn="ctr"/>
                          <a:r>
                            <a:rPr lang="en-US" sz="3600" b="1" dirty="0">
                              <a:latin typeface="+mn-lt"/>
                            </a:rPr>
                            <a:t>1.59 (1.44-1.76)</a:t>
                          </a:r>
                        </a:p>
                        <a:p>
                          <a:pPr algn="ctr"/>
                          <a:r>
                            <a:rPr lang="en-US" sz="3600" b="0" dirty="0">
                              <a:latin typeface="+mn-lt"/>
                            </a:rPr>
                            <a:t>1.30 (1.16-1.46)</a:t>
                          </a:r>
                        </a:p>
                        <a:p>
                          <a:pPr algn="ctr"/>
                          <a:r>
                            <a:rPr lang="en-US" sz="3600" b="0" dirty="0">
                              <a:latin typeface="+mn-lt"/>
                            </a:rPr>
                            <a:t>1.31 (1.13-1.52)</a:t>
                          </a:r>
                        </a:p>
                      </a:txBody>
                      <a:tcPr anchor="ctr">
                        <a:solidFill>
                          <a:srgbClr val="B7D3EF"/>
                        </a:solidFill>
                      </a:tcPr>
                    </a:tc>
                    <a:extLst>
                      <a:ext uri="{0D108BD9-81ED-4DB2-BD59-A6C34878D82A}">
                        <a16:rowId xmlns:a16="http://schemas.microsoft.com/office/drawing/2014/main" val="10007"/>
                      </a:ext>
                    </a:extLst>
                  </a:tr>
                  <a:tr h="1226941">
                    <a:tc gridSpan="3">
                      <a:txBody>
                        <a:bodyPr/>
                        <a:lstStyle/>
                        <a:p>
                          <a:r>
                            <a:rPr lang="en-US" sz="3600" b="1" u="sng" dirty="0">
                              <a:solidFill>
                                <a:schemeClr val="tx1"/>
                              </a:solidFill>
                              <a:latin typeface="+mn-lt"/>
                            </a:rPr>
                            <a:t>Not</a:t>
                          </a:r>
                          <a:r>
                            <a:rPr lang="en-US" sz="3600" b="1" dirty="0">
                              <a:solidFill>
                                <a:schemeClr val="tx1"/>
                              </a:solidFill>
                              <a:latin typeface="+mn-lt"/>
                            </a:rPr>
                            <a:t> Meeting Recommendations</a:t>
                          </a:r>
                        </a:p>
                      </a:txBody>
                      <a:tcPr anchor="ctr">
                        <a:solidFill>
                          <a:srgbClr val="D7E6F5"/>
                        </a:solidFill>
                      </a:tcPr>
                    </a:tc>
                    <a:tc hMerge="1">
                      <a:txBody>
                        <a:bodyPr/>
                        <a:lstStyle/>
                        <a:p>
                          <a:pPr algn="ctr"/>
                          <a:endParaRPr lang="en-US" sz="3600" dirty="0">
                            <a:solidFill>
                              <a:schemeClr val="tx1"/>
                            </a:solidFill>
                            <a:latin typeface="+mn-lt"/>
                          </a:endParaRPr>
                        </a:p>
                      </a:txBody>
                      <a:tcPr anchor="ctr"/>
                    </a:tc>
                    <a:tc hMerge="1">
                      <a:txBody>
                        <a:bodyPr/>
                        <a:lstStyle/>
                        <a:p>
                          <a:endParaRPr lang="en-US" dirty="0"/>
                        </a:p>
                      </a:txBody>
                      <a:tcPr anchor="ctr"/>
                    </a:tc>
                    <a:extLst>
                      <a:ext uri="{0D108BD9-81ED-4DB2-BD59-A6C34878D82A}">
                        <a16:rowId xmlns:a16="http://schemas.microsoft.com/office/drawing/2014/main" val="3196264321"/>
                      </a:ext>
                    </a:extLst>
                  </a:tr>
                  <a:tr h="2197180">
                    <a:tc>
                      <a:txBody>
                        <a:bodyPr/>
                        <a:lstStyle/>
                        <a:p>
                          <a:pPr algn="r"/>
                          <a:r>
                            <a:rPr lang="en-US" sz="3600" b="1" dirty="0">
                              <a:latin typeface="+mn-lt"/>
                            </a:rPr>
                            <a:t>Physical Activity</a:t>
                          </a:r>
                        </a:p>
                        <a:p>
                          <a:pPr algn="r"/>
                          <a:r>
                            <a:rPr lang="en-US" sz="3600" b="1" dirty="0">
                              <a:latin typeface="+mn-lt"/>
                            </a:rPr>
                            <a:t>Screen Time</a:t>
                          </a:r>
                        </a:p>
                        <a:p>
                          <a:pPr algn="r"/>
                          <a:r>
                            <a:rPr lang="en-US" sz="3600" b="1" dirty="0">
                              <a:latin typeface="+mn-lt"/>
                            </a:rPr>
                            <a:t>Sleep</a:t>
                          </a:r>
                        </a:p>
                      </a:txBody>
                      <a:tcPr anchor="ctr">
                        <a:solidFill>
                          <a:srgbClr val="B7D3EF"/>
                        </a:solidFill>
                      </a:tcPr>
                    </a:tc>
                    <a:tc>
                      <a:txBody>
                        <a:bodyPr/>
                        <a:lstStyle/>
                        <a:p>
                          <a:pPr algn="ctr"/>
                          <a:r>
                            <a:rPr lang="en-US" sz="3600" b="0" dirty="0">
                              <a:latin typeface="+mn-lt"/>
                            </a:rPr>
                            <a:t>1.31 (1.19-1.44)</a:t>
                          </a:r>
                        </a:p>
                        <a:p>
                          <a:pPr algn="ctr"/>
                          <a:r>
                            <a:rPr lang="en-US" sz="3600" dirty="0">
                              <a:latin typeface="+mn-lt"/>
                            </a:rPr>
                            <a:t>1.05 (0.96-1.17)</a:t>
                          </a:r>
                        </a:p>
                        <a:p>
                          <a:pPr algn="ctr"/>
                          <a:r>
                            <a:rPr lang="en-US" sz="3600" dirty="0">
                              <a:latin typeface="+mn-lt"/>
                            </a:rPr>
                            <a:t>1.10 (1.00-1.22)</a:t>
                          </a:r>
                        </a:p>
                      </a:txBody>
                      <a:tcPr anchor="ctr">
                        <a:solidFill>
                          <a:srgbClr val="B7D3EF"/>
                        </a:solidFill>
                      </a:tcPr>
                    </a:tc>
                    <a:tc>
                      <a:txBody>
                        <a:bodyPr/>
                        <a:lstStyle/>
                        <a:p>
                          <a:pPr algn="ctr"/>
                          <a:r>
                            <a:rPr lang="en-US" sz="3600" b="1" dirty="0">
                              <a:latin typeface="+mn-lt"/>
                            </a:rPr>
                            <a:t>1.82 (1.64-2.01)</a:t>
                          </a:r>
                        </a:p>
                        <a:p>
                          <a:pPr algn="ctr"/>
                          <a:r>
                            <a:rPr lang="en-US" sz="3600" dirty="0">
                              <a:latin typeface="+mn-lt"/>
                            </a:rPr>
                            <a:t>1.21 (1.10-1.35)</a:t>
                          </a:r>
                        </a:p>
                        <a:p>
                          <a:pPr algn="ctr"/>
                          <a:r>
                            <a:rPr lang="en-US" sz="3600" dirty="0">
                              <a:latin typeface="+mn-lt"/>
                            </a:rPr>
                            <a:t>1.20 (1.09-1.34)</a:t>
                          </a:r>
                        </a:p>
                      </a:txBody>
                      <a:tcPr anchor="ctr">
                        <a:solidFill>
                          <a:srgbClr val="B7D3EF"/>
                        </a:solidFill>
                      </a:tcPr>
                    </a:tc>
                    <a:extLst>
                      <a:ext uri="{0D108BD9-81ED-4DB2-BD59-A6C34878D82A}">
                        <a16:rowId xmlns:a16="http://schemas.microsoft.com/office/drawing/2014/main" val="3167378019"/>
                      </a:ext>
                    </a:extLst>
                  </a:tr>
                  <a:tr h="1299793">
                    <a:tc>
                      <a:txBody>
                        <a:bodyPr/>
                        <a:lstStyle/>
                        <a:p>
                          <a:r>
                            <a:rPr lang="en-US" sz="3600" b="1" dirty="0">
                              <a:latin typeface="+mn-lt"/>
                            </a:rPr>
                            <a:t>Mental Health </a:t>
                          </a:r>
                        </a:p>
                      </a:txBody>
                      <a:tcPr anchor="ctr">
                        <a:solidFill>
                          <a:srgbClr val="D7E6F5"/>
                        </a:solidFill>
                      </a:tcPr>
                    </a:tc>
                    <a:tc>
                      <a:txBody>
                        <a:bodyPr/>
                        <a:lstStyle/>
                        <a:p>
                          <a:endParaRPr lang="en-US" sz="3600" dirty="0">
                            <a:latin typeface="+mn-lt"/>
                          </a:endParaRPr>
                        </a:p>
                      </a:txBody>
                      <a:tcPr anchor="ctr">
                        <a:solidFill>
                          <a:srgbClr val="D7E6F5"/>
                        </a:solidFill>
                      </a:tcPr>
                    </a:tc>
                    <a:tc>
                      <a:txBody>
                        <a:bodyPr/>
                        <a:lstStyle/>
                        <a:p>
                          <a:endParaRPr lang="en-US" sz="3600" dirty="0">
                            <a:latin typeface="+mn-lt"/>
                          </a:endParaRPr>
                        </a:p>
                      </a:txBody>
                      <a:tcPr anchor="ctr">
                        <a:solidFill>
                          <a:srgbClr val="D7E6F5"/>
                        </a:solidFill>
                      </a:tcPr>
                    </a:tc>
                    <a:extLst>
                      <a:ext uri="{0D108BD9-81ED-4DB2-BD59-A6C34878D82A}">
                        <a16:rowId xmlns:a16="http://schemas.microsoft.com/office/drawing/2014/main" val="3621235719"/>
                      </a:ext>
                    </a:extLst>
                  </a:tr>
                  <a:tr h="1529926">
                    <a:tc>
                      <a:txBody>
                        <a:bodyPr/>
                        <a:lstStyle/>
                        <a:p>
                          <a:pPr algn="r"/>
                          <a:r>
                            <a:rPr lang="en-US" sz="3600" b="1" dirty="0">
                              <a:latin typeface="+mn-lt"/>
                            </a:rPr>
                            <a:t>Anxiety </a:t>
                          </a:r>
                        </a:p>
                        <a:p>
                          <a:pPr algn="r"/>
                          <a:r>
                            <a:rPr lang="en-US" sz="3600" b="1" dirty="0">
                              <a:latin typeface="+mn-lt"/>
                            </a:rPr>
                            <a:t>Depression</a:t>
                          </a:r>
                        </a:p>
                      </a:txBody>
                      <a:tcPr anchor="ctr">
                        <a:solidFill>
                          <a:srgbClr val="B7D3EF"/>
                        </a:solidFill>
                      </a:tcPr>
                    </a:tc>
                    <a:tc>
                      <a:txBody>
                        <a:bodyPr/>
                        <a:lstStyle/>
                        <a:p>
                          <a:pPr algn="ctr"/>
                          <a:r>
                            <a:rPr lang="en-US" sz="3600" b="0" dirty="0">
                              <a:latin typeface="+mn-lt"/>
                            </a:rPr>
                            <a:t>1.10 (0.95-1.25)</a:t>
                          </a:r>
                        </a:p>
                        <a:p>
                          <a:pPr algn="ctr"/>
                          <a:r>
                            <a:rPr lang="en-US" sz="3600" b="0" dirty="0">
                              <a:latin typeface="+mn-lt"/>
                            </a:rPr>
                            <a:t>1.20 (1.02-1.41)</a:t>
                          </a:r>
                        </a:p>
                      </a:txBody>
                      <a:tcPr anchor="ctr">
                        <a:solidFill>
                          <a:srgbClr val="B7D3EF"/>
                        </a:solidFill>
                      </a:tcPr>
                    </a:tc>
                    <a:tc>
                      <a:txBody>
                        <a:bodyPr/>
                        <a:lstStyle/>
                        <a:p>
                          <a:pPr algn="ctr"/>
                          <a:r>
                            <a:rPr lang="en-US" sz="3600" dirty="0">
                              <a:latin typeface="+mn-lt"/>
                            </a:rPr>
                            <a:t>1.06 (0.92-1.23)</a:t>
                          </a:r>
                        </a:p>
                        <a:p>
                          <a:pPr algn="ctr"/>
                          <a:r>
                            <a:rPr lang="en-US" sz="3600" b="1" dirty="0">
                              <a:latin typeface="+mn-lt"/>
                            </a:rPr>
                            <a:t>1.74 (1.48-2.03)</a:t>
                          </a:r>
                        </a:p>
                      </a:txBody>
                      <a:tcPr anchor="ctr">
                        <a:solidFill>
                          <a:srgbClr val="B7D3EF"/>
                        </a:solidFill>
                      </a:tcPr>
                    </a:tc>
                    <a:extLst>
                      <a:ext uri="{0D108BD9-81ED-4DB2-BD59-A6C34878D82A}">
                        <a16:rowId xmlns:a16="http://schemas.microsoft.com/office/drawing/2014/main" val="1343168180"/>
                      </a:ext>
                    </a:extLst>
                  </a:tr>
                </a:tbl>
              </a:graphicData>
            </a:graphic>
          </p:graphicFrame>
        </mc:Choice>
        <mc:Fallback xmlns="">
          <p:graphicFrame>
            <p:nvGraphicFramePr>
              <p:cNvPr id="75" name="Content Placeholder 3">
                <a:extLst>
                  <a:ext uri="{FF2B5EF4-FFF2-40B4-BE49-F238E27FC236}">
                    <a16:creationId xmlns:a16="http://schemas.microsoft.com/office/drawing/2014/main" id="{6F356DA4-CB5A-9948-9C33-9F40B1A8C65B}"/>
                  </a:ext>
                </a:extLst>
              </p:cNvPr>
              <p:cNvGraphicFramePr>
                <a:graphicFrameLocks/>
              </p:cNvGraphicFramePr>
              <p:nvPr>
                <p:extLst>
                  <p:ext uri="{D42A27DB-BD31-4B8C-83A1-F6EECF244321}">
                    <p14:modId xmlns:p14="http://schemas.microsoft.com/office/powerpoint/2010/main" val="1398737933"/>
                  </p:ext>
                </p:extLst>
              </p:nvPr>
            </p:nvGraphicFramePr>
            <p:xfrm>
              <a:off x="13511853" y="14689733"/>
              <a:ext cx="16841951" cy="13307219"/>
            </p:xfrm>
            <a:graphic>
              <a:graphicData uri="http://schemas.openxmlformats.org/drawingml/2006/table">
                <a:tbl>
                  <a:tblPr firstRow="1" bandRow="1">
                    <a:tableStyleId>{073A0DAA-6AF3-43AB-8588-CEC1D06C72B9}</a:tableStyleId>
                  </a:tblPr>
                  <a:tblGrid>
                    <a:gridCol w="6975585">
                      <a:extLst>
                        <a:ext uri="{9D8B030D-6E8A-4147-A177-3AD203B41FA5}">
                          <a16:colId xmlns:a16="http://schemas.microsoft.com/office/drawing/2014/main" val="20000"/>
                        </a:ext>
                      </a:extLst>
                    </a:gridCol>
                    <a:gridCol w="4776075">
                      <a:extLst>
                        <a:ext uri="{9D8B030D-6E8A-4147-A177-3AD203B41FA5}">
                          <a16:colId xmlns:a16="http://schemas.microsoft.com/office/drawing/2014/main" val="1061747564"/>
                        </a:ext>
                      </a:extLst>
                    </a:gridCol>
                    <a:gridCol w="5090291">
                      <a:extLst>
                        <a:ext uri="{9D8B030D-6E8A-4147-A177-3AD203B41FA5}">
                          <a16:colId xmlns:a16="http://schemas.microsoft.com/office/drawing/2014/main" val="647177989"/>
                        </a:ext>
                      </a:extLst>
                    </a:gridCol>
                  </a:tblGrid>
                  <a:tr h="1942801">
                    <a:tc gridSpan="3">
                      <a:txBody>
                        <a:bodyPr/>
                        <a:lstStyle/>
                        <a:p>
                          <a:pPr marL="0" marR="0" indent="0" algn="l" defTabSz="548640" rtl="0" eaLnBrk="1" fontAlgn="auto" latinLnBrk="0" hangingPunct="1">
                            <a:lnSpc>
                              <a:spcPct val="100000"/>
                            </a:lnSpc>
                            <a:spcBef>
                              <a:spcPts val="0"/>
                            </a:spcBef>
                            <a:spcAft>
                              <a:spcPts val="0"/>
                            </a:spcAft>
                            <a:buClrTx/>
                            <a:buSzTx/>
                            <a:buFontTx/>
                            <a:buNone/>
                            <a:tabLst/>
                            <a:defRPr/>
                          </a:pPr>
                          <a:r>
                            <a:rPr lang="en-US" sz="3600" b="1" baseline="0" dirty="0">
                              <a:solidFill>
                                <a:schemeClr val="bg1"/>
                              </a:solidFill>
                              <a:latin typeface="+mn-lt"/>
                            </a:rPr>
                            <a:t>Table 2. The association between demographics, health behaviors, and mental health on weight status among youth (ref: healthy weight)</a:t>
                          </a:r>
                        </a:p>
                      </a:txBody>
                      <a:tcPr anchor="ctr">
                        <a:solidFill>
                          <a:srgbClr val="225C98"/>
                        </a:solidFill>
                      </a:tcPr>
                    </a:tc>
                    <a:tc hMerge="1">
                      <a:txBody>
                        <a:bodyPr/>
                        <a:lstStyle/>
                        <a:p>
                          <a:pPr marL="0" marR="0" indent="0" algn="l" defTabSz="548640" rtl="0" eaLnBrk="1" fontAlgn="auto" latinLnBrk="0" hangingPunct="1">
                            <a:lnSpc>
                              <a:spcPct val="100000"/>
                            </a:lnSpc>
                            <a:spcBef>
                              <a:spcPts val="0"/>
                            </a:spcBef>
                            <a:spcAft>
                              <a:spcPts val="0"/>
                            </a:spcAft>
                            <a:buClrTx/>
                            <a:buSzTx/>
                            <a:buFontTx/>
                            <a:buNone/>
                            <a:tabLst/>
                            <a:defRPr/>
                          </a:pPr>
                          <a:endParaRPr lang="en-US" sz="3600" baseline="0" dirty="0">
                            <a:solidFill>
                              <a:srgbClr val="CFB87C"/>
                            </a:solidFill>
                            <a:latin typeface="+mj-lt"/>
                          </a:endParaRPr>
                        </a:p>
                      </a:txBody>
                      <a:tcPr anchor="ctr"/>
                    </a:tc>
                    <a:tc hMerge="1">
                      <a:txBody>
                        <a:bodyPr/>
                        <a:lstStyle/>
                        <a:p>
                          <a:pPr marL="0" marR="0" indent="0" algn="l" defTabSz="548640" rtl="0" eaLnBrk="1" fontAlgn="auto" latinLnBrk="0" hangingPunct="1">
                            <a:lnSpc>
                              <a:spcPct val="100000"/>
                            </a:lnSpc>
                            <a:spcBef>
                              <a:spcPts val="0"/>
                            </a:spcBef>
                            <a:spcAft>
                              <a:spcPts val="0"/>
                            </a:spcAft>
                            <a:buClrTx/>
                            <a:buSzTx/>
                            <a:buFontTx/>
                            <a:buNone/>
                            <a:tabLst/>
                            <a:defRPr/>
                          </a:pPr>
                          <a:endParaRPr lang="en-US" sz="4000" baseline="0" dirty="0">
                            <a:solidFill>
                              <a:srgbClr val="CFB87C"/>
                            </a:solidFill>
                            <a:latin typeface="+mj-lt"/>
                          </a:endParaRPr>
                        </a:p>
                      </a:txBody>
                      <a:tcPr anchor="ctr"/>
                    </a:tc>
                    <a:extLst>
                      <a:ext uri="{0D108BD9-81ED-4DB2-BD59-A6C34878D82A}">
                        <a16:rowId xmlns:a16="http://schemas.microsoft.com/office/drawing/2014/main" val="10000"/>
                      </a:ext>
                    </a:extLst>
                  </a:tr>
                  <a:tr h="1754374">
                    <a:tc>
                      <a:txBody>
                        <a:bodyPr/>
                        <a:lstStyle/>
                        <a:p>
                          <a:endParaRPr lang="en-US" sz="3600" dirty="0">
                            <a:solidFill>
                              <a:schemeClr val="tx1"/>
                            </a:solidFill>
                            <a:latin typeface="+mn-lt"/>
                          </a:endParaRPr>
                        </a:p>
                      </a:txBody>
                      <a:tcPr anchor="ctr">
                        <a:solidFill>
                          <a:srgbClr val="B7D3EF"/>
                        </a:solidFill>
                      </a:tcPr>
                    </a:tc>
                    <a:tc>
                      <a:txBody>
                        <a:bodyPr/>
                        <a:lstStyle/>
                        <a:p>
                          <a:endParaRPr lang="en-US"/>
                        </a:p>
                      </a:txBody>
                      <a:tcPr anchor="ctr">
                        <a:blipFill>
                          <a:blip r:embed="rId4"/>
                          <a:stretch>
                            <a:fillRect l="-146173" t="-111111" r="-107015" b="-551042"/>
                          </a:stretch>
                        </a:blipFill>
                      </a:tcPr>
                    </a:tc>
                    <a:tc>
                      <a:txBody>
                        <a:bodyPr/>
                        <a:lstStyle/>
                        <a:p>
                          <a:endParaRPr lang="en-US"/>
                        </a:p>
                      </a:txBody>
                      <a:tcPr anchor="ctr">
                        <a:blipFill>
                          <a:blip r:embed="rId4"/>
                          <a:stretch>
                            <a:fillRect l="-231138" t="-111111" r="-479" b="-551042"/>
                          </a:stretch>
                        </a:blipFill>
                      </a:tcPr>
                    </a:tc>
                    <a:extLst>
                      <a:ext uri="{0D108BD9-81ED-4DB2-BD59-A6C34878D82A}">
                        <a16:rowId xmlns:a16="http://schemas.microsoft.com/office/drawing/2014/main" val="159840437"/>
                      </a:ext>
                    </a:extLst>
                  </a:tr>
                  <a:tr h="1159024">
                    <a:tc gridSpan="3">
                      <a:txBody>
                        <a:bodyPr/>
                        <a:lstStyle/>
                        <a:p>
                          <a:r>
                            <a:rPr lang="en-US" sz="3600" b="1" kern="1200" dirty="0">
                              <a:solidFill>
                                <a:schemeClr val="tx1"/>
                              </a:solidFill>
                              <a:latin typeface="+mn-lt"/>
                              <a:ea typeface="+mn-ea"/>
                              <a:cs typeface="+mn-cs"/>
                            </a:rPr>
                            <a:t>Demographics</a:t>
                          </a:r>
                        </a:p>
                      </a:txBody>
                      <a:tcPr anchor="ctr">
                        <a:solidFill>
                          <a:srgbClr val="D7E6F5"/>
                        </a:solidFill>
                      </a:tcPr>
                    </a:tc>
                    <a:tc hMerge="1">
                      <a:txBody>
                        <a:bodyPr/>
                        <a:lstStyle/>
                        <a:p>
                          <a:pPr algn="ctr"/>
                          <a:endParaRPr lang="en-US" sz="3600" dirty="0">
                            <a:solidFill>
                              <a:schemeClr val="tx1"/>
                            </a:solidFill>
                            <a:latin typeface="+mn-lt"/>
                          </a:endParaRPr>
                        </a:p>
                      </a:txBody>
                      <a:tcPr anchor="ctr"/>
                    </a:tc>
                    <a:tc hMerge="1">
                      <a:txBody>
                        <a:bodyPr/>
                        <a:lstStyle/>
                        <a:p>
                          <a:endParaRPr lang="en-US" dirty="0"/>
                        </a:p>
                      </a:txBody>
                      <a:tcPr anchor="ctr"/>
                    </a:tc>
                    <a:extLst>
                      <a:ext uri="{0D108BD9-81ED-4DB2-BD59-A6C34878D82A}">
                        <a16:rowId xmlns:a16="http://schemas.microsoft.com/office/drawing/2014/main" val="1554649244"/>
                      </a:ext>
                    </a:extLst>
                  </a:tr>
                  <a:tr h="2197180">
                    <a:tc>
                      <a:txBody>
                        <a:bodyPr/>
                        <a:lstStyle/>
                        <a:p>
                          <a:pPr algn="r"/>
                          <a:r>
                            <a:rPr lang="en-US" sz="3600" b="1" dirty="0">
                              <a:solidFill>
                                <a:schemeClr val="tx1"/>
                              </a:solidFill>
                              <a:latin typeface="+mn-lt"/>
                            </a:rPr>
                            <a:t>Sex (Male)</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3600" b="1" kern="1200" dirty="0">
                              <a:solidFill>
                                <a:schemeClr val="tx1"/>
                              </a:solidFill>
                              <a:latin typeface="+mn-lt"/>
                              <a:ea typeface="+mn-ea"/>
                              <a:cs typeface="+mn-cs"/>
                            </a:rPr>
                            <a:t>Race (Minority)</a:t>
                          </a:r>
                        </a:p>
                        <a:p>
                          <a:pPr marL="0" marR="0" lvl="0" indent="0" algn="r" defTabSz="914377" rtl="0" eaLnBrk="1" fontAlgn="auto" latinLnBrk="0" hangingPunct="1">
                            <a:lnSpc>
                              <a:spcPct val="100000"/>
                            </a:lnSpc>
                            <a:spcBef>
                              <a:spcPts val="0"/>
                            </a:spcBef>
                            <a:spcAft>
                              <a:spcPts val="0"/>
                            </a:spcAft>
                            <a:buClrTx/>
                            <a:buSzTx/>
                            <a:buFontTx/>
                            <a:buNone/>
                            <a:tabLst/>
                            <a:defRPr/>
                          </a:pPr>
                          <a:r>
                            <a:rPr lang="en-US" sz="3600" b="1" kern="1200" dirty="0">
                              <a:solidFill>
                                <a:schemeClr val="tx1"/>
                              </a:solidFill>
                              <a:latin typeface="+mn-lt"/>
                              <a:ea typeface="+mn-ea"/>
                              <a:cs typeface="+mn-cs"/>
                            </a:rPr>
                            <a:t>Hispanic</a:t>
                          </a:r>
                        </a:p>
                      </a:txBody>
                      <a:tcPr anchor="ctr">
                        <a:solidFill>
                          <a:srgbClr val="B7D3EF"/>
                        </a:solidFill>
                      </a:tcPr>
                    </a:tc>
                    <a:tc>
                      <a:txBody>
                        <a:bodyPr/>
                        <a:lstStyle/>
                        <a:p>
                          <a:pPr algn="ctr"/>
                          <a:r>
                            <a:rPr lang="en-US" sz="3600" b="0" dirty="0">
                              <a:latin typeface="+mn-lt"/>
                            </a:rPr>
                            <a:t>1.07 (0.97-1.17)</a:t>
                          </a:r>
                        </a:p>
                        <a:p>
                          <a:pPr algn="ctr"/>
                          <a:r>
                            <a:rPr lang="en-US" sz="3600" b="0" dirty="0">
                              <a:latin typeface="+mn-lt"/>
                            </a:rPr>
                            <a:t>1.04 (0.93-1.17)</a:t>
                          </a:r>
                        </a:p>
                        <a:p>
                          <a:pPr algn="ctr"/>
                          <a:r>
                            <a:rPr lang="en-US" sz="3600" b="0" dirty="0">
                              <a:latin typeface="+mn-lt"/>
                            </a:rPr>
                            <a:t>1.21 (1.05-1.40)</a:t>
                          </a:r>
                        </a:p>
                      </a:txBody>
                      <a:tcPr anchor="ctr">
                        <a:solidFill>
                          <a:srgbClr val="B7D3EF"/>
                        </a:solidFill>
                      </a:tcPr>
                    </a:tc>
                    <a:tc>
                      <a:txBody>
                        <a:bodyPr/>
                        <a:lstStyle/>
                        <a:p>
                          <a:pPr algn="ctr"/>
                          <a:r>
                            <a:rPr lang="en-US" sz="3600" b="1" dirty="0">
                              <a:latin typeface="+mn-lt"/>
                            </a:rPr>
                            <a:t>1.59 (1.44-1.76)</a:t>
                          </a:r>
                        </a:p>
                        <a:p>
                          <a:pPr algn="ctr"/>
                          <a:r>
                            <a:rPr lang="en-US" sz="3600" b="0" dirty="0">
                              <a:latin typeface="+mn-lt"/>
                            </a:rPr>
                            <a:t>1.30 (1.16-1.46)</a:t>
                          </a:r>
                        </a:p>
                        <a:p>
                          <a:pPr algn="ctr"/>
                          <a:r>
                            <a:rPr lang="en-US" sz="3600" b="0" dirty="0">
                              <a:latin typeface="+mn-lt"/>
                            </a:rPr>
                            <a:t>1.31 (1.13-1.52)</a:t>
                          </a:r>
                        </a:p>
                      </a:txBody>
                      <a:tcPr anchor="ctr">
                        <a:solidFill>
                          <a:srgbClr val="B7D3EF"/>
                        </a:solidFill>
                      </a:tcPr>
                    </a:tc>
                    <a:extLst>
                      <a:ext uri="{0D108BD9-81ED-4DB2-BD59-A6C34878D82A}">
                        <a16:rowId xmlns:a16="http://schemas.microsoft.com/office/drawing/2014/main" val="10007"/>
                      </a:ext>
                    </a:extLst>
                  </a:tr>
                  <a:tr h="1226941">
                    <a:tc gridSpan="3">
                      <a:txBody>
                        <a:bodyPr/>
                        <a:lstStyle/>
                        <a:p>
                          <a:r>
                            <a:rPr lang="en-US" sz="3600" b="1" u="sng" dirty="0">
                              <a:solidFill>
                                <a:schemeClr val="tx1"/>
                              </a:solidFill>
                              <a:latin typeface="+mn-lt"/>
                            </a:rPr>
                            <a:t>Not</a:t>
                          </a:r>
                          <a:r>
                            <a:rPr lang="en-US" sz="3600" b="1" dirty="0">
                              <a:solidFill>
                                <a:schemeClr val="tx1"/>
                              </a:solidFill>
                              <a:latin typeface="+mn-lt"/>
                            </a:rPr>
                            <a:t> Meeting Recommendations</a:t>
                          </a:r>
                        </a:p>
                      </a:txBody>
                      <a:tcPr anchor="ctr">
                        <a:solidFill>
                          <a:srgbClr val="D7E6F5"/>
                        </a:solidFill>
                      </a:tcPr>
                    </a:tc>
                    <a:tc hMerge="1">
                      <a:txBody>
                        <a:bodyPr/>
                        <a:lstStyle/>
                        <a:p>
                          <a:pPr algn="ctr"/>
                          <a:endParaRPr lang="en-US" sz="3600" dirty="0">
                            <a:solidFill>
                              <a:schemeClr val="tx1"/>
                            </a:solidFill>
                            <a:latin typeface="+mn-lt"/>
                          </a:endParaRPr>
                        </a:p>
                      </a:txBody>
                      <a:tcPr anchor="ctr"/>
                    </a:tc>
                    <a:tc hMerge="1">
                      <a:txBody>
                        <a:bodyPr/>
                        <a:lstStyle/>
                        <a:p>
                          <a:endParaRPr lang="en-US" dirty="0"/>
                        </a:p>
                      </a:txBody>
                      <a:tcPr anchor="ctr"/>
                    </a:tc>
                    <a:extLst>
                      <a:ext uri="{0D108BD9-81ED-4DB2-BD59-A6C34878D82A}">
                        <a16:rowId xmlns:a16="http://schemas.microsoft.com/office/drawing/2014/main" val="3196264321"/>
                      </a:ext>
                    </a:extLst>
                  </a:tr>
                  <a:tr h="2197180">
                    <a:tc>
                      <a:txBody>
                        <a:bodyPr/>
                        <a:lstStyle/>
                        <a:p>
                          <a:pPr algn="r"/>
                          <a:r>
                            <a:rPr lang="en-US" sz="3600" b="1" dirty="0">
                              <a:latin typeface="+mn-lt"/>
                            </a:rPr>
                            <a:t>Physical Activity</a:t>
                          </a:r>
                        </a:p>
                        <a:p>
                          <a:pPr algn="r"/>
                          <a:r>
                            <a:rPr lang="en-US" sz="3600" b="1" dirty="0">
                              <a:latin typeface="+mn-lt"/>
                            </a:rPr>
                            <a:t>Screen Time</a:t>
                          </a:r>
                        </a:p>
                        <a:p>
                          <a:pPr algn="r"/>
                          <a:r>
                            <a:rPr lang="en-US" sz="3600" b="1" dirty="0">
                              <a:latin typeface="+mn-lt"/>
                            </a:rPr>
                            <a:t>Sleep</a:t>
                          </a:r>
                        </a:p>
                      </a:txBody>
                      <a:tcPr anchor="ctr">
                        <a:solidFill>
                          <a:srgbClr val="B7D3EF"/>
                        </a:solidFill>
                      </a:tcPr>
                    </a:tc>
                    <a:tc>
                      <a:txBody>
                        <a:bodyPr/>
                        <a:lstStyle/>
                        <a:p>
                          <a:pPr algn="ctr"/>
                          <a:r>
                            <a:rPr lang="en-US" sz="3600" b="0" dirty="0">
                              <a:latin typeface="+mn-lt"/>
                            </a:rPr>
                            <a:t>1.31 (1.19-1.44)</a:t>
                          </a:r>
                        </a:p>
                        <a:p>
                          <a:pPr algn="ctr"/>
                          <a:r>
                            <a:rPr lang="en-US" sz="3600" dirty="0">
                              <a:latin typeface="+mn-lt"/>
                            </a:rPr>
                            <a:t>1.05 (0.96-1.17)</a:t>
                          </a:r>
                        </a:p>
                        <a:p>
                          <a:pPr algn="ctr"/>
                          <a:r>
                            <a:rPr lang="en-US" sz="3600" dirty="0">
                              <a:latin typeface="+mn-lt"/>
                            </a:rPr>
                            <a:t>1.10 (1.00-1.22)</a:t>
                          </a:r>
                        </a:p>
                      </a:txBody>
                      <a:tcPr anchor="ctr">
                        <a:solidFill>
                          <a:srgbClr val="B7D3EF"/>
                        </a:solidFill>
                      </a:tcPr>
                    </a:tc>
                    <a:tc>
                      <a:txBody>
                        <a:bodyPr/>
                        <a:lstStyle/>
                        <a:p>
                          <a:pPr algn="ctr"/>
                          <a:r>
                            <a:rPr lang="en-US" sz="3600" b="1" dirty="0">
                              <a:latin typeface="+mn-lt"/>
                            </a:rPr>
                            <a:t>1.82 (1.64-2.01)</a:t>
                          </a:r>
                        </a:p>
                        <a:p>
                          <a:pPr algn="ctr"/>
                          <a:r>
                            <a:rPr lang="en-US" sz="3600" dirty="0">
                              <a:latin typeface="+mn-lt"/>
                            </a:rPr>
                            <a:t>1.21 (1.10-1.35)</a:t>
                          </a:r>
                        </a:p>
                        <a:p>
                          <a:pPr algn="ctr"/>
                          <a:r>
                            <a:rPr lang="en-US" sz="3600" dirty="0">
                              <a:latin typeface="+mn-lt"/>
                            </a:rPr>
                            <a:t>1.20 (1.09-1.34)</a:t>
                          </a:r>
                        </a:p>
                      </a:txBody>
                      <a:tcPr anchor="ctr">
                        <a:solidFill>
                          <a:srgbClr val="B7D3EF"/>
                        </a:solidFill>
                      </a:tcPr>
                    </a:tc>
                    <a:extLst>
                      <a:ext uri="{0D108BD9-81ED-4DB2-BD59-A6C34878D82A}">
                        <a16:rowId xmlns:a16="http://schemas.microsoft.com/office/drawing/2014/main" val="3167378019"/>
                      </a:ext>
                    </a:extLst>
                  </a:tr>
                  <a:tr h="1299793">
                    <a:tc>
                      <a:txBody>
                        <a:bodyPr/>
                        <a:lstStyle/>
                        <a:p>
                          <a:r>
                            <a:rPr lang="en-US" sz="3600" b="1" dirty="0">
                              <a:latin typeface="+mn-lt"/>
                            </a:rPr>
                            <a:t>Mental Health </a:t>
                          </a:r>
                        </a:p>
                      </a:txBody>
                      <a:tcPr anchor="ctr">
                        <a:solidFill>
                          <a:srgbClr val="D7E6F5"/>
                        </a:solidFill>
                      </a:tcPr>
                    </a:tc>
                    <a:tc>
                      <a:txBody>
                        <a:bodyPr/>
                        <a:lstStyle/>
                        <a:p>
                          <a:endParaRPr lang="en-US" sz="3600" dirty="0">
                            <a:latin typeface="+mn-lt"/>
                          </a:endParaRPr>
                        </a:p>
                      </a:txBody>
                      <a:tcPr anchor="ctr">
                        <a:solidFill>
                          <a:srgbClr val="D7E6F5"/>
                        </a:solidFill>
                      </a:tcPr>
                    </a:tc>
                    <a:tc>
                      <a:txBody>
                        <a:bodyPr/>
                        <a:lstStyle/>
                        <a:p>
                          <a:endParaRPr lang="en-US" sz="3600" dirty="0">
                            <a:latin typeface="+mn-lt"/>
                          </a:endParaRPr>
                        </a:p>
                      </a:txBody>
                      <a:tcPr anchor="ctr">
                        <a:solidFill>
                          <a:srgbClr val="D7E6F5"/>
                        </a:solidFill>
                      </a:tcPr>
                    </a:tc>
                    <a:extLst>
                      <a:ext uri="{0D108BD9-81ED-4DB2-BD59-A6C34878D82A}">
                        <a16:rowId xmlns:a16="http://schemas.microsoft.com/office/drawing/2014/main" val="3621235719"/>
                      </a:ext>
                    </a:extLst>
                  </a:tr>
                  <a:tr h="1529926">
                    <a:tc>
                      <a:txBody>
                        <a:bodyPr/>
                        <a:lstStyle/>
                        <a:p>
                          <a:pPr algn="r"/>
                          <a:r>
                            <a:rPr lang="en-US" sz="3600" b="1" dirty="0">
                              <a:latin typeface="+mn-lt"/>
                            </a:rPr>
                            <a:t>Anxiety </a:t>
                          </a:r>
                        </a:p>
                        <a:p>
                          <a:pPr algn="r"/>
                          <a:r>
                            <a:rPr lang="en-US" sz="3600" b="1" dirty="0">
                              <a:latin typeface="+mn-lt"/>
                            </a:rPr>
                            <a:t>Depression</a:t>
                          </a:r>
                        </a:p>
                      </a:txBody>
                      <a:tcPr anchor="ctr">
                        <a:solidFill>
                          <a:srgbClr val="B7D3EF"/>
                        </a:solidFill>
                      </a:tcPr>
                    </a:tc>
                    <a:tc>
                      <a:txBody>
                        <a:bodyPr/>
                        <a:lstStyle/>
                        <a:p>
                          <a:pPr algn="ctr"/>
                          <a:r>
                            <a:rPr lang="en-US" sz="3600" b="0" dirty="0">
                              <a:latin typeface="+mn-lt"/>
                            </a:rPr>
                            <a:t>1.10 (0.95-1.25)</a:t>
                          </a:r>
                        </a:p>
                        <a:p>
                          <a:pPr algn="ctr"/>
                          <a:r>
                            <a:rPr lang="en-US" sz="3600" b="0" dirty="0">
                              <a:latin typeface="+mn-lt"/>
                            </a:rPr>
                            <a:t>1.20 (1.02-1.41)</a:t>
                          </a:r>
                        </a:p>
                      </a:txBody>
                      <a:tcPr anchor="ctr">
                        <a:solidFill>
                          <a:srgbClr val="B7D3EF"/>
                        </a:solidFill>
                      </a:tcPr>
                    </a:tc>
                    <a:tc>
                      <a:txBody>
                        <a:bodyPr/>
                        <a:lstStyle/>
                        <a:p>
                          <a:pPr algn="ctr"/>
                          <a:r>
                            <a:rPr lang="en-US" sz="3600" dirty="0">
                              <a:latin typeface="+mn-lt"/>
                            </a:rPr>
                            <a:t>1.06 (0.92-1.23)</a:t>
                          </a:r>
                        </a:p>
                        <a:p>
                          <a:pPr algn="ctr"/>
                          <a:r>
                            <a:rPr lang="en-US" sz="3600" b="1" dirty="0">
                              <a:latin typeface="+mn-lt"/>
                            </a:rPr>
                            <a:t>1.74 (1.48-2.03)</a:t>
                          </a:r>
                        </a:p>
                      </a:txBody>
                      <a:tcPr anchor="ctr">
                        <a:solidFill>
                          <a:srgbClr val="B7D3EF"/>
                        </a:solidFill>
                      </a:tcPr>
                    </a:tc>
                    <a:extLst>
                      <a:ext uri="{0D108BD9-81ED-4DB2-BD59-A6C34878D82A}">
                        <a16:rowId xmlns:a16="http://schemas.microsoft.com/office/drawing/2014/main" val="1343168180"/>
                      </a:ext>
                    </a:extLst>
                  </a:tr>
                </a:tbl>
              </a:graphicData>
            </a:graphic>
          </p:graphicFrame>
        </mc:Fallback>
      </mc:AlternateContent>
      <p:pic>
        <p:nvPicPr>
          <p:cNvPr id="33" name="Picture 32">
            <a:extLst>
              <a:ext uri="{FF2B5EF4-FFF2-40B4-BE49-F238E27FC236}">
                <a16:creationId xmlns:a16="http://schemas.microsoft.com/office/drawing/2014/main" id="{09EAF28B-D9FB-654F-9A90-1F002F04ED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80863" y="1286559"/>
            <a:ext cx="2217846" cy="2217846"/>
          </a:xfrm>
          <a:prstGeom prst="rect">
            <a:avLst/>
          </a:prstGeom>
        </p:spPr>
      </p:pic>
      <p:sp>
        <p:nvSpPr>
          <p:cNvPr id="38" name="TextBox 37">
            <a:extLst>
              <a:ext uri="{FF2B5EF4-FFF2-40B4-BE49-F238E27FC236}">
                <a16:creationId xmlns:a16="http://schemas.microsoft.com/office/drawing/2014/main" id="{24FDF7C3-E8CF-7A47-88D0-5501A6E94EAF}"/>
              </a:ext>
            </a:extLst>
          </p:cNvPr>
          <p:cNvSpPr txBox="1"/>
          <p:nvPr/>
        </p:nvSpPr>
        <p:spPr>
          <a:xfrm>
            <a:off x="12525014" y="9889681"/>
            <a:ext cx="18612883" cy="4524315"/>
          </a:xfrm>
          <a:prstGeom prst="rect">
            <a:avLst/>
          </a:prstGeom>
          <a:noFill/>
          <a:ln>
            <a:noFill/>
          </a:ln>
        </p:spPr>
        <p:txBody>
          <a:bodyPr wrap="square" rtlCol="0">
            <a:spAutoFit/>
          </a:bodyPr>
          <a:lstStyle/>
          <a:p>
            <a:pPr algn="ctr">
              <a:spcAft>
                <a:spcPts val="600"/>
              </a:spcAft>
            </a:pPr>
            <a:r>
              <a:rPr lang="en-US" sz="7200" b="1" dirty="0"/>
              <a:t>The most significant predictors of obesity among youth are being male, not meeting physical activity recommendations, and being depressed.</a:t>
            </a:r>
          </a:p>
        </p:txBody>
      </p:sp>
      <p:grpSp>
        <p:nvGrpSpPr>
          <p:cNvPr id="17" name="Group 16">
            <a:extLst>
              <a:ext uri="{FF2B5EF4-FFF2-40B4-BE49-F238E27FC236}">
                <a16:creationId xmlns:a16="http://schemas.microsoft.com/office/drawing/2014/main" id="{83B20A7D-1A2C-9347-8B99-457B529C744D}"/>
              </a:ext>
            </a:extLst>
          </p:cNvPr>
          <p:cNvGrpSpPr/>
          <p:nvPr/>
        </p:nvGrpSpPr>
        <p:grpSpPr>
          <a:xfrm>
            <a:off x="32596003" y="19858013"/>
            <a:ext cx="10724669" cy="8363506"/>
            <a:chOff x="32503909" y="15421465"/>
            <a:chExt cx="10724669" cy="8363506"/>
          </a:xfrm>
        </p:grpSpPr>
        <p:graphicFrame>
          <p:nvGraphicFramePr>
            <p:cNvPr id="11" name="Chart 10">
              <a:extLst>
                <a:ext uri="{FF2B5EF4-FFF2-40B4-BE49-F238E27FC236}">
                  <a16:creationId xmlns:a16="http://schemas.microsoft.com/office/drawing/2014/main" id="{C18C1C94-F3CC-1443-ABFB-6A0C08BCE369}"/>
                </a:ext>
              </a:extLst>
            </p:cNvPr>
            <p:cNvGraphicFramePr/>
            <p:nvPr>
              <p:extLst>
                <p:ext uri="{D42A27DB-BD31-4B8C-83A1-F6EECF244321}">
                  <p14:modId xmlns:p14="http://schemas.microsoft.com/office/powerpoint/2010/main" val="3368915118"/>
                </p:ext>
              </p:extLst>
            </p:nvPr>
          </p:nvGraphicFramePr>
          <p:xfrm>
            <a:off x="32847347" y="15976021"/>
            <a:ext cx="10381231" cy="7808950"/>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a:extLst>
                <a:ext uri="{FF2B5EF4-FFF2-40B4-BE49-F238E27FC236}">
                  <a16:creationId xmlns:a16="http://schemas.microsoft.com/office/drawing/2014/main" id="{FC28FBBD-41F7-CB4A-A388-9D1EB0079700}"/>
                </a:ext>
              </a:extLst>
            </p:cNvPr>
            <p:cNvSpPr txBox="1"/>
            <p:nvPr/>
          </p:nvSpPr>
          <p:spPr>
            <a:xfrm>
              <a:off x="32503909" y="15421465"/>
              <a:ext cx="10202706" cy="461665"/>
            </a:xfrm>
            <a:prstGeom prst="rect">
              <a:avLst/>
            </a:prstGeom>
            <a:noFill/>
          </p:spPr>
          <p:txBody>
            <a:bodyPr wrap="square" rtlCol="0">
              <a:spAutoFit/>
            </a:bodyPr>
            <a:lstStyle/>
            <a:p>
              <a:r>
                <a:rPr lang="en-US" sz="2400" b="1" dirty="0"/>
                <a:t>Figure 2. Youth not meeting recommendations by weight status</a:t>
              </a:r>
            </a:p>
          </p:txBody>
        </p:sp>
      </p:grpSp>
      <p:grpSp>
        <p:nvGrpSpPr>
          <p:cNvPr id="18" name="Group 17">
            <a:extLst>
              <a:ext uri="{FF2B5EF4-FFF2-40B4-BE49-F238E27FC236}">
                <a16:creationId xmlns:a16="http://schemas.microsoft.com/office/drawing/2014/main" id="{ADA1FED5-3838-4B44-AE32-ACC4DEB6E92E}"/>
              </a:ext>
            </a:extLst>
          </p:cNvPr>
          <p:cNvGrpSpPr/>
          <p:nvPr/>
        </p:nvGrpSpPr>
        <p:grpSpPr>
          <a:xfrm>
            <a:off x="32596003" y="14079797"/>
            <a:ext cx="10202706" cy="5432574"/>
            <a:chOff x="32503190" y="13568046"/>
            <a:chExt cx="10202706" cy="5432574"/>
          </a:xfrm>
        </p:grpSpPr>
        <p:graphicFrame>
          <p:nvGraphicFramePr>
            <p:cNvPr id="16" name="Chart 15">
              <a:extLst>
                <a:ext uri="{FF2B5EF4-FFF2-40B4-BE49-F238E27FC236}">
                  <a16:creationId xmlns:a16="http://schemas.microsoft.com/office/drawing/2014/main" id="{EF78A0B0-71D7-0E4F-8349-9EA1CA20CABE}"/>
                </a:ext>
              </a:extLst>
            </p:cNvPr>
            <p:cNvGraphicFramePr/>
            <p:nvPr>
              <p:extLst>
                <p:ext uri="{D42A27DB-BD31-4B8C-83A1-F6EECF244321}">
                  <p14:modId xmlns:p14="http://schemas.microsoft.com/office/powerpoint/2010/main" val="1401773585"/>
                </p:ext>
              </p:extLst>
            </p:nvPr>
          </p:nvGraphicFramePr>
          <p:xfrm>
            <a:off x="33808284" y="13619615"/>
            <a:ext cx="7949766" cy="5381005"/>
          </p:xfrm>
          <a:graphic>
            <a:graphicData uri="http://schemas.openxmlformats.org/drawingml/2006/chart">
              <c:chart xmlns:c="http://schemas.openxmlformats.org/drawingml/2006/chart" xmlns:r="http://schemas.openxmlformats.org/officeDocument/2006/relationships" r:id="rId7"/>
            </a:graphicData>
          </a:graphic>
        </p:graphicFrame>
        <p:sp>
          <p:nvSpPr>
            <p:cNvPr id="46" name="TextBox 45">
              <a:extLst>
                <a:ext uri="{FF2B5EF4-FFF2-40B4-BE49-F238E27FC236}">
                  <a16:creationId xmlns:a16="http://schemas.microsoft.com/office/drawing/2014/main" id="{06BFCF79-F3D0-9643-BC49-5F153DCA158C}"/>
                </a:ext>
              </a:extLst>
            </p:cNvPr>
            <p:cNvSpPr txBox="1"/>
            <p:nvPr/>
          </p:nvSpPr>
          <p:spPr>
            <a:xfrm>
              <a:off x="32503190" y="13568046"/>
              <a:ext cx="10202706" cy="461665"/>
            </a:xfrm>
            <a:prstGeom prst="rect">
              <a:avLst/>
            </a:prstGeom>
            <a:noFill/>
          </p:spPr>
          <p:txBody>
            <a:bodyPr wrap="square" rtlCol="0">
              <a:spAutoFit/>
            </a:bodyPr>
            <a:lstStyle/>
            <a:p>
              <a:r>
                <a:rPr lang="en-US" sz="2400" b="1" dirty="0"/>
                <a:t>Figure 1. Youth diagnosis of mental health outcome by weight status</a:t>
              </a:r>
            </a:p>
          </p:txBody>
        </p:sp>
      </p:grpSp>
      <p:sp>
        <p:nvSpPr>
          <p:cNvPr id="49" name="Text Box 522">
            <a:extLst>
              <a:ext uri="{FF2B5EF4-FFF2-40B4-BE49-F238E27FC236}">
                <a16:creationId xmlns:a16="http://schemas.microsoft.com/office/drawing/2014/main" id="{AE74A5D0-6CC5-7D43-986C-34EC865F0AEF}"/>
              </a:ext>
            </a:extLst>
          </p:cNvPr>
          <p:cNvSpPr txBox="1">
            <a:spLocks noChangeArrowheads="1"/>
          </p:cNvSpPr>
          <p:nvPr/>
        </p:nvSpPr>
        <p:spPr bwMode="auto">
          <a:xfrm>
            <a:off x="32563798" y="28729491"/>
            <a:ext cx="10756874" cy="37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defTabSz="857250" eaLnBrk="0" hangingPunct="0">
              <a:defRPr sz="9800">
                <a:solidFill>
                  <a:schemeClr val="tx1"/>
                </a:solidFill>
                <a:latin typeface="Arial" charset="0"/>
              </a:defRPr>
            </a:lvl1pPr>
            <a:lvl2pPr marL="742950" indent="-285750" defTabSz="857250" eaLnBrk="0" hangingPunct="0">
              <a:defRPr sz="9800">
                <a:solidFill>
                  <a:schemeClr val="tx1"/>
                </a:solidFill>
                <a:latin typeface="Arial" charset="0"/>
              </a:defRPr>
            </a:lvl2pPr>
            <a:lvl3pPr marL="1143000" indent="-228600" defTabSz="857250" eaLnBrk="0" hangingPunct="0">
              <a:defRPr sz="9800">
                <a:solidFill>
                  <a:schemeClr val="tx1"/>
                </a:solidFill>
                <a:latin typeface="Arial" charset="0"/>
              </a:defRPr>
            </a:lvl3pPr>
            <a:lvl4pPr marL="1600200" indent="-228600" defTabSz="857250" eaLnBrk="0" hangingPunct="0">
              <a:defRPr sz="9800">
                <a:solidFill>
                  <a:schemeClr val="tx1"/>
                </a:solidFill>
                <a:latin typeface="Arial" charset="0"/>
              </a:defRPr>
            </a:lvl4pPr>
            <a:lvl5pPr marL="2057400" indent="-228600" defTabSz="857250" eaLnBrk="0" hangingPunct="0">
              <a:defRPr sz="9800">
                <a:solidFill>
                  <a:schemeClr val="tx1"/>
                </a:solidFill>
                <a:latin typeface="Arial" charset="0"/>
              </a:defRPr>
            </a:lvl5pPr>
            <a:lvl6pPr marL="2514600" indent="-228600" defTabSz="857250" eaLnBrk="0" fontAlgn="base" hangingPunct="0">
              <a:spcBef>
                <a:spcPct val="0"/>
              </a:spcBef>
              <a:spcAft>
                <a:spcPct val="0"/>
              </a:spcAft>
              <a:defRPr sz="9800">
                <a:solidFill>
                  <a:schemeClr val="tx1"/>
                </a:solidFill>
                <a:latin typeface="Arial" charset="0"/>
              </a:defRPr>
            </a:lvl6pPr>
            <a:lvl7pPr marL="2971800" indent="-228600" defTabSz="857250" eaLnBrk="0" fontAlgn="base" hangingPunct="0">
              <a:spcBef>
                <a:spcPct val="0"/>
              </a:spcBef>
              <a:spcAft>
                <a:spcPct val="0"/>
              </a:spcAft>
              <a:defRPr sz="9800">
                <a:solidFill>
                  <a:schemeClr val="tx1"/>
                </a:solidFill>
                <a:latin typeface="Arial" charset="0"/>
              </a:defRPr>
            </a:lvl7pPr>
            <a:lvl8pPr marL="3429000" indent="-228600" defTabSz="857250" eaLnBrk="0" fontAlgn="base" hangingPunct="0">
              <a:spcBef>
                <a:spcPct val="0"/>
              </a:spcBef>
              <a:spcAft>
                <a:spcPct val="0"/>
              </a:spcAft>
              <a:defRPr sz="9800">
                <a:solidFill>
                  <a:schemeClr val="tx1"/>
                </a:solidFill>
                <a:latin typeface="Arial" charset="0"/>
              </a:defRPr>
            </a:lvl8pPr>
            <a:lvl9pPr marL="3886200" indent="-228600" defTabSz="857250" eaLnBrk="0" fontAlgn="base" hangingPunct="0">
              <a:spcBef>
                <a:spcPct val="0"/>
              </a:spcBef>
              <a:spcAft>
                <a:spcPct val="0"/>
              </a:spcAft>
              <a:defRPr sz="9800">
                <a:solidFill>
                  <a:schemeClr val="tx1"/>
                </a:solidFill>
                <a:latin typeface="Arial" charset="0"/>
              </a:defRPr>
            </a:lvl9pPr>
          </a:lstStyle>
          <a:p>
            <a:pPr marL="0" indent="0" algn="just" eaLnBrk="1" hangingPunct="1">
              <a:spcBef>
                <a:spcPts val="0"/>
              </a:spcBef>
              <a:spcAft>
                <a:spcPts val="400"/>
              </a:spcAft>
            </a:pPr>
            <a:r>
              <a:rPr lang="en-US" sz="3600" dirty="0"/>
              <a:t>In light of the increased mental health concerns among youth, the interplay of health behaviors, mental health, and CVD risk factors need to be examined further to elucidate possible mechanisms of causation. Further, CVD prevention programs should include a focus on mental health. </a:t>
            </a:r>
          </a:p>
          <a:p>
            <a:pPr marL="0" indent="0" algn="just" eaLnBrk="1" hangingPunct="1">
              <a:spcBef>
                <a:spcPts val="0"/>
              </a:spcBef>
              <a:spcAft>
                <a:spcPts val="400"/>
              </a:spcAft>
            </a:pPr>
            <a:endParaRPr lang="en-US" sz="1800" dirty="0"/>
          </a:p>
        </p:txBody>
      </p:sp>
      <p:sp>
        <p:nvSpPr>
          <p:cNvPr id="32" name="Rectangle 31">
            <a:extLst>
              <a:ext uri="{FF2B5EF4-FFF2-40B4-BE49-F238E27FC236}">
                <a16:creationId xmlns:a16="http://schemas.microsoft.com/office/drawing/2014/main" id="{07B24E26-EA91-4E64-8455-709EB710C364}"/>
              </a:ext>
            </a:extLst>
          </p:cNvPr>
          <p:cNvSpPr/>
          <p:nvPr/>
        </p:nvSpPr>
        <p:spPr>
          <a:xfrm>
            <a:off x="444430" y="6102036"/>
            <a:ext cx="42988581" cy="474229"/>
          </a:xfrm>
          <a:prstGeom prst="rect">
            <a:avLst/>
          </a:prstGeom>
          <a:gradFill flip="none" rotWithShape="1">
            <a:gsLst>
              <a:gs pos="4000">
                <a:srgbClr val="0069AA"/>
              </a:gs>
              <a:gs pos="43000">
                <a:srgbClr val="E31837"/>
              </a:gs>
              <a:gs pos="72000">
                <a:srgbClr val="FFC000"/>
              </a:gs>
            </a:gsLst>
            <a:path path="circle">
              <a:fillToRect t="100000" r="100000"/>
            </a:path>
            <a:tileRect l="-100000" b="-100000"/>
          </a:gra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 Box 514">
            <a:extLst>
              <a:ext uri="{FF2B5EF4-FFF2-40B4-BE49-F238E27FC236}">
                <a16:creationId xmlns:a16="http://schemas.microsoft.com/office/drawing/2014/main" id="{89215DA3-710B-45FA-ACDE-34F77D60A8C5}"/>
              </a:ext>
            </a:extLst>
          </p:cNvPr>
          <p:cNvSpPr txBox="1">
            <a:spLocks noChangeArrowheads="1"/>
          </p:cNvSpPr>
          <p:nvPr/>
        </p:nvSpPr>
        <p:spPr bwMode="auto">
          <a:xfrm>
            <a:off x="457200" y="6932998"/>
            <a:ext cx="11003087" cy="707886"/>
          </a:xfrm>
          <a:prstGeom prst="rect">
            <a:avLst/>
          </a:prstGeom>
          <a:solidFill>
            <a:srgbClr val="225C98"/>
          </a:solidFill>
          <a:ln w="12700">
            <a:solidFill>
              <a:srgbClr val="000000"/>
            </a:solidFill>
          </a:ln>
        </p:spPr>
        <p:txBody>
          <a:bodyPr wrap="square" anchor="ctr">
            <a:spAutoFit/>
          </a:bodyPr>
          <a:lstStyle>
            <a:lvl1pPr defTabSz="5014913" eaLnBrk="0" hangingPunct="0">
              <a:defRPr sz="9800">
                <a:solidFill>
                  <a:schemeClr val="tx1"/>
                </a:solidFill>
                <a:latin typeface="Arial" charset="0"/>
              </a:defRPr>
            </a:lvl1pPr>
            <a:lvl2pPr marL="742950" indent="-285750" defTabSz="5014913" eaLnBrk="0" hangingPunct="0">
              <a:defRPr sz="9800">
                <a:solidFill>
                  <a:schemeClr val="tx1"/>
                </a:solidFill>
                <a:latin typeface="Arial" charset="0"/>
              </a:defRPr>
            </a:lvl2pPr>
            <a:lvl3pPr marL="1143000" indent="-228600" defTabSz="5014913" eaLnBrk="0" hangingPunct="0">
              <a:defRPr sz="9800">
                <a:solidFill>
                  <a:schemeClr val="tx1"/>
                </a:solidFill>
                <a:latin typeface="Arial" charset="0"/>
              </a:defRPr>
            </a:lvl3pPr>
            <a:lvl4pPr marL="1600200" indent="-228600" defTabSz="5014913" eaLnBrk="0" hangingPunct="0">
              <a:defRPr sz="9800">
                <a:solidFill>
                  <a:schemeClr val="tx1"/>
                </a:solidFill>
                <a:latin typeface="Arial" charset="0"/>
              </a:defRPr>
            </a:lvl4pPr>
            <a:lvl5pPr marL="2057400" indent="-228600" defTabSz="5014913" eaLnBrk="0" hangingPunct="0">
              <a:defRPr sz="9800">
                <a:solidFill>
                  <a:schemeClr val="tx1"/>
                </a:solidFill>
                <a:latin typeface="Arial" charset="0"/>
              </a:defRPr>
            </a:lvl5pPr>
            <a:lvl6pPr marL="2514600" indent="-228600" defTabSz="5014913" eaLnBrk="0" fontAlgn="base" hangingPunct="0">
              <a:spcBef>
                <a:spcPct val="0"/>
              </a:spcBef>
              <a:spcAft>
                <a:spcPct val="0"/>
              </a:spcAft>
              <a:defRPr sz="9800">
                <a:solidFill>
                  <a:schemeClr val="tx1"/>
                </a:solidFill>
                <a:latin typeface="Arial" charset="0"/>
              </a:defRPr>
            </a:lvl6pPr>
            <a:lvl7pPr marL="2971800" indent="-228600" defTabSz="5014913" eaLnBrk="0" fontAlgn="base" hangingPunct="0">
              <a:spcBef>
                <a:spcPct val="0"/>
              </a:spcBef>
              <a:spcAft>
                <a:spcPct val="0"/>
              </a:spcAft>
              <a:defRPr sz="9800">
                <a:solidFill>
                  <a:schemeClr val="tx1"/>
                </a:solidFill>
                <a:latin typeface="Arial" charset="0"/>
              </a:defRPr>
            </a:lvl7pPr>
            <a:lvl8pPr marL="3429000" indent="-228600" defTabSz="5014913" eaLnBrk="0" fontAlgn="base" hangingPunct="0">
              <a:spcBef>
                <a:spcPct val="0"/>
              </a:spcBef>
              <a:spcAft>
                <a:spcPct val="0"/>
              </a:spcAft>
              <a:defRPr sz="9800">
                <a:solidFill>
                  <a:schemeClr val="tx1"/>
                </a:solidFill>
                <a:latin typeface="Arial" charset="0"/>
              </a:defRPr>
            </a:lvl8pPr>
            <a:lvl9pPr marL="3886200" indent="-228600" defTabSz="5014913" eaLnBrk="0" fontAlgn="base" hangingPunct="0">
              <a:spcBef>
                <a:spcPct val="0"/>
              </a:spcBef>
              <a:spcAft>
                <a:spcPct val="0"/>
              </a:spcAft>
              <a:defRPr sz="9800">
                <a:solidFill>
                  <a:schemeClr val="tx1"/>
                </a:solidFill>
                <a:latin typeface="Arial" charset="0"/>
              </a:defRPr>
            </a:lvl9pPr>
          </a:lstStyle>
          <a:p>
            <a:pPr algn="ctr" eaLnBrk="1" hangingPunct="1">
              <a:spcBef>
                <a:spcPct val="50000"/>
              </a:spcBef>
            </a:pPr>
            <a:r>
              <a:rPr lang="en-US" sz="4000" b="1" dirty="0">
                <a:solidFill>
                  <a:schemeClr val="bg1"/>
                </a:solidFill>
              </a:rPr>
              <a:t>Background</a:t>
            </a:r>
          </a:p>
        </p:txBody>
      </p:sp>
      <p:sp>
        <p:nvSpPr>
          <p:cNvPr id="39" name="Text Box 514">
            <a:extLst>
              <a:ext uri="{FF2B5EF4-FFF2-40B4-BE49-F238E27FC236}">
                <a16:creationId xmlns:a16="http://schemas.microsoft.com/office/drawing/2014/main" id="{1EFF73E8-A712-4F96-A878-212DC5F71C32}"/>
              </a:ext>
            </a:extLst>
          </p:cNvPr>
          <p:cNvSpPr txBox="1">
            <a:spLocks noChangeArrowheads="1"/>
          </p:cNvSpPr>
          <p:nvPr/>
        </p:nvSpPr>
        <p:spPr bwMode="auto">
          <a:xfrm>
            <a:off x="444431" y="15413592"/>
            <a:ext cx="11015856" cy="707886"/>
          </a:xfrm>
          <a:prstGeom prst="rect">
            <a:avLst/>
          </a:prstGeom>
          <a:solidFill>
            <a:srgbClr val="225C98"/>
          </a:solidFill>
          <a:ln w="12700">
            <a:solidFill>
              <a:srgbClr val="000000"/>
            </a:solidFill>
            <a:miter lim="800000"/>
            <a:headEnd/>
            <a:tailEnd/>
          </a:ln>
        </p:spPr>
        <p:txBody>
          <a:bodyPr wrap="square" anchor="ctr">
            <a:spAutoFit/>
          </a:bodyPr>
          <a:lstStyle>
            <a:lvl1pPr defTabSz="5014913" eaLnBrk="0" hangingPunct="0">
              <a:defRPr sz="9800">
                <a:solidFill>
                  <a:schemeClr val="tx1"/>
                </a:solidFill>
                <a:latin typeface="Arial" charset="0"/>
              </a:defRPr>
            </a:lvl1pPr>
            <a:lvl2pPr marL="742950" indent="-285750" defTabSz="5014913" eaLnBrk="0" hangingPunct="0">
              <a:defRPr sz="9800">
                <a:solidFill>
                  <a:schemeClr val="tx1"/>
                </a:solidFill>
                <a:latin typeface="Arial" charset="0"/>
              </a:defRPr>
            </a:lvl2pPr>
            <a:lvl3pPr marL="1143000" indent="-228600" defTabSz="5014913" eaLnBrk="0" hangingPunct="0">
              <a:defRPr sz="9800">
                <a:solidFill>
                  <a:schemeClr val="tx1"/>
                </a:solidFill>
                <a:latin typeface="Arial" charset="0"/>
              </a:defRPr>
            </a:lvl3pPr>
            <a:lvl4pPr marL="1600200" indent="-228600" defTabSz="5014913" eaLnBrk="0" hangingPunct="0">
              <a:defRPr sz="9800">
                <a:solidFill>
                  <a:schemeClr val="tx1"/>
                </a:solidFill>
                <a:latin typeface="Arial" charset="0"/>
              </a:defRPr>
            </a:lvl4pPr>
            <a:lvl5pPr marL="2057400" indent="-228600" defTabSz="5014913" eaLnBrk="0" hangingPunct="0">
              <a:defRPr sz="9800">
                <a:solidFill>
                  <a:schemeClr val="tx1"/>
                </a:solidFill>
                <a:latin typeface="Arial" charset="0"/>
              </a:defRPr>
            </a:lvl5pPr>
            <a:lvl6pPr marL="2514600" indent="-228600" defTabSz="5014913" eaLnBrk="0" fontAlgn="base" hangingPunct="0">
              <a:spcBef>
                <a:spcPct val="0"/>
              </a:spcBef>
              <a:spcAft>
                <a:spcPct val="0"/>
              </a:spcAft>
              <a:defRPr sz="9800">
                <a:solidFill>
                  <a:schemeClr val="tx1"/>
                </a:solidFill>
                <a:latin typeface="Arial" charset="0"/>
              </a:defRPr>
            </a:lvl6pPr>
            <a:lvl7pPr marL="2971800" indent="-228600" defTabSz="5014913" eaLnBrk="0" fontAlgn="base" hangingPunct="0">
              <a:spcBef>
                <a:spcPct val="0"/>
              </a:spcBef>
              <a:spcAft>
                <a:spcPct val="0"/>
              </a:spcAft>
              <a:defRPr sz="9800">
                <a:solidFill>
                  <a:schemeClr val="tx1"/>
                </a:solidFill>
                <a:latin typeface="Arial" charset="0"/>
              </a:defRPr>
            </a:lvl7pPr>
            <a:lvl8pPr marL="3429000" indent="-228600" defTabSz="5014913" eaLnBrk="0" fontAlgn="base" hangingPunct="0">
              <a:spcBef>
                <a:spcPct val="0"/>
              </a:spcBef>
              <a:spcAft>
                <a:spcPct val="0"/>
              </a:spcAft>
              <a:defRPr sz="9800">
                <a:solidFill>
                  <a:schemeClr val="tx1"/>
                </a:solidFill>
                <a:latin typeface="Arial" charset="0"/>
              </a:defRPr>
            </a:lvl8pPr>
            <a:lvl9pPr marL="3886200" indent="-228600" defTabSz="5014913" eaLnBrk="0" fontAlgn="base" hangingPunct="0">
              <a:spcBef>
                <a:spcPct val="0"/>
              </a:spcBef>
              <a:spcAft>
                <a:spcPct val="0"/>
              </a:spcAft>
              <a:defRPr sz="9800">
                <a:solidFill>
                  <a:schemeClr val="tx1"/>
                </a:solidFill>
                <a:latin typeface="Arial" charset="0"/>
              </a:defRPr>
            </a:lvl9pPr>
          </a:lstStyle>
          <a:p>
            <a:pPr algn="ctr" eaLnBrk="1" hangingPunct="1">
              <a:spcBef>
                <a:spcPct val="50000"/>
              </a:spcBef>
            </a:pPr>
            <a:r>
              <a:rPr lang="en-US" sz="4000" b="1" dirty="0">
                <a:solidFill>
                  <a:schemeClr val="bg1"/>
                </a:solidFill>
              </a:rPr>
              <a:t>Objective</a:t>
            </a:r>
          </a:p>
        </p:txBody>
      </p:sp>
      <p:sp>
        <p:nvSpPr>
          <p:cNvPr id="41" name="Text Box 514">
            <a:extLst>
              <a:ext uri="{FF2B5EF4-FFF2-40B4-BE49-F238E27FC236}">
                <a16:creationId xmlns:a16="http://schemas.microsoft.com/office/drawing/2014/main" id="{31BDCCC3-919C-48ED-8FEB-92C75930ECAB}"/>
              </a:ext>
            </a:extLst>
          </p:cNvPr>
          <p:cNvSpPr txBox="1">
            <a:spLocks noChangeArrowheads="1"/>
          </p:cNvSpPr>
          <p:nvPr/>
        </p:nvSpPr>
        <p:spPr bwMode="auto">
          <a:xfrm>
            <a:off x="450882" y="18882128"/>
            <a:ext cx="11020419" cy="707866"/>
          </a:xfrm>
          <a:prstGeom prst="rect">
            <a:avLst/>
          </a:prstGeom>
          <a:solidFill>
            <a:srgbClr val="225C98"/>
          </a:solidFill>
          <a:ln w="12700">
            <a:solidFill>
              <a:schemeClr val="tx1"/>
            </a:solidFill>
          </a:ln>
        </p:spPr>
        <p:txBody>
          <a:bodyPr wrap="square" anchor="ctr">
            <a:spAutoFit/>
          </a:bodyPr>
          <a:lstStyle>
            <a:lvl1pPr defTabSz="5014913" eaLnBrk="0" hangingPunct="0">
              <a:defRPr sz="9800">
                <a:solidFill>
                  <a:schemeClr val="tx1"/>
                </a:solidFill>
                <a:latin typeface="Arial" charset="0"/>
              </a:defRPr>
            </a:lvl1pPr>
            <a:lvl2pPr marL="742950" indent="-285750" defTabSz="5014913" eaLnBrk="0" hangingPunct="0">
              <a:defRPr sz="9800">
                <a:solidFill>
                  <a:schemeClr val="tx1"/>
                </a:solidFill>
                <a:latin typeface="Arial" charset="0"/>
              </a:defRPr>
            </a:lvl2pPr>
            <a:lvl3pPr marL="1143000" indent="-228600" defTabSz="5014913" eaLnBrk="0" hangingPunct="0">
              <a:defRPr sz="9800">
                <a:solidFill>
                  <a:schemeClr val="tx1"/>
                </a:solidFill>
                <a:latin typeface="Arial" charset="0"/>
              </a:defRPr>
            </a:lvl3pPr>
            <a:lvl4pPr marL="1600200" indent="-228600" defTabSz="5014913" eaLnBrk="0" hangingPunct="0">
              <a:defRPr sz="9800">
                <a:solidFill>
                  <a:schemeClr val="tx1"/>
                </a:solidFill>
                <a:latin typeface="Arial" charset="0"/>
              </a:defRPr>
            </a:lvl4pPr>
            <a:lvl5pPr marL="2057400" indent="-228600" defTabSz="5014913" eaLnBrk="0" hangingPunct="0">
              <a:defRPr sz="9800">
                <a:solidFill>
                  <a:schemeClr val="tx1"/>
                </a:solidFill>
                <a:latin typeface="Arial" charset="0"/>
              </a:defRPr>
            </a:lvl5pPr>
            <a:lvl6pPr marL="2514600" indent="-228600" defTabSz="5014913" eaLnBrk="0" fontAlgn="base" hangingPunct="0">
              <a:spcBef>
                <a:spcPct val="0"/>
              </a:spcBef>
              <a:spcAft>
                <a:spcPct val="0"/>
              </a:spcAft>
              <a:defRPr sz="9800">
                <a:solidFill>
                  <a:schemeClr val="tx1"/>
                </a:solidFill>
                <a:latin typeface="Arial" charset="0"/>
              </a:defRPr>
            </a:lvl6pPr>
            <a:lvl7pPr marL="2971800" indent="-228600" defTabSz="5014913" eaLnBrk="0" fontAlgn="base" hangingPunct="0">
              <a:spcBef>
                <a:spcPct val="0"/>
              </a:spcBef>
              <a:spcAft>
                <a:spcPct val="0"/>
              </a:spcAft>
              <a:defRPr sz="9800">
                <a:solidFill>
                  <a:schemeClr val="tx1"/>
                </a:solidFill>
                <a:latin typeface="Arial" charset="0"/>
              </a:defRPr>
            </a:lvl7pPr>
            <a:lvl8pPr marL="3429000" indent="-228600" defTabSz="5014913" eaLnBrk="0" fontAlgn="base" hangingPunct="0">
              <a:spcBef>
                <a:spcPct val="0"/>
              </a:spcBef>
              <a:spcAft>
                <a:spcPct val="0"/>
              </a:spcAft>
              <a:defRPr sz="9800">
                <a:solidFill>
                  <a:schemeClr val="tx1"/>
                </a:solidFill>
                <a:latin typeface="Arial" charset="0"/>
              </a:defRPr>
            </a:lvl8pPr>
            <a:lvl9pPr marL="3886200" indent="-228600" defTabSz="5014913" eaLnBrk="0" fontAlgn="base" hangingPunct="0">
              <a:spcBef>
                <a:spcPct val="0"/>
              </a:spcBef>
              <a:spcAft>
                <a:spcPct val="0"/>
              </a:spcAft>
              <a:defRPr sz="9800">
                <a:solidFill>
                  <a:schemeClr val="tx1"/>
                </a:solidFill>
                <a:latin typeface="Arial" charset="0"/>
              </a:defRPr>
            </a:lvl9pPr>
          </a:lstStyle>
          <a:p>
            <a:pPr algn="ctr" eaLnBrk="1" hangingPunct="1">
              <a:spcBef>
                <a:spcPct val="50000"/>
              </a:spcBef>
            </a:pPr>
            <a:r>
              <a:rPr lang="en-US" sz="4000" b="1" dirty="0">
                <a:solidFill>
                  <a:schemeClr val="bg1"/>
                </a:solidFill>
              </a:rPr>
              <a:t>Methods </a:t>
            </a:r>
          </a:p>
        </p:txBody>
      </p:sp>
      <p:sp>
        <p:nvSpPr>
          <p:cNvPr id="42" name="Text Box 514">
            <a:extLst>
              <a:ext uri="{FF2B5EF4-FFF2-40B4-BE49-F238E27FC236}">
                <a16:creationId xmlns:a16="http://schemas.microsoft.com/office/drawing/2014/main" id="{50E0A9EE-0133-431D-AA24-480E7CFC7DB6}"/>
              </a:ext>
            </a:extLst>
          </p:cNvPr>
          <p:cNvSpPr txBox="1">
            <a:spLocks noChangeArrowheads="1"/>
          </p:cNvSpPr>
          <p:nvPr/>
        </p:nvSpPr>
        <p:spPr bwMode="auto">
          <a:xfrm>
            <a:off x="32469784" y="6954045"/>
            <a:ext cx="10951446" cy="707886"/>
          </a:xfrm>
          <a:prstGeom prst="rect">
            <a:avLst/>
          </a:prstGeom>
          <a:solidFill>
            <a:srgbClr val="FDB603"/>
          </a:solidFill>
          <a:ln w="12700">
            <a:solidFill>
              <a:srgbClr val="000000"/>
            </a:solidFill>
          </a:ln>
        </p:spPr>
        <p:txBody>
          <a:bodyPr wrap="square" anchor="ctr">
            <a:spAutoFit/>
          </a:bodyPr>
          <a:lstStyle>
            <a:lvl1pPr defTabSz="5014913" eaLnBrk="0" hangingPunct="0">
              <a:defRPr sz="9800">
                <a:solidFill>
                  <a:schemeClr val="tx1"/>
                </a:solidFill>
                <a:latin typeface="Arial" charset="0"/>
              </a:defRPr>
            </a:lvl1pPr>
            <a:lvl2pPr marL="742950" indent="-285750" defTabSz="5014913" eaLnBrk="0" hangingPunct="0">
              <a:defRPr sz="9800">
                <a:solidFill>
                  <a:schemeClr val="tx1"/>
                </a:solidFill>
                <a:latin typeface="Arial" charset="0"/>
              </a:defRPr>
            </a:lvl2pPr>
            <a:lvl3pPr marL="1143000" indent="-228600" defTabSz="5014913" eaLnBrk="0" hangingPunct="0">
              <a:defRPr sz="9800">
                <a:solidFill>
                  <a:schemeClr val="tx1"/>
                </a:solidFill>
                <a:latin typeface="Arial" charset="0"/>
              </a:defRPr>
            </a:lvl3pPr>
            <a:lvl4pPr marL="1600200" indent="-228600" defTabSz="5014913" eaLnBrk="0" hangingPunct="0">
              <a:defRPr sz="9800">
                <a:solidFill>
                  <a:schemeClr val="tx1"/>
                </a:solidFill>
                <a:latin typeface="Arial" charset="0"/>
              </a:defRPr>
            </a:lvl4pPr>
            <a:lvl5pPr marL="2057400" indent="-228600" defTabSz="5014913" eaLnBrk="0" hangingPunct="0">
              <a:defRPr sz="9800">
                <a:solidFill>
                  <a:schemeClr val="tx1"/>
                </a:solidFill>
                <a:latin typeface="Arial" charset="0"/>
              </a:defRPr>
            </a:lvl5pPr>
            <a:lvl6pPr marL="2514600" indent="-228600" defTabSz="5014913" eaLnBrk="0" fontAlgn="base" hangingPunct="0">
              <a:spcBef>
                <a:spcPct val="0"/>
              </a:spcBef>
              <a:spcAft>
                <a:spcPct val="0"/>
              </a:spcAft>
              <a:defRPr sz="9800">
                <a:solidFill>
                  <a:schemeClr val="tx1"/>
                </a:solidFill>
                <a:latin typeface="Arial" charset="0"/>
              </a:defRPr>
            </a:lvl6pPr>
            <a:lvl7pPr marL="2971800" indent="-228600" defTabSz="5014913" eaLnBrk="0" fontAlgn="base" hangingPunct="0">
              <a:spcBef>
                <a:spcPct val="0"/>
              </a:spcBef>
              <a:spcAft>
                <a:spcPct val="0"/>
              </a:spcAft>
              <a:defRPr sz="9800">
                <a:solidFill>
                  <a:schemeClr val="tx1"/>
                </a:solidFill>
                <a:latin typeface="Arial" charset="0"/>
              </a:defRPr>
            </a:lvl7pPr>
            <a:lvl8pPr marL="3429000" indent="-228600" defTabSz="5014913" eaLnBrk="0" fontAlgn="base" hangingPunct="0">
              <a:spcBef>
                <a:spcPct val="0"/>
              </a:spcBef>
              <a:spcAft>
                <a:spcPct val="0"/>
              </a:spcAft>
              <a:defRPr sz="9800">
                <a:solidFill>
                  <a:schemeClr val="tx1"/>
                </a:solidFill>
                <a:latin typeface="Arial" charset="0"/>
              </a:defRPr>
            </a:lvl8pPr>
            <a:lvl9pPr marL="3886200" indent="-228600" defTabSz="5014913" eaLnBrk="0" fontAlgn="base" hangingPunct="0">
              <a:spcBef>
                <a:spcPct val="0"/>
              </a:spcBef>
              <a:spcAft>
                <a:spcPct val="0"/>
              </a:spcAft>
              <a:defRPr sz="9800">
                <a:solidFill>
                  <a:schemeClr val="tx1"/>
                </a:solidFill>
                <a:latin typeface="Arial" charset="0"/>
              </a:defRPr>
            </a:lvl9pPr>
          </a:lstStyle>
          <a:p>
            <a:pPr algn="ctr" eaLnBrk="1" hangingPunct="1">
              <a:spcBef>
                <a:spcPct val="50000"/>
              </a:spcBef>
            </a:pPr>
            <a:r>
              <a:rPr lang="en-US" sz="4000" b="1" dirty="0">
                <a:solidFill>
                  <a:schemeClr val="bg1"/>
                </a:solidFill>
              </a:rPr>
              <a:t>Results</a:t>
            </a:r>
          </a:p>
        </p:txBody>
      </p:sp>
      <p:sp>
        <p:nvSpPr>
          <p:cNvPr id="44" name="Text Box 514">
            <a:extLst>
              <a:ext uri="{FF2B5EF4-FFF2-40B4-BE49-F238E27FC236}">
                <a16:creationId xmlns:a16="http://schemas.microsoft.com/office/drawing/2014/main" id="{A9274D43-C955-479E-A79B-E958A02487F4}"/>
              </a:ext>
            </a:extLst>
          </p:cNvPr>
          <p:cNvSpPr txBox="1">
            <a:spLocks noChangeArrowheads="1"/>
          </p:cNvSpPr>
          <p:nvPr/>
        </p:nvSpPr>
        <p:spPr bwMode="auto">
          <a:xfrm>
            <a:off x="32457310" y="27996952"/>
            <a:ext cx="10975701" cy="707886"/>
          </a:xfrm>
          <a:prstGeom prst="rect">
            <a:avLst/>
          </a:prstGeom>
          <a:solidFill>
            <a:srgbClr val="FDB603"/>
          </a:solidFill>
          <a:ln w="12700">
            <a:solidFill>
              <a:srgbClr val="000000"/>
            </a:solidFill>
          </a:ln>
        </p:spPr>
        <p:txBody>
          <a:bodyPr wrap="square" anchor="ctr">
            <a:spAutoFit/>
          </a:bodyPr>
          <a:lstStyle>
            <a:lvl1pPr defTabSz="5014913" eaLnBrk="0" hangingPunct="0">
              <a:defRPr sz="9800">
                <a:solidFill>
                  <a:schemeClr val="tx1"/>
                </a:solidFill>
                <a:latin typeface="Arial" charset="0"/>
              </a:defRPr>
            </a:lvl1pPr>
            <a:lvl2pPr marL="742950" indent="-285750" defTabSz="5014913" eaLnBrk="0" hangingPunct="0">
              <a:defRPr sz="9800">
                <a:solidFill>
                  <a:schemeClr val="tx1"/>
                </a:solidFill>
                <a:latin typeface="Arial" charset="0"/>
              </a:defRPr>
            </a:lvl2pPr>
            <a:lvl3pPr marL="1143000" indent="-228600" defTabSz="5014913" eaLnBrk="0" hangingPunct="0">
              <a:defRPr sz="9800">
                <a:solidFill>
                  <a:schemeClr val="tx1"/>
                </a:solidFill>
                <a:latin typeface="Arial" charset="0"/>
              </a:defRPr>
            </a:lvl3pPr>
            <a:lvl4pPr marL="1600200" indent="-228600" defTabSz="5014913" eaLnBrk="0" hangingPunct="0">
              <a:defRPr sz="9800">
                <a:solidFill>
                  <a:schemeClr val="tx1"/>
                </a:solidFill>
                <a:latin typeface="Arial" charset="0"/>
              </a:defRPr>
            </a:lvl4pPr>
            <a:lvl5pPr marL="2057400" indent="-228600" defTabSz="5014913" eaLnBrk="0" hangingPunct="0">
              <a:defRPr sz="9800">
                <a:solidFill>
                  <a:schemeClr val="tx1"/>
                </a:solidFill>
                <a:latin typeface="Arial" charset="0"/>
              </a:defRPr>
            </a:lvl5pPr>
            <a:lvl6pPr marL="2514600" indent="-228600" defTabSz="5014913" eaLnBrk="0" fontAlgn="base" hangingPunct="0">
              <a:spcBef>
                <a:spcPct val="0"/>
              </a:spcBef>
              <a:spcAft>
                <a:spcPct val="0"/>
              </a:spcAft>
              <a:defRPr sz="9800">
                <a:solidFill>
                  <a:schemeClr val="tx1"/>
                </a:solidFill>
                <a:latin typeface="Arial" charset="0"/>
              </a:defRPr>
            </a:lvl6pPr>
            <a:lvl7pPr marL="2971800" indent="-228600" defTabSz="5014913" eaLnBrk="0" fontAlgn="base" hangingPunct="0">
              <a:spcBef>
                <a:spcPct val="0"/>
              </a:spcBef>
              <a:spcAft>
                <a:spcPct val="0"/>
              </a:spcAft>
              <a:defRPr sz="9800">
                <a:solidFill>
                  <a:schemeClr val="tx1"/>
                </a:solidFill>
                <a:latin typeface="Arial" charset="0"/>
              </a:defRPr>
            </a:lvl7pPr>
            <a:lvl8pPr marL="3429000" indent="-228600" defTabSz="5014913" eaLnBrk="0" fontAlgn="base" hangingPunct="0">
              <a:spcBef>
                <a:spcPct val="0"/>
              </a:spcBef>
              <a:spcAft>
                <a:spcPct val="0"/>
              </a:spcAft>
              <a:defRPr sz="9800">
                <a:solidFill>
                  <a:schemeClr val="tx1"/>
                </a:solidFill>
                <a:latin typeface="Arial" charset="0"/>
              </a:defRPr>
            </a:lvl8pPr>
            <a:lvl9pPr marL="3886200" indent="-228600" defTabSz="5014913" eaLnBrk="0" fontAlgn="base" hangingPunct="0">
              <a:spcBef>
                <a:spcPct val="0"/>
              </a:spcBef>
              <a:spcAft>
                <a:spcPct val="0"/>
              </a:spcAft>
              <a:defRPr sz="9800">
                <a:solidFill>
                  <a:schemeClr val="tx1"/>
                </a:solidFill>
                <a:latin typeface="Arial" charset="0"/>
              </a:defRPr>
            </a:lvl9pPr>
          </a:lstStyle>
          <a:p>
            <a:pPr algn="ctr" eaLnBrk="1" hangingPunct="1">
              <a:spcBef>
                <a:spcPct val="50000"/>
              </a:spcBef>
            </a:pPr>
            <a:r>
              <a:rPr lang="en-US" sz="4000" b="1" dirty="0">
                <a:solidFill>
                  <a:schemeClr val="bg1"/>
                </a:solidFill>
              </a:rPr>
              <a:t>Conclusion</a:t>
            </a:r>
          </a:p>
        </p:txBody>
      </p:sp>
      <p:sp>
        <p:nvSpPr>
          <p:cNvPr id="5" name="Rectangle 4">
            <a:extLst>
              <a:ext uri="{FF2B5EF4-FFF2-40B4-BE49-F238E27FC236}">
                <a16:creationId xmlns:a16="http://schemas.microsoft.com/office/drawing/2014/main" id="{D0C116FA-019D-4A60-A027-E151F227B5FF}"/>
              </a:ext>
            </a:extLst>
          </p:cNvPr>
          <p:cNvSpPr/>
          <p:nvPr/>
        </p:nvSpPr>
        <p:spPr bwMode="auto">
          <a:xfrm>
            <a:off x="11615210" y="6965173"/>
            <a:ext cx="20699651" cy="2331845"/>
          </a:xfrm>
          <a:prstGeom prst="rect">
            <a:avLst/>
          </a:prstGeom>
          <a:solidFill>
            <a:srgbClr val="D61D3D"/>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14913" rtl="0" eaLnBrk="1" fontAlgn="base" latinLnBrk="0" hangingPunct="1">
              <a:lnSpc>
                <a:spcPct val="100000"/>
              </a:lnSpc>
              <a:spcBef>
                <a:spcPct val="0"/>
              </a:spcBef>
              <a:spcAft>
                <a:spcPct val="0"/>
              </a:spcAft>
              <a:buClrTx/>
              <a:buSzTx/>
              <a:buFontTx/>
              <a:buNone/>
              <a:tabLst/>
            </a:pPr>
            <a:r>
              <a:rPr lang="en-US" b="1" dirty="0">
                <a:solidFill>
                  <a:schemeClr val="bg1"/>
                </a:solidFill>
              </a:rPr>
              <a:t>Main</a:t>
            </a:r>
            <a:r>
              <a:rPr lang="en-US" b="1" dirty="0"/>
              <a:t> </a:t>
            </a:r>
            <a:r>
              <a:rPr lang="en-US" b="1" dirty="0">
                <a:solidFill>
                  <a:schemeClr val="bg1"/>
                </a:solidFill>
              </a:rPr>
              <a:t>Findings</a:t>
            </a:r>
            <a:endParaRPr kumimoji="0" lang="en-US" sz="9800" b="1" i="0" u="none" strike="noStrike" cap="none" normalizeH="0" baseline="0" dirty="0">
              <a:ln>
                <a:noFill/>
              </a:ln>
              <a:solidFill>
                <a:schemeClr val="bg1"/>
              </a:solidFill>
              <a:effectLst/>
              <a:latin typeface="Arial" charset="0"/>
            </a:endParaRPr>
          </a:p>
        </p:txBody>
      </p:sp>
      <p:sp>
        <p:nvSpPr>
          <p:cNvPr id="47" name="Rectangle 46">
            <a:extLst>
              <a:ext uri="{FF2B5EF4-FFF2-40B4-BE49-F238E27FC236}">
                <a16:creationId xmlns:a16="http://schemas.microsoft.com/office/drawing/2014/main" id="{3137E000-6C19-4A4B-8526-094EDB69046D}"/>
              </a:ext>
            </a:extLst>
          </p:cNvPr>
          <p:cNvSpPr/>
          <p:nvPr/>
        </p:nvSpPr>
        <p:spPr>
          <a:xfrm>
            <a:off x="450882" y="32340632"/>
            <a:ext cx="42988581" cy="309378"/>
          </a:xfrm>
          <a:prstGeom prst="rect">
            <a:avLst/>
          </a:prstGeom>
          <a:gradFill flip="none" rotWithShape="1">
            <a:gsLst>
              <a:gs pos="4000">
                <a:srgbClr val="0069AA"/>
              </a:gs>
              <a:gs pos="43000">
                <a:srgbClr val="E31837"/>
              </a:gs>
              <a:gs pos="72000">
                <a:srgbClr val="FFC000"/>
              </a:gs>
            </a:gsLst>
            <a:path path="circle">
              <a:fillToRect t="100000" r="100000"/>
            </a:path>
            <a:tileRect l="-100000" b="-100000"/>
          </a:gra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6B33A071-ED96-40FB-ABBB-C8AA04113784}"/>
              </a:ext>
            </a:extLst>
          </p:cNvPr>
          <p:cNvSpPr/>
          <p:nvPr/>
        </p:nvSpPr>
        <p:spPr>
          <a:xfrm>
            <a:off x="444429" y="534425"/>
            <a:ext cx="42988581" cy="309378"/>
          </a:xfrm>
          <a:prstGeom prst="rect">
            <a:avLst/>
          </a:prstGeom>
          <a:gradFill flip="none" rotWithShape="1">
            <a:gsLst>
              <a:gs pos="4000">
                <a:srgbClr val="0069AA"/>
              </a:gs>
              <a:gs pos="43000">
                <a:srgbClr val="E31837"/>
              </a:gs>
              <a:gs pos="72000">
                <a:srgbClr val="FFC000"/>
              </a:gs>
            </a:gsLst>
            <a:path path="circle">
              <a:fillToRect t="100000" r="100000"/>
            </a:path>
            <a:tileRect l="-100000" b="-100000"/>
          </a:gra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1" name="Picture 50" descr="Text&#10;&#10;Description automatically generated with medium confidence">
            <a:extLst>
              <a:ext uri="{FF2B5EF4-FFF2-40B4-BE49-F238E27FC236}">
                <a16:creationId xmlns:a16="http://schemas.microsoft.com/office/drawing/2014/main" id="{1A674365-6FF2-451E-BEEA-24BD781E59F5}"/>
              </a:ext>
            </a:extLst>
          </p:cNvPr>
          <p:cNvPicPr>
            <a:picLocks noChangeAspect="1"/>
          </p:cNvPicPr>
          <p:nvPr/>
        </p:nvPicPr>
        <p:blipFill>
          <a:blip r:embed="rId8"/>
          <a:stretch>
            <a:fillRect/>
          </a:stretch>
        </p:blipFill>
        <p:spPr>
          <a:xfrm>
            <a:off x="11971532" y="30475543"/>
            <a:ext cx="6865936" cy="1371934"/>
          </a:xfrm>
          <a:prstGeom prst="rect">
            <a:avLst/>
          </a:prstGeom>
        </p:spPr>
      </p:pic>
      <p:pic>
        <p:nvPicPr>
          <p:cNvPr id="52" name="Picture 51">
            <a:extLst>
              <a:ext uri="{FF2B5EF4-FFF2-40B4-BE49-F238E27FC236}">
                <a16:creationId xmlns:a16="http://schemas.microsoft.com/office/drawing/2014/main" id="{BB529A93-2153-4EEB-B328-5B62BD8F43C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266125" y="30457814"/>
            <a:ext cx="5645486" cy="1338784"/>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E526C9C2-B0AC-29BE-2E21-2D058C8ADE0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9549274" y="30600630"/>
            <a:ext cx="6188175" cy="1270383"/>
          </a:xfrm>
          <a:prstGeom prst="rect">
            <a:avLst/>
          </a:prstGeom>
        </p:spPr>
      </p:pic>
    </p:spTree>
    <p:extLst>
      <p:ext uri="{BB962C8B-B14F-4D97-AF65-F5344CB8AC3E}">
        <p14:creationId xmlns:p14="http://schemas.microsoft.com/office/powerpoint/2010/main" val="1411104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014913"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014913"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fa0199e-b52f-4c16-82fd-3b1a5c9e695a" xsi:nil="true"/>
    <lcf76f155ced4ddcb4097134ff3c332f xmlns="c4322b5f-44a1-4662-9d01-d84fa127b204">
      <Terms xmlns="http://schemas.microsoft.com/office/infopath/2007/PartnerControls"/>
    </lcf76f155ced4ddcb4097134ff3c332f>
    <MediaLengthInSeconds xmlns="c4322b5f-44a1-4662-9d01-d84fa127b20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8909A16A095A40BED9063491AF6365" ma:contentTypeVersion="12" ma:contentTypeDescription="Create a new document." ma:contentTypeScope="" ma:versionID="c95bf93b6200b2f837b080b7dd906789">
  <xsd:schema xmlns:xsd="http://www.w3.org/2001/XMLSchema" xmlns:xs="http://www.w3.org/2001/XMLSchema" xmlns:p="http://schemas.microsoft.com/office/2006/metadata/properties" xmlns:ns2="c4322b5f-44a1-4662-9d01-d84fa127b204" xmlns:ns3="9fa0199e-b52f-4c16-82fd-3b1a5c9e695a" targetNamespace="http://schemas.microsoft.com/office/2006/metadata/properties" ma:root="true" ma:fieldsID="3ec52e2318c11826cfbca76d02eb3843" ns2:_="" ns3:_="">
    <xsd:import namespace="c4322b5f-44a1-4662-9d01-d84fa127b204"/>
    <xsd:import namespace="9fa0199e-b52f-4c16-82fd-3b1a5c9e695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322b5f-44a1-4662-9d01-d84fa127b2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a0199e-b52f-4c16-82fd-3b1a5c9e695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e853cc8-ae9e-4362-95a9-0fdfd5aed83c}" ma:internalName="TaxCatchAll" ma:showField="CatchAllData" ma:web="9fa0199e-b52f-4c16-82fd-3b1a5c9e69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46B129-4733-40EA-90C9-D634E1F91261}">
  <ds:schemaRefs>
    <ds:schemaRef ds:uri="http://schemas.microsoft.com/office/2006/metadata/properties"/>
    <ds:schemaRef ds:uri="http://schemas.microsoft.com/office/infopath/2007/PartnerControls"/>
    <ds:schemaRef ds:uri="9fa0199e-b52f-4c16-82fd-3b1a5c9e695a"/>
    <ds:schemaRef ds:uri="c4322b5f-44a1-4662-9d01-d84fa127b204"/>
  </ds:schemaRefs>
</ds:datastoreItem>
</file>

<file path=customXml/itemProps2.xml><?xml version="1.0" encoding="utf-8"?>
<ds:datastoreItem xmlns:ds="http://schemas.openxmlformats.org/officeDocument/2006/customXml" ds:itemID="{0EB7D0BF-1E22-46A3-BF6F-C47DD7507B59}">
  <ds:schemaRefs>
    <ds:schemaRef ds:uri="http://schemas.microsoft.com/sharepoint/v3/contenttype/forms"/>
  </ds:schemaRefs>
</ds:datastoreItem>
</file>

<file path=customXml/itemProps3.xml><?xml version="1.0" encoding="utf-8"?>
<ds:datastoreItem xmlns:ds="http://schemas.openxmlformats.org/officeDocument/2006/customXml" ds:itemID="{76C59307-0632-4083-9470-3B579DB03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322b5f-44a1-4662-9d01-d84fa127b204"/>
    <ds:schemaRef ds:uri="9fa0199e-b52f-4c16-82fd-3b1a5c9e69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30319</TotalTime>
  <Words>636</Words>
  <Application>Microsoft Office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Cambria Math</vt:lpstr>
      <vt:lpstr>Courier New</vt:lpstr>
      <vt:lpstr>Times New Roman</vt:lpstr>
      <vt:lpstr>Default Design</vt:lpstr>
      <vt:lpstr>The Missing Link In Current Prevention Strategies Focused On  Reducing CVD Risk Among Youth: Youth’s Mental Health  </vt:lpstr>
    </vt:vector>
  </TitlesOfParts>
  <Company>University of Pittsburgh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kaarjl</dc:creator>
  <cp:lastModifiedBy>Calderon, Allyson</cp:lastModifiedBy>
  <cp:revision>1190</cp:revision>
  <cp:lastPrinted>2020-02-21T15:54:31Z</cp:lastPrinted>
  <dcterms:created xsi:type="dcterms:W3CDTF">2005-09-30T18:44:05Z</dcterms:created>
  <dcterms:modified xsi:type="dcterms:W3CDTF">2024-08-30T21:19:00Z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0x010100F68909A16A095A40BED9063491AF6365</vt:lpwstr>
  </property>
  <property fmtid="{D5CDD505-2E9C-101B-9397-08002B2CF9AE}" pid="3" name="Order">
    <vt:r8>2509800</vt:r8>
  </property>
  <property fmtid="{D5CDD505-2E9C-101B-9397-08002B2CF9AE}" pid="4" name="TriggerFlowInfo">
    <vt:lpwstr/>
  </property>
  <property fmtid="{D5CDD505-2E9C-101B-9397-08002B2CF9AE}" pid="5" name="ComplianceAssetId">
    <vt:lpwstr/>
  </property>
  <property fmtid="{D5CDD505-2E9C-101B-9397-08002B2CF9AE}" pid="6" name="_ExtendedDescription">
    <vt:lpwstr/>
  </property>
</Properties>
</file>