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3" r:id="rId4"/>
  </p:sldMasterIdLst>
  <p:sldIdLst>
    <p:sldId id="396" r:id="rId5"/>
    <p:sldId id="261" r:id="rId6"/>
    <p:sldId id="399" r:id="rId7"/>
    <p:sldId id="266" r:id="rId8"/>
    <p:sldId id="43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564E-A169-2694-45CA-D195863F8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308DFC-4044-237C-9787-7132038C8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69C93-FB6B-F12E-7B03-47269B5E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95C68-1589-D364-F736-7F9CA7E6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852BB-4727-5202-D81A-9CF017F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9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472D-C532-E28A-1AC7-0214BB92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E4875-E969-22D1-674D-B590E778E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254D-29C8-1D7C-65A5-880AA4D7B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9AD84-95B7-8CA8-DCD7-13F45D7B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F1253-2233-03C3-464C-580C53B84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863B4-98BB-FBFD-85D9-5835B0B1B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B310D-0FF2-FE7F-19FC-670E1B568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D889-D9EF-3D59-68B5-6AB33C85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F7FB1-EE6C-4CF4-70A5-3A8164E1B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6AE2-915A-8DFD-7E90-FE4582D2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22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Report to Department of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388416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70" y="5804885"/>
            <a:ext cx="2432304" cy="923544"/>
          </a:xfrm>
          <a:prstGeom prst="rect">
            <a:avLst/>
          </a:prstGeom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5804886"/>
            <a:ext cx="3142743" cy="9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7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8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2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2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69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70" y="5804885"/>
            <a:ext cx="2432304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05FB-F01F-B506-88DA-7396D3BF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6DC4-89AC-1D0B-F7F5-2CA1C3C32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5AF3E-D6B1-EE25-7CC4-0F99A78C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D4154-E2C5-6F7C-B5D4-FFE9D40D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2E5A6-E84F-EDC3-8F99-A8FCC36B3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61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505-B11F-4971-BF23-84459E44C0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00C2-E771-E448-9B31-18EA13703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221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505-B11F-4971-BF23-84459E44C0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00C2-E771-E448-9B31-18EA13703B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22491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505-B11F-4971-BF23-84459E44C0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00C2-E771-E448-9B31-18EA13703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0873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505-B11F-4971-BF23-84459E44C0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00C2-E771-E448-9B31-18EA13703B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99543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0505-B11F-4971-BF23-84459E44C0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400C2-E771-E448-9B31-18EA13703B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117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48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6919-D717-462F-87FE-F7C452ABAE36}" type="datetimeFigureOut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2177B-2726-4BBD-9866-D043B39A87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79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472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138" y="297936"/>
            <a:ext cx="11233723" cy="512897"/>
          </a:xfrm>
        </p:spPr>
        <p:txBody>
          <a:bodyPr lIns="0" tIns="0" rIns="0" bIns="0"/>
          <a:lstStyle>
            <a:lvl1pPr>
              <a:defRPr sz="3333" b="0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228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F164-F434-72C5-4A6D-A57255A4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35582-D3A8-68D8-F459-457FDEAD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470C0-069E-E5B8-AB3F-E3A381D5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C5245-A510-5E96-C377-3FE6BD3E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70BB-729A-17D7-1454-686536F8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76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138" y="297936"/>
            <a:ext cx="11233723" cy="512897"/>
          </a:xfrm>
        </p:spPr>
        <p:txBody>
          <a:bodyPr lIns="0" tIns="0" rIns="0" bIns="0"/>
          <a:lstStyle>
            <a:lvl1pPr>
              <a:defRPr sz="3333" b="0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00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138" y="297936"/>
            <a:ext cx="11233723" cy="512897"/>
          </a:xfrm>
        </p:spPr>
        <p:txBody>
          <a:bodyPr lIns="0" tIns="0" rIns="0" bIns="0"/>
          <a:lstStyle>
            <a:lvl1pPr>
              <a:defRPr sz="3333" b="0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987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/>
              <a:pPr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64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93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7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75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3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/>
              <a:t>7/27/2023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16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/>
              <a:t>7/27/2023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F3FD-7A99-FA59-C56D-0AB3786D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2109-8DF6-82F9-6D15-18CA80626A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56AC2-F570-F313-7DFF-5E47D345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F4E6-A807-845A-F6E1-008CC97C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B86BC-B940-2F46-91E4-E05C4112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4CBD4-2411-E6D7-33D4-2A46A9E5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0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6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92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/>
              <a:t>7/27/2023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25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86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343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80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23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/>
              <a:t>7/27/2023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06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1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050DD-B8AA-8527-8516-B49064EBA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DB2C0-D2F2-0616-5390-373B15688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8E5B9-06C5-47FA-E688-593BEBC9A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2188D-C050-5550-3044-2A1A32836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B7E01-72FF-E445-A841-505E765FB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A161B-C578-E083-ABAC-6F0A85A6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3CC56D-585E-32C3-FA4F-F0340750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4E1AA-BF0F-DE08-C087-7530BD11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C960-EA7E-BD91-1FDB-33282B2B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E7648-51EE-92FC-C262-6280A6E74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818F5-B43E-622D-13AD-9062473B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33DC0-02BD-6CC2-0520-1C9B1278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38379-1697-B466-86F5-71C3A9FE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EDD1D-8F8E-FE13-D990-B5C9FA07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34914-DF2A-697D-081B-675A8CFE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03C1-B645-98C8-0164-F8745CB9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7E284-76A4-B08C-BBF2-144C3489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AE36DF-3259-E513-74A0-AA1C1E0EF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C2D28-FDC1-A8FA-2BE8-DDFD3C8C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F5382-36D0-000C-1747-F4573073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2CC36-DCDD-D958-3040-413E018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3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A07F-0B45-4F32-0E8B-0618F189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326536-1805-47AE-7E75-578615171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8EEFF-8992-A65B-0109-3AF28701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B1D96-5F01-97FC-3FF2-99CF313A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B764F-7FE3-7859-AEAC-1FE9F780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4AA0-7728-F34D-1D13-0567C07F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C0E09-1DFC-E577-57E3-61CB8CAF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56459-24C6-1134-A612-56643569B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58235-424E-1926-CAC2-5357A4FC03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22F56-725F-45EE-A5CF-4C260809923E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222F-EB93-FC23-EBE0-A661C6844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3306-A226-7D95-5333-380E8A59A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FF4B-3BDB-40CE-9678-CB9735C26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8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20505-B11F-4971-BF23-84459E44C073}" type="datetime1">
              <a:rPr lang="en-US" smtClean="0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Tillman Farley, MD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0400C2-E771-E448-9B31-18EA13703B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5804886"/>
            <a:ext cx="3142743" cy="9165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70" y="5804885"/>
            <a:ext cx="2432304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51" y="0"/>
            <a:ext cx="12175067" cy="6858000"/>
          </a:xfrm>
          <a:custGeom>
            <a:avLst/>
            <a:gdLst/>
            <a:ahLst/>
            <a:cxnLst/>
            <a:rect l="l" t="t" r="r" b="b"/>
            <a:pathLst>
              <a:path w="14610080" h="8229600">
                <a:moveTo>
                  <a:pt x="14609991" y="0"/>
                </a:moveTo>
                <a:lnTo>
                  <a:pt x="0" y="0"/>
                </a:lnTo>
                <a:lnTo>
                  <a:pt x="0" y="8229600"/>
                </a:lnTo>
                <a:lnTo>
                  <a:pt x="14609991" y="8229600"/>
                </a:lnTo>
                <a:lnTo>
                  <a:pt x="14609991" y="0"/>
                </a:lnTo>
                <a:close/>
              </a:path>
            </a:pathLst>
          </a:custGeom>
          <a:solidFill>
            <a:srgbClr val="FCF5EB"/>
          </a:solidFill>
        </p:spPr>
        <p:txBody>
          <a:bodyPr wrap="square" lIns="0" tIns="0" rIns="0" bIns="0" rtlCol="0"/>
          <a:lstStyle/>
          <a:p>
            <a:endParaRPr sz="15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9138" y="297936"/>
            <a:ext cx="112337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14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7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80985">
        <a:defRPr>
          <a:latin typeface="+mn-lt"/>
          <a:ea typeface="+mn-ea"/>
          <a:cs typeface="+mn-cs"/>
        </a:defRPr>
      </a:lvl2pPr>
      <a:lvl3pPr marL="761970">
        <a:defRPr>
          <a:latin typeface="+mn-lt"/>
          <a:ea typeface="+mn-ea"/>
          <a:cs typeface="+mn-cs"/>
        </a:defRPr>
      </a:lvl3pPr>
      <a:lvl4pPr marL="1142954">
        <a:defRPr>
          <a:latin typeface="+mn-lt"/>
          <a:ea typeface="+mn-ea"/>
          <a:cs typeface="+mn-cs"/>
        </a:defRPr>
      </a:lvl4pPr>
      <a:lvl5pPr marL="1523939">
        <a:defRPr>
          <a:latin typeface="+mn-lt"/>
          <a:ea typeface="+mn-ea"/>
          <a:cs typeface="+mn-cs"/>
        </a:defRPr>
      </a:lvl5pPr>
      <a:lvl6pPr marL="1904924">
        <a:defRPr>
          <a:latin typeface="+mn-lt"/>
          <a:ea typeface="+mn-ea"/>
          <a:cs typeface="+mn-cs"/>
        </a:defRPr>
      </a:lvl6pPr>
      <a:lvl7pPr marL="2285909">
        <a:defRPr>
          <a:latin typeface="+mn-lt"/>
          <a:ea typeface="+mn-ea"/>
          <a:cs typeface="+mn-cs"/>
        </a:defRPr>
      </a:lvl7pPr>
      <a:lvl8pPr marL="2666893">
        <a:defRPr>
          <a:latin typeface="+mn-lt"/>
          <a:ea typeface="+mn-ea"/>
          <a:cs typeface="+mn-cs"/>
        </a:defRPr>
      </a:lvl8pPr>
      <a:lvl9pPr marL="30478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/>
              <a:t>7/27/2023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A990-03E5-48E6-A36F-7A8FC200B7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6B93B4-9BC5-4F38-91A3-9C130D7059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7D226B13-4CC9-4346-A81D-54A97E8D0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E796AA-FEF1-44A2-9935-49CEA5AA0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7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432E080-969A-44D4-8B67-0646E0FB3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5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B8ADF-F418-5BEB-4102-F6E3A0B3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Clinic To Community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1AD388-E566-5072-8045-F778C7A24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2811" y="2603500"/>
            <a:ext cx="5488687" cy="3416300"/>
          </a:xfrm>
          <a:prstGeom prst="rect">
            <a:avLst/>
          </a:prstGeom>
        </p:spPr>
      </p:pic>
      <p:pic>
        <p:nvPicPr>
          <p:cNvPr id="1026" name="Picture 2" descr="Graph illustrating what is PCMH or Patient-centered Medical Home.">
            <a:extLst>
              <a:ext uri="{FF2B5EF4-FFF2-40B4-BE49-F238E27FC236}">
                <a16:creationId xmlns:a16="http://schemas.microsoft.com/office/drawing/2014/main" id="{E8817577-25A5-DEB2-C05C-EE9E077C2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67" y="838200"/>
            <a:ext cx="61468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iagram, bubble chart&#10;&#10;Description automatically generated">
            <a:extLst>
              <a:ext uri="{FF2B5EF4-FFF2-40B4-BE49-F238E27FC236}">
                <a16:creationId xmlns:a16="http://schemas.microsoft.com/office/drawing/2014/main" id="{9EC19D50-3392-3A12-F3F0-158B631E3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268" y="2627303"/>
            <a:ext cx="3560763" cy="3416300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BB0D40B6-3CD0-9499-BA54-1288B323F388}"/>
              </a:ext>
            </a:extLst>
          </p:cNvPr>
          <p:cNvSpPr/>
          <p:nvPr/>
        </p:nvSpPr>
        <p:spPr>
          <a:xfrm>
            <a:off x="5074043" y="4286250"/>
            <a:ext cx="978408" cy="48463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7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750" y="429205"/>
            <a:ext cx="5354108" cy="1049304"/>
          </a:xfrm>
          <a:prstGeom prst="rect">
            <a:avLst/>
          </a:prstGeom>
        </p:spPr>
        <p:txBody>
          <a:bodyPr spcFirstLastPara="1" vert="horz" wrap="square" lIns="0" tIns="10583" rIns="0" bIns="0" rtlCol="0" anchor="b" anchorCtr="0">
            <a:spAutoFit/>
          </a:bodyPr>
          <a:lstStyle/>
          <a:p>
            <a:pPr marL="10582">
              <a:spcBef>
                <a:spcPts val="83"/>
              </a:spcBef>
            </a:pPr>
            <a:r>
              <a:t>FUTURE</a:t>
            </a:r>
            <a:r>
              <a:rPr spc="-108"/>
              <a:t> </a:t>
            </a:r>
            <a:r>
              <a:rPr lang="en-US" spc="-108"/>
              <a:t>WHOLE  </a:t>
            </a:r>
            <a:r>
              <a:rPr spc="-8" dirty="0"/>
              <a:t>HEALTH</a:t>
            </a:r>
            <a:r>
              <a:rPr spc="-104" dirty="0"/>
              <a:t> </a:t>
            </a:r>
            <a:r>
              <a:rPr spc="-8" dirty="0"/>
              <a:t>SYSTEM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93750" y="237301"/>
            <a:ext cx="11223625" cy="5981171"/>
            <a:chOff x="592499" y="284761"/>
            <a:chExt cx="13468350" cy="7177405"/>
          </a:xfrm>
        </p:grpSpPr>
        <p:sp>
          <p:nvSpPr>
            <p:cNvPr id="4" name="object 4"/>
            <p:cNvSpPr/>
            <p:nvPr/>
          </p:nvSpPr>
          <p:spPr>
            <a:xfrm>
              <a:off x="592499" y="1065400"/>
              <a:ext cx="6344285" cy="0"/>
            </a:xfrm>
            <a:custGeom>
              <a:avLst/>
              <a:gdLst/>
              <a:ahLst/>
              <a:cxnLst/>
              <a:rect l="l" t="t" r="r" b="b"/>
              <a:pathLst>
                <a:path w="6344284">
                  <a:moveTo>
                    <a:pt x="0" y="0"/>
                  </a:moveTo>
                  <a:lnTo>
                    <a:pt x="6343929" y="0"/>
                  </a:lnTo>
                </a:path>
              </a:pathLst>
            </a:custGeom>
            <a:ln w="12700">
              <a:solidFill>
                <a:srgbClr val="6FC1EB"/>
              </a:solidFill>
            </a:ln>
          </p:spPr>
          <p:txBody>
            <a:bodyPr wrap="square" lIns="0" tIns="0" rIns="0" bIns="0" rtlCol="0"/>
            <a:lstStyle/>
            <a:p>
              <a:pPr defTabSz="761952">
                <a:defRPr/>
              </a:pPr>
              <a:endParaRPr sz="1500">
                <a:solidFill>
                  <a:sysClr val="windowText" lastClr="000000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8496" y="284761"/>
              <a:ext cx="8971884" cy="717718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 rot="5760000">
            <a:off x="7510577" y="3124121"/>
            <a:ext cx="16375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C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1691" y="3229659"/>
            <a:ext cx="153888" cy="1270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0582" defTabSz="761952">
              <a:lnSpc>
                <a:spcPts val="123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 rot="5100000">
            <a:off x="7503918" y="3337783"/>
            <a:ext cx="17283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M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 rot="4740000">
            <a:off x="7519638" y="3451092"/>
            <a:ext cx="17283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M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 rot="4380000">
            <a:off x="7548250" y="3559060"/>
            <a:ext cx="16851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 rot="4020000">
            <a:off x="7584291" y="3656863"/>
            <a:ext cx="16499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 rot="3720000">
            <a:off x="7626576" y="3744127"/>
            <a:ext cx="16071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S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 rot="3300000">
            <a:off x="7693883" y="3861061"/>
            <a:ext cx="16499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C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 rot="3000000">
            <a:off x="7754297" y="3943656"/>
            <a:ext cx="168844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 rot="2640000">
            <a:off x="7826648" y="4025625"/>
            <a:ext cx="17385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M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 rot="2340000">
            <a:off x="7910580" y="4094556"/>
            <a:ext cx="16012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P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 rot="2040000">
            <a:off x="7976745" y="4146649"/>
            <a:ext cx="16499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A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 rot="1740000">
            <a:off x="8061051" y="4199601"/>
            <a:ext cx="16468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 rot="1500000">
            <a:off x="8136102" y="4232107"/>
            <a:ext cx="13862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I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 rot="1320000">
            <a:off x="8188579" y="4262049"/>
            <a:ext cx="16851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 rot="960000">
            <a:off x="8287925" y="4296648"/>
            <a:ext cx="16468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 rot="660000">
            <a:off x="8383127" y="4320075"/>
            <a:ext cx="16041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S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 rot="420000">
            <a:off x="8462055" y="4331911"/>
            <a:ext cx="14092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: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 rot="60000">
            <a:off x="8565787" y="4342277"/>
            <a:ext cx="17385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M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 rot="21420000">
            <a:off x="8676922" y="4340376"/>
            <a:ext cx="16499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A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 rot="21120000">
            <a:off x="8775829" y="4329481"/>
            <a:ext cx="16531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7" name="object 27"/>
          <p:cNvSpPr txBox="1"/>
          <p:nvPr/>
        </p:nvSpPr>
        <p:spPr>
          <a:xfrm rot="20760000">
            <a:off x="8874185" y="4309220"/>
            <a:ext cx="16406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A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 rot="20460000">
            <a:off x="8970819" y="4279360"/>
            <a:ext cx="169172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G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29" name="object 29"/>
          <p:cNvSpPr txBox="1"/>
          <p:nvPr/>
        </p:nvSpPr>
        <p:spPr>
          <a:xfrm rot="20220000">
            <a:off x="9054528" y="4252280"/>
            <a:ext cx="13817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I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 rot="19980000">
            <a:off x="9105119" y="4222307"/>
            <a:ext cx="16406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 rot="19680000">
            <a:off x="9192290" y="4171093"/>
            <a:ext cx="168844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G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 rot="19260000">
            <a:off x="9309361" y="4088809"/>
            <a:ext cx="16071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S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 txBox="1"/>
          <p:nvPr/>
        </p:nvSpPr>
        <p:spPr>
          <a:xfrm rot="18960000">
            <a:off x="9378509" y="4024179"/>
            <a:ext cx="16499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U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 rot="18660000">
            <a:off x="9446287" y="3950612"/>
            <a:ext cx="16499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C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5" name="object 35"/>
          <p:cNvSpPr txBox="1"/>
          <p:nvPr/>
        </p:nvSpPr>
        <p:spPr>
          <a:xfrm rot="18300000">
            <a:off x="9507332" y="3871423"/>
            <a:ext cx="16375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C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 txBox="1"/>
          <p:nvPr/>
        </p:nvSpPr>
        <p:spPr>
          <a:xfrm rot="18000000">
            <a:off x="9560864" y="3790496"/>
            <a:ext cx="15982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E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 rot="17760000">
            <a:off x="9603235" y="3708767"/>
            <a:ext cx="16101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S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 rot="17460000">
            <a:off x="9638897" y="3623676"/>
            <a:ext cx="16071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S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 txBox="1"/>
          <p:nvPr/>
        </p:nvSpPr>
        <p:spPr>
          <a:xfrm rot="17040000">
            <a:off x="9677173" y="3496988"/>
            <a:ext cx="16071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P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 rot="16740000">
            <a:off x="9696273" y="3409931"/>
            <a:ext cx="15610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L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 rot="16440000">
            <a:off x="9702342" y="3318304"/>
            <a:ext cx="16406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A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97106" y="3224944"/>
            <a:ext cx="160493" cy="12012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0582" defTabSz="761952"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 rot="15840000">
            <a:off x="9700752" y="3123407"/>
            <a:ext cx="15982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S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392697" y="1369834"/>
            <a:ext cx="593196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FFFFFF"/>
                </a:solidFill>
              </a:rPr>
              <a:t>HOUSING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86721" y="1837840"/>
            <a:ext cx="740833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58595B"/>
                </a:solidFill>
              </a:rPr>
              <a:t>EDUCATION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561423" y="1927298"/>
            <a:ext cx="375708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17" dirty="0">
                <a:solidFill>
                  <a:srgbClr val="FFFFFF"/>
                </a:solidFill>
              </a:rPr>
              <a:t>FOOD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58838" y="3191733"/>
            <a:ext cx="927100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FFFFFF"/>
                </a:solidFill>
              </a:rPr>
              <a:t>ENVIRONMENT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785865" y="2871151"/>
            <a:ext cx="509059" cy="306431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marR="4233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FFFFFF"/>
                </a:solidFill>
              </a:rPr>
              <a:t>PUBLIC </a:t>
            </a:r>
            <a:r>
              <a:rPr sz="959" b="1" spc="-21" dirty="0">
                <a:solidFill>
                  <a:srgbClr val="FFFFFF"/>
                </a:solidFill>
              </a:rPr>
              <a:t>HEALTH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752881" y="4945497"/>
            <a:ext cx="511704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FFFFFF"/>
                </a:solidFill>
              </a:rPr>
              <a:t>INCOME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799183" y="4945497"/>
            <a:ext cx="1130300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17" dirty="0">
                <a:solidFill>
                  <a:srgbClr val="FFFFFF"/>
                </a:solidFill>
              </a:rPr>
              <a:t>TRANSPORTATION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194254" y="3982158"/>
            <a:ext cx="355071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17" dirty="0">
                <a:solidFill>
                  <a:srgbClr val="6D6E71"/>
                </a:solidFill>
              </a:rPr>
              <a:t>JOBS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8458" y="1913936"/>
            <a:ext cx="4666649" cy="33122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249751" indent="-239697" defTabSz="761952">
              <a:spcBef>
                <a:spcPts val="83"/>
              </a:spcBef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sz="2083" dirty="0">
                <a:solidFill>
                  <a:srgbClr val="231F20"/>
                </a:solidFill>
              </a:rPr>
              <a:t>Emphasis</a:t>
            </a:r>
            <a:r>
              <a:rPr sz="2083" spc="-25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on</a:t>
            </a:r>
            <a:r>
              <a:rPr sz="2083" spc="-25" dirty="0">
                <a:solidFill>
                  <a:srgbClr val="231F20"/>
                </a:solidFill>
              </a:rPr>
              <a:t> </a:t>
            </a:r>
            <a:r>
              <a:rPr sz="2083" spc="-8" dirty="0">
                <a:solidFill>
                  <a:srgbClr val="231F20"/>
                </a:solidFill>
              </a:rPr>
              <a:t>vitality,</a:t>
            </a:r>
            <a:r>
              <a:rPr sz="2083" spc="-25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not</a:t>
            </a:r>
            <a:r>
              <a:rPr sz="2083" spc="-25" dirty="0">
                <a:solidFill>
                  <a:srgbClr val="231F20"/>
                </a:solidFill>
              </a:rPr>
              <a:t> </a:t>
            </a:r>
            <a:r>
              <a:rPr sz="2083" spc="-8" dirty="0">
                <a:solidFill>
                  <a:srgbClr val="231F20"/>
                </a:solidFill>
              </a:rPr>
              <a:t>illness</a:t>
            </a:r>
            <a:r>
              <a:rPr lang="en-US" sz="2083" spc="-8" dirty="0">
                <a:solidFill>
                  <a:srgbClr val="231F20"/>
                </a:solidFill>
              </a:rPr>
              <a:t> response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316" y="2159698"/>
            <a:ext cx="4943422" cy="3036579"/>
          </a:xfrm>
          <a:prstGeom prst="rect">
            <a:avLst/>
          </a:prstGeom>
        </p:spPr>
        <p:txBody>
          <a:bodyPr vert="horz" wrap="square" lIns="0" tIns="137583" rIns="0" bIns="0" rtlCol="0">
            <a:spAutoFit/>
          </a:bodyPr>
          <a:lstStyle/>
          <a:p>
            <a:pPr marL="249751" marR="0" lvl="0" indent="-239697" algn="l" defTabSz="761952" rtl="0" eaLnBrk="1" fontAlgn="auto" latinLnBrk="0" hangingPunct="1">
              <a:buClrTx/>
              <a:buSzTx/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kumimoji="0" lang="en-US" sz="2083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</a:t>
            </a:r>
            <a:r>
              <a:rPr kumimoji="0" lang="en-US" sz="2083" b="0" i="0" u="none" strike="noStrike" kern="1200" cap="none" spc="-1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83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</a:t>
            </a:r>
            <a:r>
              <a:rPr kumimoji="0" lang="en-US" sz="2083" b="0" i="0" u="none" strike="noStrike" kern="1200" cap="none" spc="-17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83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</a:t>
            </a:r>
            <a:r>
              <a:rPr kumimoji="0" lang="en-US" sz="2083" b="0" i="0" u="none" strike="noStrike" kern="1200" cap="none" spc="-1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83" b="0" i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</a:t>
            </a:r>
            <a:endParaRPr kumimoji="0" lang="en-US" sz="208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49751" indent="-239697" defTabSz="761952"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sz="2083" dirty="0">
                <a:solidFill>
                  <a:srgbClr val="231F20"/>
                </a:solidFill>
              </a:rPr>
              <a:t>Person</a:t>
            </a:r>
            <a:r>
              <a:rPr sz="2083" spc="-4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and</a:t>
            </a:r>
            <a:r>
              <a:rPr sz="2083" spc="-8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family </a:t>
            </a:r>
            <a:r>
              <a:rPr sz="2083" spc="-8" dirty="0">
                <a:solidFill>
                  <a:srgbClr val="231F20"/>
                </a:solidFill>
              </a:rPr>
              <a:t>centered</a:t>
            </a:r>
            <a:endParaRPr lang="en-US" sz="2083" spc="-8" dirty="0">
              <a:solidFill>
                <a:srgbClr val="231F20"/>
              </a:solidFill>
            </a:endParaRPr>
          </a:p>
          <a:p>
            <a:pPr marL="249751" marR="942914" indent="-249751" defTabSz="761952"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sz="2083" dirty="0">
                <a:solidFill>
                  <a:srgbClr val="231F20"/>
                </a:solidFill>
              </a:rPr>
              <a:t>Focus</a:t>
            </a:r>
            <a:r>
              <a:rPr sz="2083" spc="-4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on</a:t>
            </a:r>
            <a:r>
              <a:rPr sz="2083" spc="-4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friends, </a:t>
            </a:r>
            <a:r>
              <a:rPr sz="2083" spc="-8" dirty="0">
                <a:solidFill>
                  <a:srgbClr val="231F20"/>
                </a:solidFill>
              </a:rPr>
              <a:t>community</a:t>
            </a:r>
            <a:r>
              <a:rPr lang="en-US" sz="2083" spc="-8" dirty="0">
                <a:solidFill>
                  <a:srgbClr val="231F20"/>
                </a:solidFill>
              </a:rPr>
              <a:t>; then team of providers and CBOs</a:t>
            </a:r>
            <a:endParaRPr sz="2083" dirty="0">
              <a:solidFill>
                <a:sysClr val="windowText" lastClr="000000"/>
              </a:solidFill>
            </a:endParaRPr>
          </a:p>
          <a:p>
            <a:pPr marL="249751" marR="4233" indent="-249751" defTabSz="761952"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lang="en-US" sz="2083" spc="-25" dirty="0">
                <a:solidFill>
                  <a:srgbClr val="231F20"/>
                </a:solidFill>
              </a:rPr>
              <a:t>"Companion”: coach, navigator</a:t>
            </a:r>
          </a:p>
          <a:p>
            <a:pPr marL="249751" marR="0" lvl="0" indent="-239697" algn="l" defTabSz="761952" rtl="0" eaLnBrk="1" fontAlgn="auto" latinLnBrk="0" hangingPunct="1">
              <a:lnSpc>
                <a:spcPct val="100000"/>
              </a:lnSpc>
              <a:spcBef>
                <a:spcPts val="83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kumimoji="0" lang="en-US" sz="2083" b="0" i="0" u="none" strike="noStrike" kern="1200" cap="none" spc="-8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Holistic, wraparound support</a:t>
            </a:r>
            <a:endParaRPr kumimoji="0" lang="en-US" sz="208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49751" marR="4233" indent="-249751" defTabSz="761952"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lang="en-US" sz="2083" spc="-25" dirty="0">
                <a:solidFill>
                  <a:srgbClr val="231F20"/>
                </a:solidFill>
              </a:rPr>
              <a:t>Integrates delivery</a:t>
            </a:r>
            <a:r>
              <a:rPr sz="2083" spc="-17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of</a:t>
            </a:r>
            <a:r>
              <a:rPr lang="en-US" sz="2083" dirty="0">
                <a:solidFill>
                  <a:srgbClr val="231F20"/>
                </a:solidFill>
              </a:rPr>
              <a:t> social,</a:t>
            </a:r>
          </a:p>
          <a:p>
            <a:pPr marR="4233" defTabSz="761952">
              <a:tabLst>
                <a:tab pos="249751" algn="l"/>
                <a:tab pos="250280" algn="l"/>
              </a:tabLst>
              <a:defRPr/>
            </a:pPr>
            <a:r>
              <a:rPr lang="en-US" sz="2083" spc="-21" dirty="0">
                <a:solidFill>
                  <a:srgbClr val="231F20"/>
                </a:solidFill>
              </a:rPr>
              <a:t>    community, clinical supports                        </a:t>
            </a:r>
            <a:endParaRPr sz="2083" dirty="0">
              <a:solidFill>
                <a:sysClr val="windowText" lastClr="000000"/>
              </a:solidFill>
            </a:endParaRPr>
          </a:p>
          <a:p>
            <a:pPr marL="249751" indent="-239697" defTabSz="761952"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lang="en-US" sz="2083" dirty="0">
                <a:solidFill>
                  <a:srgbClr val="231F20"/>
                </a:solidFill>
              </a:rPr>
              <a:t>Medicine tightly </a:t>
            </a:r>
            <a:r>
              <a:rPr lang="en-US" sz="2083" spc="-8" dirty="0">
                <a:solidFill>
                  <a:srgbClr val="231F20"/>
                </a:solidFill>
              </a:rPr>
              <a:t>integrated</a:t>
            </a:r>
            <a:endParaRPr lang="en-US" sz="2083" dirty="0">
              <a:solidFill>
                <a:sysClr val="windowText" lastClr="000000"/>
              </a:solidFill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6316" y="5217030"/>
            <a:ext cx="4014024" cy="331223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249751" indent="-239697" defTabSz="761952">
              <a:spcBef>
                <a:spcPts val="83"/>
              </a:spcBef>
              <a:buFontTx/>
              <a:buChar char="•"/>
              <a:tabLst>
                <a:tab pos="249751" algn="l"/>
                <a:tab pos="250280" algn="l"/>
              </a:tabLst>
              <a:defRPr/>
            </a:pPr>
            <a:r>
              <a:rPr sz="2083" dirty="0">
                <a:solidFill>
                  <a:srgbClr val="231F20"/>
                </a:solidFill>
              </a:rPr>
              <a:t>Minimize</a:t>
            </a:r>
            <a:r>
              <a:rPr sz="2083" spc="-8" dirty="0">
                <a:solidFill>
                  <a:srgbClr val="231F20"/>
                </a:solidFill>
              </a:rPr>
              <a:t> </a:t>
            </a:r>
            <a:r>
              <a:rPr sz="2083" dirty="0">
                <a:solidFill>
                  <a:srgbClr val="231F20"/>
                </a:solidFill>
              </a:rPr>
              <a:t>acute</a:t>
            </a:r>
            <a:r>
              <a:rPr sz="2083" spc="-12" dirty="0">
                <a:solidFill>
                  <a:srgbClr val="231F20"/>
                </a:solidFill>
              </a:rPr>
              <a:t> </a:t>
            </a:r>
            <a:r>
              <a:rPr sz="2083" spc="-17" dirty="0">
                <a:solidFill>
                  <a:srgbClr val="231F20"/>
                </a:solidFill>
              </a:rPr>
              <a:t>care</a:t>
            </a:r>
            <a:r>
              <a:rPr lang="en-US" sz="2083" spc="-17" dirty="0">
                <a:solidFill>
                  <a:srgbClr val="231F20"/>
                </a:solidFill>
              </a:rPr>
              <a:t> and its costs </a:t>
            </a:r>
            <a:endParaRPr sz="2083" dirty="0">
              <a:solidFill>
                <a:sysClr val="windowText" lastClr="000000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 rot="18540000">
            <a:off x="7781167" y="2557927"/>
            <a:ext cx="138032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I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56" name="object 56"/>
          <p:cNvSpPr txBox="1"/>
          <p:nvPr/>
        </p:nvSpPr>
        <p:spPr>
          <a:xfrm rot="18780000">
            <a:off x="7813449" y="2505232"/>
            <a:ext cx="16437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57" name="object 57"/>
          <p:cNvSpPr txBox="1"/>
          <p:nvPr/>
        </p:nvSpPr>
        <p:spPr>
          <a:xfrm rot="19080000">
            <a:off x="7882110" y="2440691"/>
            <a:ext cx="15638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F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58" name="object 58"/>
          <p:cNvSpPr txBox="1"/>
          <p:nvPr/>
        </p:nvSpPr>
        <p:spPr>
          <a:xfrm rot="19380000">
            <a:off x="7948695" y="2379491"/>
            <a:ext cx="168844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59" name="object 59"/>
          <p:cNvSpPr txBox="1"/>
          <p:nvPr/>
        </p:nvSpPr>
        <p:spPr>
          <a:xfrm rot="19740000">
            <a:off x="8034992" y="2321197"/>
            <a:ext cx="16531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R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0" name="object 60"/>
          <p:cNvSpPr txBox="1"/>
          <p:nvPr/>
        </p:nvSpPr>
        <p:spPr>
          <a:xfrm rot="20040000">
            <a:off x="8123709" y="2269156"/>
            <a:ext cx="173176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M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1" name="object 61"/>
          <p:cNvSpPr txBox="1"/>
          <p:nvPr/>
        </p:nvSpPr>
        <p:spPr>
          <a:xfrm rot="20400000">
            <a:off x="8225921" y="2226868"/>
            <a:ext cx="16468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A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2" name="object 62"/>
          <p:cNvSpPr txBox="1"/>
          <p:nvPr/>
        </p:nvSpPr>
        <p:spPr>
          <a:xfrm rot="20640000">
            <a:off x="8307765" y="2200981"/>
            <a:ext cx="155828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T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3" name="object 63"/>
          <p:cNvSpPr txBox="1"/>
          <p:nvPr/>
        </p:nvSpPr>
        <p:spPr>
          <a:xfrm rot="20880000">
            <a:off x="8376318" y="2185605"/>
            <a:ext cx="13847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I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4" name="object 64"/>
          <p:cNvSpPr txBox="1"/>
          <p:nvPr/>
        </p:nvSpPr>
        <p:spPr>
          <a:xfrm rot="21120000">
            <a:off x="8432711" y="2172088"/>
            <a:ext cx="169500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5" name="object 65"/>
          <p:cNvSpPr txBox="1"/>
          <p:nvPr/>
        </p:nvSpPr>
        <p:spPr>
          <a:xfrm rot="21420000">
            <a:off x="8537210" y="2160920"/>
            <a:ext cx="16437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6" name="object 66"/>
          <p:cNvSpPr txBox="1"/>
          <p:nvPr/>
        </p:nvSpPr>
        <p:spPr>
          <a:xfrm rot="180000">
            <a:off x="8672606" y="2161064"/>
            <a:ext cx="15638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T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7" name="object 67"/>
          <p:cNvSpPr txBox="1"/>
          <p:nvPr/>
        </p:nvSpPr>
        <p:spPr>
          <a:xfrm rot="480000">
            <a:off x="8758439" y="2169968"/>
            <a:ext cx="15982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E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8" name="object 68"/>
          <p:cNvSpPr txBox="1"/>
          <p:nvPr/>
        </p:nvSpPr>
        <p:spPr>
          <a:xfrm rot="780000">
            <a:off x="8849842" y="2187812"/>
            <a:ext cx="164375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C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69" name="object 69"/>
          <p:cNvSpPr txBox="1"/>
          <p:nvPr/>
        </p:nvSpPr>
        <p:spPr>
          <a:xfrm rot="1080000">
            <a:off x="8944578" y="2215236"/>
            <a:ext cx="164687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H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0" name="object 70"/>
          <p:cNvSpPr txBox="1"/>
          <p:nvPr/>
        </p:nvSpPr>
        <p:spPr>
          <a:xfrm rot="1440000">
            <a:off x="9037517" y="2251077"/>
            <a:ext cx="16375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N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1" name="object 71"/>
          <p:cNvSpPr txBox="1"/>
          <p:nvPr/>
        </p:nvSpPr>
        <p:spPr>
          <a:xfrm rot="1740000">
            <a:off x="9126413" y="2297480"/>
            <a:ext cx="169172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2" name="object 72"/>
          <p:cNvSpPr txBox="1"/>
          <p:nvPr/>
        </p:nvSpPr>
        <p:spPr>
          <a:xfrm rot="2040000">
            <a:off x="9213282" y="2348016"/>
            <a:ext cx="156383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L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3" name="object 73"/>
          <p:cNvSpPr txBox="1"/>
          <p:nvPr/>
        </p:nvSpPr>
        <p:spPr>
          <a:xfrm rot="2340000">
            <a:off x="9282959" y="2405793"/>
            <a:ext cx="169500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O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4" name="object 74"/>
          <p:cNvSpPr txBox="1"/>
          <p:nvPr/>
        </p:nvSpPr>
        <p:spPr>
          <a:xfrm rot="2700000">
            <a:off x="9361717" y="2477527"/>
            <a:ext cx="168844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G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5" name="object 75"/>
          <p:cNvSpPr txBox="1"/>
          <p:nvPr/>
        </p:nvSpPr>
        <p:spPr>
          <a:xfrm rot="3000000">
            <a:off x="9432107" y="2551001"/>
            <a:ext cx="160419" cy="131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761952">
              <a:lnSpc>
                <a:spcPts val="1043"/>
              </a:lnSpc>
              <a:defRPr/>
            </a:pPr>
            <a:r>
              <a:rPr sz="1043" b="1" dirty="0">
                <a:solidFill>
                  <a:srgbClr val="FFFFFF"/>
                </a:solidFill>
              </a:rPr>
              <a:t>Y</a:t>
            </a:r>
            <a:endParaRPr sz="1043">
              <a:solidFill>
                <a:sysClr val="windowText" lastClr="000000"/>
              </a:solidFill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227284" y="6069149"/>
            <a:ext cx="824971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58595B"/>
                </a:solidFill>
              </a:rPr>
              <a:t>SPECIALISTS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450340" y="4731960"/>
            <a:ext cx="631825" cy="158826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582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58595B"/>
                </a:solidFill>
              </a:rPr>
              <a:t>HOSPITAL</a:t>
            </a:r>
            <a:endParaRPr sz="959">
              <a:solidFill>
                <a:sysClr val="windowText" lastClr="000000"/>
              </a:solidFill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892108" y="3927160"/>
            <a:ext cx="829733" cy="45403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10054" marR="4233" indent="-31749" algn="ctr" defTabSz="761952">
              <a:spcBef>
                <a:spcPts val="87"/>
              </a:spcBef>
              <a:defRPr/>
            </a:pPr>
            <a:r>
              <a:rPr sz="959" b="1" spc="-8" dirty="0">
                <a:solidFill>
                  <a:srgbClr val="FFFFFF"/>
                </a:solidFill>
              </a:rPr>
              <a:t>HEALTH: </a:t>
            </a:r>
            <a:r>
              <a:rPr sz="959" b="1" spc="-29" dirty="0">
                <a:solidFill>
                  <a:srgbClr val="FFFFFF"/>
                </a:solidFill>
              </a:rPr>
              <a:t>BEHAVIORAL, </a:t>
            </a:r>
            <a:r>
              <a:rPr sz="959" b="1" spc="-8" dirty="0">
                <a:solidFill>
                  <a:srgbClr val="FFFFFF"/>
                </a:solidFill>
              </a:rPr>
              <a:t>PRIMARY, </a:t>
            </a:r>
            <a:r>
              <a:rPr sz="959" b="1" spc="-17" dirty="0">
                <a:solidFill>
                  <a:srgbClr val="FFFFFF"/>
                </a:solidFill>
              </a:rPr>
              <a:t>ORAL</a:t>
            </a:r>
            <a:endParaRPr sz="959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0A2E572-D715-45CA-8C49-56525B044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933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141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Trebuchet MS</vt:lpstr>
      <vt:lpstr>Wingdings 3</vt:lpstr>
      <vt:lpstr>Office Theme</vt:lpstr>
      <vt:lpstr>Facet</vt:lpstr>
      <vt:lpstr>1_Office Theme</vt:lpstr>
      <vt:lpstr>Ion Boardroom</vt:lpstr>
      <vt:lpstr>PowerPoint Presentation</vt:lpstr>
      <vt:lpstr>PowerPoint Presentation</vt:lpstr>
      <vt:lpstr>PowerPoint Presentation</vt:lpstr>
      <vt:lpstr>From Clinic To Community</vt:lpstr>
      <vt:lpstr>FUTURE WHOLE  HEALTH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Aylward</dc:creator>
  <cp:lastModifiedBy>Reidmohr, Alison</cp:lastModifiedBy>
  <cp:revision>8</cp:revision>
  <dcterms:created xsi:type="dcterms:W3CDTF">2022-10-13T02:22:44Z</dcterms:created>
  <dcterms:modified xsi:type="dcterms:W3CDTF">2023-07-27T21:05:53Z</dcterms:modified>
</cp:coreProperties>
</file>