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700" r:id="rId2"/>
    <p:sldId id="1701" r:id="rId3"/>
    <p:sldId id="467" r:id="rId4"/>
    <p:sldId id="1651" r:id="rId5"/>
    <p:sldId id="518" r:id="rId6"/>
    <p:sldId id="1684" r:id="rId7"/>
    <p:sldId id="1693" r:id="rId8"/>
    <p:sldId id="1690" r:id="rId9"/>
    <p:sldId id="1689" r:id="rId10"/>
    <p:sldId id="1671" r:id="rId11"/>
    <p:sldId id="487" r:id="rId12"/>
    <p:sldId id="520" r:id="rId13"/>
    <p:sldId id="1702" r:id="rId14"/>
    <p:sldId id="1656" r:id="rId15"/>
    <p:sldId id="295" r:id="rId16"/>
    <p:sldId id="1624" r:id="rId17"/>
    <p:sldId id="1614" r:id="rId18"/>
    <p:sldId id="491" r:id="rId19"/>
    <p:sldId id="493" r:id="rId20"/>
    <p:sldId id="1659" r:id="rId21"/>
    <p:sldId id="1697" r:id="rId22"/>
    <p:sldId id="1696" r:id="rId23"/>
    <p:sldId id="168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0B87CA-B152-485B-8921-011406F0B925}">
          <p14:sldIdLst>
            <p14:sldId id="1700"/>
            <p14:sldId id="1701"/>
            <p14:sldId id="467"/>
            <p14:sldId id="1651"/>
            <p14:sldId id="518"/>
            <p14:sldId id="1684"/>
            <p14:sldId id="1693"/>
            <p14:sldId id="1690"/>
            <p14:sldId id="1689"/>
            <p14:sldId id="1671"/>
            <p14:sldId id="487"/>
            <p14:sldId id="520"/>
            <p14:sldId id="1702"/>
            <p14:sldId id="1656"/>
            <p14:sldId id="295"/>
            <p14:sldId id="1624"/>
            <p14:sldId id="1614"/>
            <p14:sldId id="491"/>
            <p14:sldId id="493"/>
            <p14:sldId id="1659"/>
            <p14:sldId id="1697"/>
            <p14:sldId id="1696"/>
            <p14:sldId id="1681"/>
          </p14:sldIdLst>
        </p14:section>
        <p14:section name="Untitled Section" id="{BD9A883D-AE39-43FA-8F38-A558C0E8714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CCECFF"/>
    <a:srgbClr val="33CCCC"/>
    <a:srgbClr val="16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72" autoAdjust="0"/>
  </p:normalViewPr>
  <p:slideViewPr>
    <p:cSldViewPr snapToGrid="0" snapToObjects="1">
      <p:cViewPr>
        <p:scale>
          <a:sx n="77" d="100"/>
          <a:sy n="77" d="100"/>
        </p:scale>
        <p:origin x="1230" y="-6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692F4-BCF9-41ED-B313-F038BD63962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086C6C-71F2-4E46-A7A3-02A1D8CDB7D9}">
      <dgm:prSet phldrT="[Text]"/>
      <dgm:spPr/>
      <dgm:t>
        <a:bodyPr/>
        <a:lstStyle/>
        <a:p>
          <a:r>
            <a:rPr lang="en-US" dirty="0"/>
            <a:t>Everyday Thinking</a:t>
          </a:r>
        </a:p>
      </dgm:t>
    </dgm:pt>
    <dgm:pt modelId="{7BF1B824-D276-4243-B9B4-F328522A1801}" type="parTrans" cxnId="{925E02A6-FA17-4337-A0F4-90D3ABD8F20C}">
      <dgm:prSet/>
      <dgm:spPr/>
      <dgm:t>
        <a:bodyPr/>
        <a:lstStyle/>
        <a:p>
          <a:endParaRPr lang="en-US"/>
        </a:p>
      </dgm:t>
    </dgm:pt>
    <dgm:pt modelId="{91AB0AC6-2C2E-4E05-BB52-BCE169E46811}" type="sibTrans" cxnId="{925E02A6-FA17-4337-A0F4-90D3ABD8F20C}">
      <dgm:prSet/>
      <dgm:spPr/>
      <dgm:t>
        <a:bodyPr/>
        <a:lstStyle/>
        <a:p>
          <a:endParaRPr lang="en-US"/>
        </a:p>
      </dgm:t>
    </dgm:pt>
    <dgm:pt modelId="{FA582424-32A4-4659-8718-9FDB3F211CF3}">
      <dgm:prSet phldrT="[Text]"/>
      <dgm:spPr/>
      <dgm:t>
        <a:bodyPr/>
        <a:lstStyle/>
        <a:p>
          <a:r>
            <a:rPr lang="en-US" dirty="0"/>
            <a:t>Tinnitus</a:t>
          </a:r>
        </a:p>
      </dgm:t>
    </dgm:pt>
    <dgm:pt modelId="{06BA521D-ED8D-40A6-B832-351F5E5756ED}" type="parTrans" cxnId="{FD1FA78F-8B6E-4E98-9FEA-117CB3536E5D}">
      <dgm:prSet/>
      <dgm:spPr/>
      <dgm:t>
        <a:bodyPr/>
        <a:lstStyle/>
        <a:p>
          <a:endParaRPr lang="en-US"/>
        </a:p>
      </dgm:t>
    </dgm:pt>
    <dgm:pt modelId="{031B2471-93AC-4421-A3C5-2BFD070ACE7C}" type="sibTrans" cxnId="{FD1FA78F-8B6E-4E98-9FEA-117CB3536E5D}">
      <dgm:prSet/>
      <dgm:spPr/>
      <dgm:t>
        <a:bodyPr/>
        <a:lstStyle/>
        <a:p>
          <a:endParaRPr lang="en-US"/>
        </a:p>
      </dgm:t>
    </dgm:pt>
    <dgm:pt modelId="{67296523-6C5C-4F89-9072-CE02AFFAEFF7}">
      <dgm:prSet phldrT="[Text]"/>
      <dgm:spPr/>
      <dgm:t>
        <a:bodyPr/>
        <a:lstStyle/>
        <a:p>
          <a:r>
            <a:rPr lang="en-US" dirty="0"/>
            <a:t>Communication Changes</a:t>
          </a:r>
        </a:p>
      </dgm:t>
    </dgm:pt>
    <dgm:pt modelId="{B34CB3C1-747F-465F-B2A7-E8D75967A90D}" type="parTrans" cxnId="{56D10555-34AA-4B88-B6FF-0746EF8997AA}">
      <dgm:prSet/>
      <dgm:spPr/>
      <dgm:t>
        <a:bodyPr/>
        <a:lstStyle/>
        <a:p>
          <a:endParaRPr lang="en-US"/>
        </a:p>
      </dgm:t>
    </dgm:pt>
    <dgm:pt modelId="{92FFC946-6D2C-496F-A684-8A13A6678157}" type="sibTrans" cxnId="{56D10555-34AA-4B88-B6FF-0746EF8997AA}">
      <dgm:prSet/>
      <dgm:spPr/>
      <dgm:t>
        <a:bodyPr/>
        <a:lstStyle/>
        <a:p>
          <a:endParaRPr lang="en-US"/>
        </a:p>
      </dgm:t>
    </dgm:pt>
    <dgm:pt modelId="{F56C86E9-75FC-4463-93C6-F29CF3764544}">
      <dgm:prSet phldrT="[Text]"/>
      <dgm:spPr/>
      <dgm:t>
        <a:bodyPr/>
        <a:lstStyle/>
        <a:p>
          <a:r>
            <a:rPr lang="en-US" dirty="0"/>
            <a:t>Finding words</a:t>
          </a:r>
        </a:p>
      </dgm:t>
    </dgm:pt>
    <dgm:pt modelId="{60E8F63D-EB86-4F41-A3CB-52240AE708C8}" type="parTrans" cxnId="{6E91B55D-A1CE-46A2-8BEA-4D637F636825}">
      <dgm:prSet/>
      <dgm:spPr/>
      <dgm:t>
        <a:bodyPr/>
        <a:lstStyle/>
        <a:p>
          <a:endParaRPr lang="en-US"/>
        </a:p>
      </dgm:t>
    </dgm:pt>
    <dgm:pt modelId="{5291EC59-4FCA-40D5-BB0C-8A673A1936F8}" type="sibTrans" cxnId="{6E91B55D-A1CE-46A2-8BEA-4D637F636825}">
      <dgm:prSet/>
      <dgm:spPr/>
      <dgm:t>
        <a:bodyPr/>
        <a:lstStyle/>
        <a:p>
          <a:endParaRPr lang="en-US"/>
        </a:p>
      </dgm:t>
    </dgm:pt>
    <dgm:pt modelId="{BBAC0F61-570E-45FB-8CFD-BCB026F56B16}">
      <dgm:prSet phldrT="[Text]"/>
      <dgm:spPr/>
      <dgm:t>
        <a:bodyPr/>
        <a:lstStyle/>
        <a:p>
          <a:r>
            <a:rPr lang="en-US" dirty="0"/>
            <a:t>Misunderstanding others</a:t>
          </a:r>
        </a:p>
      </dgm:t>
    </dgm:pt>
    <dgm:pt modelId="{6D855519-E104-4C60-9673-033679C0571B}" type="parTrans" cxnId="{65BA19B4-C3B0-4C0A-9503-043C11C37E57}">
      <dgm:prSet/>
      <dgm:spPr/>
      <dgm:t>
        <a:bodyPr/>
        <a:lstStyle/>
        <a:p>
          <a:endParaRPr lang="en-US"/>
        </a:p>
      </dgm:t>
    </dgm:pt>
    <dgm:pt modelId="{AE612F91-1DC4-4956-B13C-333AEEB4C41D}" type="sibTrans" cxnId="{65BA19B4-C3B0-4C0A-9503-043C11C37E57}">
      <dgm:prSet/>
      <dgm:spPr/>
      <dgm:t>
        <a:bodyPr/>
        <a:lstStyle/>
        <a:p>
          <a:endParaRPr lang="en-US"/>
        </a:p>
      </dgm:t>
    </dgm:pt>
    <dgm:pt modelId="{2E39D1B2-2402-40B5-962E-476E1D438CDB}">
      <dgm:prSet phldrT="[Text]"/>
      <dgm:spPr/>
      <dgm:t>
        <a:bodyPr/>
        <a:lstStyle/>
        <a:p>
          <a:r>
            <a:rPr lang="en-US" dirty="0"/>
            <a:t>Avoiding crowds</a:t>
          </a:r>
        </a:p>
      </dgm:t>
    </dgm:pt>
    <dgm:pt modelId="{90E2F132-E25C-4078-A510-9662870EB6B9}" type="parTrans" cxnId="{81AF4596-86E8-4E48-B3F9-633EC43A492E}">
      <dgm:prSet/>
      <dgm:spPr/>
      <dgm:t>
        <a:bodyPr/>
        <a:lstStyle/>
        <a:p>
          <a:endParaRPr lang="en-US"/>
        </a:p>
      </dgm:t>
    </dgm:pt>
    <dgm:pt modelId="{DE9E50BA-B409-4D88-AA7E-B3D6AED55713}" type="sibTrans" cxnId="{81AF4596-86E8-4E48-B3F9-633EC43A492E}">
      <dgm:prSet/>
      <dgm:spPr/>
      <dgm:t>
        <a:bodyPr/>
        <a:lstStyle/>
        <a:p>
          <a:endParaRPr lang="en-US"/>
        </a:p>
      </dgm:t>
    </dgm:pt>
    <dgm:pt modelId="{870CFBB1-8577-4F8F-8836-C8EE5B7B4478}">
      <dgm:prSet phldrT="[Text]"/>
      <dgm:spPr/>
      <dgm:t>
        <a:bodyPr/>
        <a:lstStyle/>
        <a:p>
          <a:r>
            <a:rPr lang="en-US" dirty="0"/>
            <a:t>Hearing loss</a:t>
          </a:r>
        </a:p>
      </dgm:t>
    </dgm:pt>
    <dgm:pt modelId="{418CE64A-EE51-4C14-980D-0FF1CC2EB36A}" type="parTrans" cxnId="{8D47D6B7-A7F1-4D97-8EC8-A0A4A16E7DE4}">
      <dgm:prSet/>
      <dgm:spPr/>
      <dgm:t>
        <a:bodyPr/>
        <a:lstStyle/>
        <a:p>
          <a:endParaRPr lang="en-US"/>
        </a:p>
      </dgm:t>
    </dgm:pt>
    <dgm:pt modelId="{05713646-6CF9-46C2-92FD-24BFEAD82F5E}" type="sibTrans" cxnId="{8D47D6B7-A7F1-4D97-8EC8-A0A4A16E7DE4}">
      <dgm:prSet/>
      <dgm:spPr/>
      <dgm:t>
        <a:bodyPr/>
        <a:lstStyle/>
        <a:p>
          <a:endParaRPr lang="en-US"/>
        </a:p>
      </dgm:t>
    </dgm:pt>
    <dgm:pt modelId="{E8DCECE3-2D67-4192-ACEF-7C86C28D0497}">
      <dgm:prSet phldrT="[Text]"/>
      <dgm:spPr/>
      <dgm:t>
        <a:bodyPr/>
        <a:lstStyle/>
        <a:p>
          <a:r>
            <a:rPr lang="en-US" dirty="0"/>
            <a:t>Memory</a:t>
          </a:r>
        </a:p>
      </dgm:t>
    </dgm:pt>
    <dgm:pt modelId="{3D6CE146-9163-40BC-87EB-1BD41C398C72}" type="parTrans" cxnId="{06B2DECA-3161-4C69-895E-228B0628DEE7}">
      <dgm:prSet/>
      <dgm:spPr/>
      <dgm:t>
        <a:bodyPr/>
        <a:lstStyle/>
        <a:p>
          <a:endParaRPr lang="en-US"/>
        </a:p>
      </dgm:t>
    </dgm:pt>
    <dgm:pt modelId="{11D8998E-1090-4258-BD90-4727633988D6}" type="sibTrans" cxnId="{06B2DECA-3161-4C69-895E-228B0628DEE7}">
      <dgm:prSet/>
      <dgm:spPr/>
      <dgm:t>
        <a:bodyPr/>
        <a:lstStyle/>
        <a:p>
          <a:endParaRPr lang="en-US"/>
        </a:p>
      </dgm:t>
    </dgm:pt>
    <dgm:pt modelId="{8F7C90CF-C0AE-4556-A13B-721D500D98A0}">
      <dgm:prSet phldrT="[Text]"/>
      <dgm:spPr/>
      <dgm:t>
        <a:bodyPr/>
        <a:lstStyle/>
        <a:p>
          <a:r>
            <a:rPr lang="en-US" dirty="0"/>
            <a:t>Auditory Processing </a:t>
          </a:r>
        </a:p>
      </dgm:t>
    </dgm:pt>
    <dgm:pt modelId="{6AD99102-8169-499E-8A56-ED9A3F987A20}" type="parTrans" cxnId="{8F74BD23-A241-4C71-B517-57532DF59B80}">
      <dgm:prSet/>
      <dgm:spPr/>
      <dgm:t>
        <a:bodyPr/>
        <a:lstStyle/>
        <a:p>
          <a:endParaRPr lang="en-US"/>
        </a:p>
      </dgm:t>
    </dgm:pt>
    <dgm:pt modelId="{47779977-95E1-49BE-A931-63F6747BABC2}" type="sibTrans" cxnId="{8F74BD23-A241-4C71-B517-57532DF59B80}">
      <dgm:prSet/>
      <dgm:spPr/>
      <dgm:t>
        <a:bodyPr/>
        <a:lstStyle/>
        <a:p>
          <a:endParaRPr lang="en-US"/>
        </a:p>
      </dgm:t>
    </dgm:pt>
    <dgm:pt modelId="{CB88D24E-0CF6-44E7-8F79-8F3BFDD2B2D2}">
      <dgm:prSet phldrT="[Text]"/>
      <dgm:spPr/>
      <dgm:t>
        <a:bodyPr/>
        <a:lstStyle/>
        <a:p>
          <a:r>
            <a:rPr lang="en-US" dirty="0"/>
            <a:t>Attention</a:t>
          </a:r>
        </a:p>
      </dgm:t>
    </dgm:pt>
    <dgm:pt modelId="{F08C5290-83BB-41F7-A527-4FEAED868D0F}" type="parTrans" cxnId="{05BF83E2-61FF-4DC4-9C9E-F3C7A4B03E7A}">
      <dgm:prSet/>
      <dgm:spPr/>
      <dgm:t>
        <a:bodyPr/>
        <a:lstStyle/>
        <a:p>
          <a:endParaRPr lang="en-US"/>
        </a:p>
      </dgm:t>
    </dgm:pt>
    <dgm:pt modelId="{8996DFDC-6FFB-4EBB-BF74-B47FEC3A0F32}" type="sibTrans" cxnId="{05BF83E2-61FF-4DC4-9C9E-F3C7A4B03E7A}">
      <dgm:prSet/>
      <dgm:spPr/>
      <dgm:t>
        <a:bodyPr/>
        <a:lstStyle/>
        <a:p>
          <a:endParaRPr lang="en-US"/>
        </a:p>
      </dgm:t>
    </dgm:pt>
    <dgm:pt modelId="{A951E229-4340-4DF8-8660-FFFB6BA1F4B4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95301844-2AAB-4E79-9564-97580D5C394F}" type="parTrans" cxnId="{682EF477-1EF1-42EE-8830-DC8098E17B43}">
      <dgm:prSet/>
      <dgm:spPr/>
      <dgm:t>
        <a:bodyPr/>
        <a:lstStyle/>
        <a:p>
          <a:endParaRPr lang="en-US"/>
        </a:p>
      </dgm:t>
    </dgm:pt>
    <dgm:pt modelId="{DA1CC339-1B52-4DEC-88AF-6B9EF52B8839}" type="sibTrans" cxnId="{682EF477-1EF1-42EE-8830-DC8098E17B43}">
      <dgm:prSet/>
      <dgm:spPr/>
      <dgm:t>
        <a:bodyPr/>
        <a:lstStyle/>
        <a:p>
          <a:endParaRPr lang="en-US"/>
        </a:p>
      </dgm:t>
    </dgm:pt>
    <dgm:pt modelId="{3ED726AA-615A-4A2E-8451-090A0B58F3A0}">
      <dgm:prSet phldrT="[Text]"/>
      <dgm:spPr/>
      <dgm:t>
        <a:bodyPr/>
        <a:lstStyle/>
        <a:p>
          <a:r>
            <a:rPr lang="en-US" dirty="0"/>
            <a:t>Processing</a:t>
          </a:r>
        </a:p>
      </dgm:t>
    </dgm:pt>
    <dgm:pt modelId="{D47ACEBC-A6DB-4BC0-94FE-2C91344249BF}" type="parTrans" cxnId="{A3EBD831-429B-439A-BF73-A3C9FA2E78C3}">
      <dgm:prSet/>
      <dgm:spPr/>
      <dgm:t>
        <a:bodyPr/>
        <a:lstStyle/>
        <a:p>
          <a:endParaRPr lang="en-US"/>
        </a:p>
      </dgm:t>
    </dgm:pt>
    <dgm:pt modelId="{D07F2678-1B04-4052-A51F-F9976BDEC871}" type="sibTrans" cxnId="{A3EBD831-429B-439A-BF73-A3C9FA2E78C3}">
      <dgm:prSet/>
      <dgm:spPr/>
      <dgm:t>
        <a:bodyPr/>
        <a:lstStyle/>
        <a:p>
          <a:endParaRPr lang="en-US"/>
        </a:p>
      </dgm:t>
    </dgm:pt>
    <dgm:pt modelId="{8A241653-EE4E-459E-9695-B8F58A70F769}">
      <dgm:prSet phldrT="[Text]"/>
      <dgm:spPr/>
      <dgm:t>
        <a:bodyPr/>
        <a:lstStyle/>
        <a:p>
          <a:r>
            <a:rPr lang="en-US" dirty="0"/>
            <a:t>Background Noise</a:t>
          </a:r>
        </a:p>
      </dgm:t>
    </dgm:pt>
    <dgm:pt modelId="{B5164950-750B-4977-BCA4-BCC73EE83540}" type="parTrans" cxnId="{1123493E-0DE2-497F-89DF-EBD4D7BFD9D6}">
      <dgm:prSet/>
      <dgm:spPr/>
      <dgm:t>
        <a:bodyPr/>
        <a:lstStyle/>
        <a:p>
          <a:endParaRPr lang="en-US"/>
        </a:p>
      </dgm:t>
    </dgm:pt>
    <dgm:pt modelId="{12EEC251-AF91-4A81-9F64-79CB27B1FEA8}" type="sibTrans" cxnId="{1123493E-0DE2-497F-89DF-EBD4D7BFD9D6}">
      <dgm:prSet/>
      <dgm:spPr/>
      <dgm:t>
        <a:bodyPr/>
        <a:lstStyle/>
        <a:p>
          <a:endParaRPr lang="en-US"/>
        </a:p>
      </dgm:t>
    </dgm:pt>
    <dgm:pt modelId="{2657E6D6-C59C-489B-A7C7-5B1F0E6C4EFB}" type="pres">
      <dgm:prSet presAssocID="{DC3692F4-BCF9-41ED-B313-F038BD63962E}" presName="Name0" presStyleCnt="0">
        <dgm:presLayoutVars>
          <dgm:dir/>
          <dgm:animLvl val="lvl"/>
          <dgm:resizeHandles val="exact"/>
        </dgm:presLayoutVars>
      </dgm:prSet>
      <dgm:spPr/>
    </dgm:pt>
    <dgm:pt modelId="{5F28ADB0-390A-4448-9556-9BC74CF0AAC1}" type="pres">
      <dgm:prSet presAssocID="{62086C6C-71F2-4E46-A7A3-02A1D8CDB7D9}" presName="composite" presStyleCnt="0"/>
      <dgm:spPr/>
    </dgm:pt>
    <dgm:pt modelId="{0051F6FB-1151-44C0-A7F8-7031511323C3}" type="pres">
      <dgm:prSet presAssocID="{62086C6C-71F2-4E46-A7A3-02A1D8CDB7D9}" presName="parTx" presStyleLbl="alignNode1" presStyleIdx="0" presStyleCnt="3" custScaleX="113352" custLinFactNeighborX="-276" custLinFactNeighborY="1507">
        <dgm:presLayoutVars>
          <dgm:chMax val="0"/>
          <dgm:chPref val="0"/>
          <dgm:bulletEnabled val="1"/>
        </dgm:presLayoutVars>
      </dgm:prSet>
      <dgm:spPr/>
    </dgm:pt>
    <dgm:pt modelId="{28793AAC-023A-409F-984C-43D56F90A48B}" type="pres">
      <dgm:prSet presAssocID="{62086C6C-71F2-4E46-A7A3-02A1D8CDB7D9}" presName="desTx" presStyleLbl="alignAccFollowNode1" presStyleIdx="0" presStyleCnt="3" custScaleX="113228">
        <dgm:presLayoutVars>
          <dgm:bulletEnabled val="1"/>
        </dgm:presLayoutVars>
      </dgm:prSet>
      <dgm:spPr/>
    </dgm:pt>
    <dgm:pt modelId="{0D47B3EA-9CA8-43FE-985F-9EF46BBB6D6D}" type="pres">
      <dgm:prSet presAssocID="{91AB0AC6-2C2E-4E05-BB52-BCE169E46811}" presName="space" presStyleCnt="0"/>
      <dgm:spPr/>
    </dgm:pt>
    <dgm:pt modelId="{4AE4F8E1-9C6D-4C40-8483-4DB92F21B3EE}" type="pres">
      <dgm:prSet presAssocID="{8F7C90CF-C0AE-4556-A13B-721D500D98A0}" presName="composite" presStyleCnt="0"/>
      <dgm:spPr/>
    </dgm:pt>
    <dgm:pt modelId="{7767B3E7-1B35-4ABC-8B47-BC3E2AA90260}" type="pres">
      <dgm:prSet presAssocID="{8F7C90CF-C0AE-4556-A13B-721D500D98A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E9501FC-9E66-4CD5-B3A2-012545C8EC42}" type="pres">
      <dgm:prSet presAssocID="{8F7C90CF-C0AE-4556-A13B-721D500D98A0}" presName="desTx" presStyleLbl="alignAccFollowNode1" presStyleIdx="1" presStyleCnt="3">
        <dgm:presLayoutVars>
          <dgm:bulletEnabled val="1"/>
        </dgm:presLayoutVars>
      </dgm:prSet>
      <dgm:spPr/>
    </dgm:pt>
    <dgm:pt modelId="{DC0E96F4-F491-43D6-85A2-63097E143014}" type="pres">
      <dgm:prSet presAssocID="{47779977-95E1-49BE-A931-63F6747BABC2}" presName="space" presStyleCnt="0"/>
      <dgm:spPr/>
    </dgm:pt>
    <dgm:pt modelId="{45D10869-54F8-4C49-A12B-7AB23023D322}" type="pres">
      <dgm:prSet presAssocID="{67296523-6C5C-4F89-9072-CE02AFFAEFF7}" presName="composite" presStyleCnt="0"/>
      <dgm:spPr/>
    </dgm:pt>
    <dgm:pt modelId="{37010F2C-F38F-4C82-BDD7-FE37AC01A0DF}" type="pres">
      <dgm:prSet presAssocID="{67296523-6C5C-4F89-9072-CE02AFFAEFF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37F1E20-7E9A-4D35-B3C8-AA4543475A61}" type="pres">
      <dgm:prSet presAssocID="{67296523-6C5C-4F89-9072-CE02AFFAEFF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2804B12-A6E6-4E9A-8A8A-B7CEC9DB094E}" type="presOf" srcId="{67296523-6C5C-4F89-9072-CE02AFFAEFF7}" destId="{37010F2C-F38F-4C82-BDD7-FE37AC01A0DF}" srcOrd="0" destOrd="0" presId="urn:microsoft.com/office/officeart/2005/8/layout/hList1"/>
    <dgm:cxn modelId="{8F74BD23-A241-4C71-B517-57532DF59B80}" srcId="{DC3692F4-BCF9-41ED-B313-F038BD63962E}" destId="{8F7C90CF-C0AE-4556-A13B-721D500D98A0}" srcOrd="1" destOrd="0" parTransId="{6AD99102-8169-499E-8A56-ED9A3F987A20}" sibTransId="{47779977-95E1-49BE-A931-63F6747BABC2}"/>
    <dgm:cxn modelId="{A3EBD831-429B-439A-BF73-A3C9FA2E78C3}" srcId="{62086C6C-71F2-4E46-A7A3-02A1D8CDB7D9}" destId="{3ED726AA-615A-4A2E-8451-090A0B58F3A0}" srcOrd="3" destOrd="0" parTransId="{D47ACEBC-A6DB-4BC0-94FE-2C91344249BF}" sibTransId="{D07F2678-1B04-4052-A51F-F9976BDEC871}"/>
    <dgm:cxn modelId="{CD102338-9A6F-4615-81FC-6FEFA19AA791}" type="presOf" srcId="{2E39D1B2-2402-40B5-962E-476E1D438CDB}" destId="{B37F1E20-7E9A-4D35-B3C8-AA4543475A61}" srcOrd="0" destOrd="2" presId="urn:microsoft.com/office/officeart/2005/8/layout/hList1"/>
    <dgm:cxn modelId="{1123493E-0DE2-497F-89DF-EBD4D7BFD9D6}" srcId="{8F7C90CF-C0AE-4556-A13B-721D500D98A0}" destId="{8A241653-EE4E-459E-9695-B8F58A70F769}" srcOrd="2" destOrd="0" parTransId="{B5164950-750B-4977-BCA4-BCC73EE83540}" sibTransId="{12EEC251-AF91-4A81-9F64-79CB27B1FEA8}"/>
    <dgm:cxn modelId="{E50FBC5B-2C85-48A9-A5AB-EA0D722969DE}" type="presOf" srcId="{8F7C90CF-C0AE-4556-A13B-721D500D98A0}" destId="{7767B3E7-1B35-4ABC-8B47-BC3E2AA90260}" srcOrd="0" destOrd="0" presId="urn:microsoft.com/office/officeart/2005/8/layout/hList1"/>
    <dgm:cxn modelId="{A284735D-E80D-480E-9A51-ACEE810AE49C}" type="presOf" srcId="{FA582424-32A4-4659-8718-9FDB3F211CF3}" destId="{AE9501FC-9E66-4CD5-B3A2-012545C8EC42}" srcOrd="0" destOrd="0" presId="urn:microsoft.com/office/officeart/2005/8/layout/hList1"/>
    <dgm:cxn modelId="{6E91B55D-A1CE-46A2-8BEA-4D637F636825}" srcId="{67296523-6C5C-4F89-9072-CE02AFFAEFF7}" destId="{F56C86E9-75FC-4463-93C6-F29CF3764544}" srcOrd="0" destOrd="0" parTransId="{60E8F63D-EB86-4F41-A3CB-52240AE708C8}" sibTransId="{5291EC59-4FCA-40D5-BB0C-8A673A1936F8}"/>
    <dgm:cxn modelId="{BC8CCC60-0C8B-4D67-BDF3-8AA87210F28C}" type="presOf" srcId="{CB88D24E-0CF6-44E7-8F79-8F3BFDD2B2D2}" destId="{28793AAC-023A-409F-984C-43D56F90A48B}" srcOrd="0" destOrd="1" presId="urn:microsoft.com/office/officeart/2005/8/layout/hList1"/>
    <dgm:cxn modelId="{8869A069-0EF3-459D-96A0-8758205D0F37}" type="presOf" srcId="{3ED726AA-615A-4A2E-8451-090A0B58F3A0}" destId="{28793AAC-023A-409F-984C-43D56F90A48B}" srcOrd="0" destOrd="3" presId="urn:microsoft.com/office/officeart/2005/8/layout/hList1"/>
    <dgm:cxn modelId="{3752284E-3FF0-42D2-BBC8-CFFB5138AECE}" type="presOf" srcId="{F56C86E9-75FC-4463-93C6-F29CF3764544}" destId="{B37F1E20-7E9A-4D35-B3C8-AA4543475A61}" srcOrd="0" destOrd="0" presId="urn:microsoft.com/office/officeart/2005/8/layout/hList1"/>
    <dgm:cxn modelId="{56D10555-34AA-4B88-B6FF-0746EF8997AA}" srcId="{DC3692F4-BCF9-41ED-B313-F038BD63962E}" destId="{67296523-6C5C-4F89-9072-CE02AFFAEFF7}" srcOrd="2" destOrd="0" parTransId="{B34CB3C1-747F-465F-B2A7-E8D75967A90D}" sibTransId="{92FFC946-6D2C-496F-A684-8A13A6678157}"/>
    <dgm:cxn modelId="{D3EE9D56-8232-46AA-A0E8-FEAAF4BF2176}" type="presOf" srcId="{BBAC0F61-570E-45FB-8CFD-BCB026F56B16}" destId="{B37F1E20-7E9A-4D35-B3C8-AA4543475A61}" srcOrd="0" destOrd="1" presId="urn:microsoft.com/office/officeart/2005/8/layout/hList1"/>
    <dgm:cxn modelId="{682EF477-1EF1-42EE-8830-DC8098E17B43}" srcId="{62086C6C-71F2-4E46-A7A3-02A1D8CDB7D9}" destId="{A951E229-4340-4DF8-8660-FFFB6BA1F4B4}" srcOrd="2" destOrd="0" parTransId="{95301844-2AAB-4E79-9564-97580D5C394F}" sibTransId="{DA1CC339-1B52-4DEC-88AF-6B9EF52B8839}"/>
    <dgm:cxn modelId="{F958A48A-BD0B-467B-9E3D-52AA5951DA6A}" type="presOf" srcId="{DC3692F4-BCF9-41ED-B313-F038BD63962E}" destId="{2657E6D6-C59C-489B-A7C7-5B1F0E6C4EFB}" srcOrd="0" destOrd="0" presId="urn:microsoft.com/office/officeart/2005/8/layout/hList1"/>
    <dgm:cxn modelId="{FD1FA78F-8B6E-4E98-9FEA-117CB3536E5D}" srcId="{8F7C90CF-C0AE-4556-A13B-721D500D98A0}" destId="{FA582424-32A4-4659-8718-9FDB3F211CF3}" srcOrd="0" destOrd="0" parTransId="{06BA521D-ED8D-40A6-B832-351F5E5756ED}" sibTransId="{031B2471-93AC-4421-A3C5-2BFD070ACE7C}"/>
    <dgm:cxn modelId="{81AF4596-86E8-4E48-B3F9-633EC43A492E}" srcId="{67296523-6C5C-4F89-9072-CE02AFFAEFF7}" destId="{2E39D1B2-2402-40B5-962E-476E1D438CDB}" srcOrd="2" destOrd="0" parTransId="{90E2F132-E25C-4078-A510-9662870EB6B9}" sibTransId="{DE9E50BA-B409-4D88-AA7E-B3D6AED55713}"/>
    <dgm:cxn modelId="{3AF69E9F-95FA-482E-8612-E911806D7E1E}" type="presOf" srcId="{870CFBB1-8577-4F8F-8836-C8EE5B7B4478}" destId="{AE9501FC-9E66-4CD5-B3A2-012545C8EC42}" srcOrd="0" destOrd="1" presId="urn:microsoft.com/office/officeart/2005/8/layout/hList1"/>
    <dgm:cxn modelId="{925E02A6-FA17-4337-A0F4-90D3ABD8F20C}" srcId="{DC3692F4-BCF9-41ED-B313-F038BD63962E}" destId="{62086C6C-71F2-4E46-A7A3-02A1D8CDB7D9}" srcOrd="0" destOrd="0" parTransId="{7BF1B824-D276-4243-B9B4-F328522A1801}" sibTransId="{91AB0AC6-2C2E-4E05-BB52-BCE169E46811}"/>
    <dgm:cxn modelId="{65BA19B4-C3B0-4C0A-9503-043C11C37E57}" srcId="{67296523-6C5C-4F89-9072-CE02AFFAEFF7}" destId="{BBAC0F61-570E-45FB-8CFD-BCB026F56B16}" srcOrd="1" destOrd="0" parTransId="{6D855519-E104-4C60-9673-033679C0571B}" sibTransId="{AE612F91-1DC4-4956-B13C-333AEEB4C41D}"/>
    <dgm:cxn modelId="{8D47D6B7-A7F1-4D97-8EC8-A0A4A16E7DE4}" srcId="{8F7C90CF-C0AE-4556-A13B-721D500D98A0}" destId="{870CFBB1-8577-4F8F-8836-C8EE5B7B4478}" srcOrd="1" destOrd="0" parTransId="{418CE64A-EE51-4C14-980D-0FF1CC2EB36A}" sibTransId="{05713646-6CF9-46C2-92FD-24BFEAD82F5E}"/>
    <dgm:cxn modelId="{802C1AB9-E8BF-48E7-B67E-CD7CD0FBC01C}" type="presOf" srcId="{A951E229-4340-4DF8-8660-FFFB6BA1F4B4}" destId="{28793AAC-023A-409F-984C-43D56F90A48B}" srcOrd="0" destOrd="2" presId="urn:microsoft.com/office/officeart/2005/8/layout/hList1"/>
    <dgm:cxn modelId="{06B2DECA-3161-4C69-895E-228B0628DEE7}" srcId="{62086C6C-71F2-4E46-A7A3-02A1D8CDB7D9}" destId="{E8DCECE3-2D67-4192-ACEF-7C86C28D0497}" srcOrd="0" destOrd="0" parTransId="{3D6CE146-9163-40BC-87EB-1BD41C398C72}" sibTransId="{11D8998E-1090-4258-BD90-4727633988D6}"/>
    <dgm:cxn modelId="{7C64BCDD-B032-44FD-B743-B9A707C210FD}" type="presOf" srcId="{E8DCECE3-2D67-4192-ACEF-7C86C28D0497}" destId="{28793AAC-023A-409F-984C-43D56F90A48B}" srcOrd="0" destOrd="0" presId="urn:microsoft.com/office/officeart/2005/8/layout/hList1"/>
    <dgm:cxn modelId="{AA5386DE-999A-4D33-9648-D5B67E41663A}" type="presOf" srcId="{62086C6C-71F2-4E46-A7A3-02A1D8CDB7D9}" destId="{0051F6FB-1151-44C0-A7F8-7031511323C3}" srcOrd="0" destOrd="0" presId="urn:microsoft.com/office/officeart/2005/8/layout/hList1"/>
    <dgm:cxn modelId="{05BF83E2-61FF-4DC4-9C9E-F3C7A4B03E7A}" srcId="{62086C6C-71F2-4E46-A7A3-02A1D8CDB7D9}" destId="{CB88D24E-0CF6-44E7-8F79-8F3BFDD2B2D2}" srcOrd="1" destOrd="0" parTransId="{F08C5290-83BB-41F7-A527-4FEAED868D0F}" sibTransId="{8996DFDC-6FFB-4EBB-BF74-B47FEC3A0F32}"/>
    <dgm:cxn modelId="{A1255FF9-43CF-41BE-BBD6-BAD474DEA520}" type="presOf" srcId="{8A241653-EE4E-459E-9695-B8F58A70F769}" destId="{AE9501FC-9E66-4CD5-B3A2-012545C8EC42}" srcOrd="0" destOrd="2" presId="urn:microsoft.com/office/officeart/2005/8/layout/hList1"/>
    <dgm:cxn modelId="{DD57C033-A040-45AC-86AF-C5F3BF728166}" type="presParOf" srcId="{2657E6D6-C59C-489B-A7C7-5B1F0E6C4EFB}" destId="{5F28ADB0-390A-4448-9556-9BC74CF0AAC1}" srcOrd="0" destOrd="0" presId="urn:microsoft.com/office/officeart/2005/8/layout/hList1"/>
    <dgm:cxn modelId="{9E0A7DEF-04B0-4C39-AE87-696645020FFD}" type="presParOf" srcId="{5F28ADB0-390A-4448-9556-9BC74CF0AAC1}" destId="{0051F6FB-1151-44C0-A7F8-7031511323C3}" srcOrd="0" destOrd="0" presId="urn:microsoft.com/office/officeart/2005/8/layout/hList1"/>
    <dgm:cxn modelId="{D082BB57-344C-4007-B25B-80262E711FE5}" type="presParOf" srcId="{5F28ADB0-390A-4448-9556-9BC74CF0AAC1}" destId="{28793AAC-023A-409F-984C-43D56F90A48B}" srcOrd="1" destOrd="0" presId="urn:microsoft.com/office/officeart/2005/8/layout/hList1"/>
    <dgm:cxn modelId="{E22EC221-19AC-4E60-87F1-3640D5D6236F}" type="presParOf" srcId="{2657E6D6-C59C-489B-A7C7-5B1F0E6C4EFB}" destId="{0D47B3EA-9CA8-43FE-985F-9EF46BBB6D6D}" srcOrd="1" destOrd="0" presId="urn:microsoft.com/office/officeart/2005/8/layout/hList1"/>
    <dgm:cxn modelId="{6D46A34C-BF23-4D4B-9747-3FCC951B78C4}" type="presParOf" srcId="{2657E6D6-C59C-489B-A7C7-5B1F0E6C4EFB}" destId="{4AE4F8E1-9C6D-4C40-8483-4DB92F21B3EE}" srcOrd="2" destOrd="0" presId="urn:microsoft.com/office/officeart/2005/8/layout/hList1"/>
    <dgm:cxn modelId="{C1410833-D6A2-4E3C-A693-6E6C309ADA45}" type="presParOf" srcId="{4AE4F8E1-9C6D-4C40-8483-4DB92F21B3EE}" destId="{7767B3E7-1B35-4ABC-8B47-BC3E2AA90260}" srcOrd="0" destOrd="0" presId="urn:microsoft.com/office/officeart/2005/8/layout/hList1"/>
    <dgm:cxn modelId="{D4E5BBC8-F7C5-48F6-B463-3D8077F34170}" type="presParOf" srcId="{4AE4F8E1-9C6D-4C40-8483-4DB92F21B3EE}" destId="{AE9501FC-9E66-4CD5-B3A2-012545C8EC42}" srcOrd="1" destOrd="0" presId="urn:microsoft.com/office/officeart/2005/8/layout/hList1"/>
    <dgm:cxn modelId="{A0460A8D-567A-44A0-9E65-148C5309AD2D}" type="presParOf" srcId="{2657E6D6-C59C-489B-A7C7-5B1F0E6C4EFB}" destId="{DC0E96F4-F491-43D6-85A2-63097E143014}" srcOrd="3" destOrd="0" presId="urn:microsoft.com/office/officeart/2005/8/layout/hList1"/>
    <dgm:cxn modelId="{80840D3E-EEB6-43E2-ADB5-AA8B21B72943}" type="presParOf" srcId="{2657E6D6-C59C-489B-A7C7-5B1F0E6C4EFB}" destId="{45D10869-54F8-4C49-A12B-7AB23023D322}" srcOrd="4" destOrd="0" presId="urn:microsoft.com/office/officeart/2005/8/layout/hList1"/>
    <dgm:cxn modelId="{F264EE4D-174E-436F-898A-3AA80FEF7779}" type="presParOf" srcId="{45D10869-54F8-4C49-A12B-7AB23023D322}" destId="{37010F2C-F38F-4C82-BDD7-FE37AC01A0DF}" srcOrd="0" destOrd="0" presId="urn:microsoft.com/office/officeart/2005/8/layout/hList1"/>
    <dgm:cxn modelId="{C469B7A4-759B-46BD-AD1C-7EC07C9C4F1F}" type="presParOf" srcId="{45D10869-54F8-4C49-A12B-7AB23023D322}" destId="{B37F1E20-7E9A-4D35-B3C8-AA4543475A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F6FB-1151-44C0-A7F8-7031511323C3}">
      <dsp:nvSpPr>
        <dsp:cNvPr id="0" name=""/>
        <dsp:cNvSpPr/>
      </dsp:nvSpPr>
      <dsp:spPr>
        <a:xfrm>
          <a:off x="0" y="644491"/>
          <a:ext cx="2402408" cy="6522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Everyday Thinking</a:t>
          </a:r>
        </a:p>
      </dsp:txBody>
      <dsp:txXfrm>
        <a:off x="0" y="644491"/>
        <a:ext cx="2402408" cy="652206"/>
      </dsp:txXfrm>
    </dsp:sp>
    <dsp:sp modelId="{28793AAC-023A-409F-984C-43D56F90A48B}">
      <dsp:nvSpPr>
        <dsp:cNvPr id="0" name=""/>
        <dsp:cNvSpPr/>
      </dsp:nvSpPr>
      <dsp:spPr>
        <a:xfrm>
          <a:off x="7154" y="1286868"/>
          <a:ext cx="2399780" cy="16475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Memory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Attention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Organization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Processing</a:t>
          </a:r>
        </a:p>
      </dsp:txBody>
      <dsp:txXfrm>
        <a:off x="7154" y="1286868"/>
        <a:ext cx="2399780" cy="1647577"/>
      </dsp:txXfrm>
    </dsp:sp>
    <dsp:sp modelId="{7767B3E7-1B35-4ABC-8B47-BC3E2AA90260}">
      <dsp:nvSpPr>
        <dsp:cNvPr id="0" name=""/>
        <dsp:cNvSpPr/>
      </dsp:nvSpPr>
      <dsp:spPr>
        <a:xfrm>
          <a:off x="2704968" y="634662"/>
          <a:ext cx="2119422" cy="652206"/>
        </a:xfrm>
        <a:prstGeom prst="rect">
          <a:avLst/>
        </a:prstGeom>
        <a:solidFill>
          <a:schemeClr val="accent5">
            <a:hueOff val="-4548937"/>
            <a:satOff val="22131"/>
            <a:lumOff val="1079"/>
            <a:alphaOff val="0"/>
          </a:schemeClr>
        </a:solidFill>
        <a:ln w="25400" cap="flat" cmpd="sng" algn="ctr">
          <a:solidFill>
            <a:schemeClr val="accent5">
              <a:hueOff val="-4548937"/>
              <a:satOff val="22131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Auditory Processing </a:t>
          </a:r>
        </a:p>
      </dsp:txBody>
      <dsp:txXfrm>
        <a:off x="2704968" y="634662"/>
        <a:ext cx="2119422" cy="652206"/>
      </dsp:txXfrm>
    </dsp:sp>
    <dsp:sp modelId="{AE9501FC-9E66-4CD5-B3A2-012545C8EC42}">
      <dsp:nvSpPr>
        <dsp:cNvPr id="0" name=""/>
        <dsp:cNvSpPr/>
      </dsp:nvSpPr>
      <dsp:spPr>
        <a:xfrm>
          <a:off x="2704968" y="1286868"/>
          <a:ext cx="2119422" cy="1647577"/>
        </a:xfrm>
        <a:prstGeom prst="rect">
          <a:avLst/>
        </a:prstGeom>
        <a:solidFill>
          <a:schemeClr val="accent5">
            <a:tint val="40000"/>
            <a:alpha val="90000"/>
            <a:hueOff val="-4644196"/>
            <a:satOff val="18465"/>
            <a:lumOff val="5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644196"/>
              <a:satOff val="18465"/>
              <a:lumOff val="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Tinnitus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Hearing loss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Background Noise</a:t>
          </a:r>
        </a:p>
      </dsp:txBody>
      <dsp:txXfrm>
        <a:off x="2704968" y="1286868"/>
        <a:ext cx="2119422" cy="1647577"/>
      </dsp:txXfrm>
    </dsp:sp>
    <dsp:sp modelId="{37010F2C-F38F-4C82-BDD7-FE37AC01A0DF}">
      <dsp:nvSpPr>
        <dsp:cNvPr id="0" name=""/>
        <dsp:cNvSpPr/>
      </dsp:nvSpPr>
      <dsp:spPr>
        <a:xfrm>
          <a:off x="5121110" y="634662"/>
          <a:ext cx="2119422" cy="652206"/>
        </a:xfrm>
        <a:prstGeom prst="rect">
          <a:avLst/>
        </a:prstGeom>
        <a:solidFill>
          <a:schemeClr val="accent5">
            <a:hueOff val="-9097874"/>
            <a:satOff val="44262"/>
            <a:lumOff val="2157"/>
            <a:alphaOff val="0"/>
          </a:schemeClr>
        </a:solidFill>
        <a:ln w="25400" cap="flat" cmpd="sng" algn="ctr">
          <a:solidFill>
            <a:schemeClr val="accent5">
              <a:hueOff val="-9097874"/>
              <a:satOff val="44262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Communication Changes</a:t>
          </a:r>
        </a:p>
      </dsp:txBody>
      <dsp:txXfrm>
        <a:off x="5121110" y="634662"/>
        <a:ext cx="2119422" cy="652206"/>
      </dsp:txXfrm>
    </dsp:sp>
    <dsp:sp modelId="{B37F1E20-7E9A-4D35-B3C8-AA4543475A61}">
      <dsp:nvSpPr>
        <dsp:cNvPr id="0" name=""/>
        <dsp:cNvSpPr/>
      </dsp:nvSpPr>
      <dsp:spPr>
        <a:xfrm>
          <a:off x="5121110" y="1286868"/>
          <a:ext cx="2119422" cy="1647577"/>
        </a:xfrm>
        <a:prstGeom prst="rect">
          <a:avLst/>
        </a:prstGeom>
        <a:solidFill>
          <a:schemeClr val="accent5">
            <a:tint val="40000"/>
            <a:alpha val="90000"/>
            <a:hueOff val="-9288391"/>
            <a:satOff val="36931"/>
            <a:lumOff val="11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288391"/>
              <a:satOff val="36931"/>
              <a:lumOff val="1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Finding words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Misunderstanding others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Avoiding crowds</a:t>
          </a:r>
        </a:p>
      </dsp:txBody>
      <dsp:txXfrm>
        <a:off x="5121110" y="1286868"/>
        <a:ext cx="2119422" cy="164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64" cy="465297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48" y="0"/>
            <a:ext cx="3038264" cy="465297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645A9FA0-9CD4-475C-A6FF-03E5101B84D3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06"/>
            <a:ext cx="3038264" cy="465296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48" y="8831106"/>
            <a:ext cx="3038264" cy="465296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8A25159F-D57D-4A80-8055-857D4605A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0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64" cy="465297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48" y="0"/>
            <a:ext cx="3038264" cy="465297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09069BC7-C091-40C1-848C-821945A7E29C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516"/>
            <a:ext cx="5609591" cy="3660438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106"/>
            <a:ext cx="3038264" cy="465296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48" y="8831106"/>
            <a:ext cx="3038264" cy="465296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5F7976F7-28F4-4663-9B28-C1A8B6353A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1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03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2AA65-08D6-4C80-B21C-1DE2C83A3A26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487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9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F31CC-A819-44C2-89E3-51D280F4E2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7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F31CC-A819-44C2-89E3-51D280F4E2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10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F31CC-A819-44C2-89E3-51D280F4E2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19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difficult life experiences to grow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F31CC-A819-44C2-89E3-51D280F4E2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07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0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2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5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7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0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0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8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76F7-28F4-4663-9B28-C1A8B6353A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0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062426-9787-4424-B447-882EBB84167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4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1"/>
            <a:ext cx="5290457" cy="1260231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2"/>
          <p:cNvSpPr/>
          <p:nvPr userDrawn="1"/>
        </p:nvSpPr>
        <p:spPr>
          <a:xfrm>
            <a:off x="4056934" y="1"/>
            <a:ext cx="5094442" cy="126023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5" y="284040"/>
            <a:ext cx="4124695" cy="5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7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7462"/>
            <a:ext cx="2057400" cy="47487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231" y="1377462"/>
            <a:ext cx="6232769" cy="47487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5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15" y="1288895"/>
            <a:ext cx="8229600" cy="6743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7846"/>
            <a:ext cx="4038600" cy="41625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7846"/>
            <a:ext cx="4038600" cy="41625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404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3450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1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2359"/>
            <a:ext cx="4040188" cy="172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800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02359"/>
            <a:ext cx="3932360" cy="172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897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44271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380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0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28615"/>
            <a:ext cx="5111750" cy="4797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3000"/>
            <a:ext cx="3008313" cy="371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26307"/>
            <a:ext cx="5486400" cy="3301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B1C74-DA58-5144-8C52-88A2F570152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12"/>
          <p:cNvSpPr/>
          <p:nvPr userDrawn="1"/>
        </p:nvSpPr>
        <p:spPr>
          <a:xfrm>
            <a:off x="3930989" y="0"/>
            <a:ext cx="5212080" cy="731520"/>
          </a:xfrm>
          <a:custGeom>
            <a:avLst/>
            <a:gdLst>
              <a:gd name="connsiteX0" fmla="*/ 0 w 5070021"/>
              <a:gd name="connsiteY0" fmla="*/ 0 h 1043062"/>
              <a:gd name="connsiteX1" fmla="*/ 5070021 w 5070021"/>
              <a:gd name="connsiteY1" fmla="*/ 0 h 1043062"/>
              <a:gd name="connsiteX2" fmla="*/ 5070021 w 5070021"/>
              <a:gd name="connsiteY2" fmla="*/ 1043062 h 1043062"/>
              <a:gd name="connsiteX3" fmla="*/ 0 w 5070021"/>
              <a:gd name="connsiteY3" fmla="*/ 1043062 h 1043062"/>
              <a:gd name="connsiteX4" fmla="*/ 0 w 5070021"/>
              <a:gd name="connsiteY4" fmla="*/ 0 h 1043062"/>
              <a:gd name="connsiteX0" fmla="*/ 0 w 5070021"/>
              <a:gd name="connsiteY0" fmla="*/ 0 h 1067555"/>
              <a:gd name="connsiteX1" fmla="*/ 5070021 w 5070021"/>
              <a:gd name="connsiteY1" fmla="*/ 0 h 1067555"/>
              <a:gd name="connsiteX2" fmla="*/ 5070021 w 5070021"/>
              <a:gd name="connsiteY2" fmla="*/ 1043062 h 1067555"/>
              <a:gd name="connsiteX3" fmla="*/ 1257300 w 5070021"/>
              <a:gd name="connsiteY3" fmla="*/ 1067555 h 1067555"/>
              <a:gd name="connsiteX4" fmla="*/ 0 w 5070021"/>
              <a:gd name="connsiteY4" fmla="*/ 0 h 1067555"/>
              <a:gd name="connsiteX0" fmla="*/ 0 w 5070021"/>
              <a:gd name="connsiteY0" fmla="*/ 0 h 1062861"/>
              <a:gd name="connsiteX1" fmla="*/ 5070021 w 5070021"/>
              <a:gd name="connsiteY1" fmla="*/ 0 h 1062861"/>
              <a:gd name="connsiteX2" fmla="*/ 5070021 w 5070021"/>
              <a:gd name="connsiteY2" fmla="*/ 1043062 h 1062861"/>
              <a:gd name="connsiteX3" fmla="*/ 1230004 w 5070021"/>
              <a:gd name="connsiteY3" fmla="*/ 1062861 h 1062861"/>
              <a:gd name="connsiteX4" fmla="*/ 0 w 5070021"/>
              <a:gd name="connsiteY4" fmla="*/ 0 h 1062861"/>
              <a:gd name="connsiteX0" fmla="*/ 0 w 5051824"/>
              <a:gd name="connsiteY0" fmla="*/ 0 h 1067554"/>
              <a:gd name="connsiteX1" fmla="*/ 5051824 w 5051824"/>
              <a:gd name="connsiteY1" fmla="*/ 4693 h 1067554"/>
              <a:gd name="connsiteX2" fmla="*/ 5051824 w 5051824"/>
              <a:gd name="connsiteY2" fmla="*/ 1047755 h 1067554"/>
              <a:gd name="connsiteX3" fmla="*/ 1211807 w 5051824"/>
              <a:gd name="connsiteY3" fmla="*/ 1067554 h 1067554"/>
              <a:gd name="connsiteX4" fmla="*/ 0 w 5051824"/>
              <a:gd name="connsiteY4" fmla="*/ 0 h 1067554"/>
              <a:gd name="connsiteX0" fmla="*/ 0 w 5056099"/>
              <a:gd name="connsiteY0" fmla="*/ 0 h 1067554"/>
              <a:gd name="connsiteX1" fmla="*/ 5051824 w 5056099"/>
              <a:gd name="connsiteY1" fmla="*/ 4693 h 1067554"/>
              <a:gd name="connsiteX2" fmla="*/ 5056099 w 5056099"/>
              <a:gd name="connsiteY2" fmla="*/ 1061061 h 1067554"/>
              <a:gd name="connsiteX3" fmla="*/ 1211807 w 5056099"/>
              <a:gd name="connsiteY3" fmla="*/ 1067554 h 1067554"/>
              <a:gd name="connsiteX4" fmla="*/ 0 w 5056099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56099 w 5059153"/>
              <a:gd name="connsiteY2" fmla="*/ 1061061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100075"/>
              <a:gd name="connsiteY0" fmla="*/ 0 h 1067554"/>
              <a:gd name="connsiteX1" fmla="*/ 5059153 w 5100075"/>
              <a:gd name="connsiteY1" fmla="*/ 4693 h 1067554"/>
              <a:gd name="connsiteX2" fmla="*/ 5100075 w 5100075"/>
              <a:gd name="connsiteY2" fmla="*/ 1053514 h 1067554"/>
              <a:gd name="connsiteX3" fmla="*/ 1211807 w 5100075"/>
              <a:gd name="connsiteY3" fmla="*/ 1067554 h 1067554"/>
              <a:gd name="connsiteX4" fmla="*/ 0 w 5100075"/>
              <a:gd name="connsiteY4" fmla="*/ 0 h 1067554"/>
              <a:gd name="connsiteX0" fmla="*/ 0 w 5059153"/>
              <a:gd name="connsiteY0" fmla="*/ 0 h 1067554"/>
              <a:gd name="connsiteX1" fmla="*/ 5059153 w 5059153"/>
              <a:gd name="connsiteY1" fmla="*/ 4693 h 1067554"/>
              <a:gd name="connsiteX2" fmla="*/ 5048769 w 5059153"/>
              <a:gd name="connsiteY2" fmla="*/ 1053514 h 1067554"/>
              <a:gd name="connsiteX3" fmla="*/ 1211807 w 5059153"/>
              <a:gd name="connsiteY3" fmla="*/ 1067554 h 1067554"/>
              <a:gd name="connsiteX4" fmla="*/ 0 w 5059153"/>
              <a:gd name="connsiteY4" fmla="*/ 0 h 1067554"/>
              <a:gd name="connsiteX0" fmla="*/ 0 w 5063429"/>
              <a:gd name="connsiteY0" fmla="*/ 0 h 1067554"/>
              <a:gd name="connsiteX1" fmla="*/ 5059153 w 5063429"/>
              <a:gd name="connsiteY1" fmla="*/ 4693 h 1067554"/>
              <a:gd name="connsiteX2" fmla="*/ 5063429 w 5063429"/>
              <a:gd name="connsiteY2" fmla="*/ 1053514 h 1067554"/>
              <a:gd name="connsiteX3" fmla="*/ 1211807 w 5063429"/>
              <a:gd name="connsiteY3" fmla="*/ 1067554 h 1067554"/>
              <a:gd name="connsiteX4" fmla="*/ 0 w 5063429"/>
              <a:gd name="connsiteY4" fmla="*/ 0 h 1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29" h="1067554">
                <a:moveTo>
                  <a:pt x="0" y="0"/>
                </a:moveTo>
                <a:lnTo>
                  <a:pt x="5059153" y="4693"/>
                </a:lnTo>
                <a:cubicBezTo>
                  <a:pt x="5060578" y="354300"/>
                  <a:pt x="5062004" y="703907"/>
                  <a:pt x="5063429" y="1053514"/>
                </a:cubicBezTo>
                <a:lnTo>
                  <a:pt x="1211807" y="10675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4" y="-1"/>
            <a:ext cx="5208152" cy="731520"/>
          </a:xfrm>
          <a:custGeom>
            <a:avLst/>
            <a:gdLst>
              <a:gd name="connsiteX0" fmla="*/ 0 w 5143500"/>
              <a:gd name="connsiteY0" fmla="*/ 0 h 1034898"/>
              <a:gd name="connsiteX1" fmla="*/ 5143500 w 5143500"/>
              <a:gd name="connsiteY1" fmla="*/ 0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262073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35186 w 5143500"/>
              <a:gd name="connsiteY1" fmla="*/ 16328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0 h 1034898"/>
              <a:gd name="connsiteX1" fmla="*/ 3943123 w 5143500"/>
              <a:gd name="connsiteY1" fmla="*/ 8164 h 1034898"/>
              <a:gd name="connsiteX2" fmla="*/ 5143500 w 5143500"/>
              <a:gd name="connsiteY2" fmla="*/ 1034898 h 1034898"/>
              <a:gd name="connsiteX3" fmla="*/ 0 w 5143500"/>
              <a:gd name="connsiteY3" fmla="*/ 1034898 h 1034898"/>
              <a:gd name="connsiteX4" fmla="*/ 0 w 5143500"/>
              <a:gd name="connsiteY4" fmla="*/ 0 h 1034898"/>
              <a:gd name="connsiteX0" fmla="*/ 0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0 w 5143500"/>
              <a:gd name="connsiteY4" fmla="*/ 8164 h 1043062"/>
              <a:gd name="connsiteX0" fmla="*/ 14339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4339 w 5143500"/>
              <a:gd name="connsiteY4" fmla="*/ 8164 h 1043062"/>
              <a:gd name="connsiteX0" fmla="*/ 1 w 5143500"/>
              <a:gd name="connsiteY0" fmla="*/ 8164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8164 h 1043062"/>
              <a:gd name="connsiteX0" fmla="*/ 1 w 5143500"/>
              <a:gd name="connsiteY0" fmla="*/ 790 h 1043062"/>
              <a:gd name="connsiteX1" fmla="*/ 3943123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  <a:gd name="connsiteX0" fmla="*/ 1 w 5143500"/>
              <a:gd name="connsiteY0" fmla="*/ 790 h 1043062"/>
              <a:gd name="connsiteX1" fmla="*/ 3971801 w 5143500"/>
              <a:gd name="connsiteY1" fmla="*/ 0 h 1043062"/>
              <a:gd name="connsiteX2" fmla="*/ 5143500 w 5143500"/>
              <a:gd name="connsiteY2" fmla="*/ 1043062 h 1043062"/>
              <a:gd name="connsiteX3" fmla="*/ 0 w 5143500"/>
              <a:gd name="connsiteY3" fmla="*/ 1043062 h 1043062"/>
              <a:gd name="connsiteX4" fmla="*/ 1 w 5143500"/>
              <a:gd name="connsiteY4" fmla="*/ 790 h 10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1043062">
                <a:moveTo>
                  <a:pt x="1" y="790"/>
                </a:moveTo>
                <a:lnTo>
                  <a:pt x="3971801" y="0"/>
                </a:lnTo>
                <a:lnTo>
                  <a:pt x="5143500" y="1043062"/>
                </a:lnTo>
                <a:lnTo>
                  <a:pt x="0" y="1043062"/>
                </a:lnTo>
                <a:cubicBezTo>
                  <a:pt x="0" y="698096"/>
                  <a:pt x="1" y="345756"/>
                  <a:pt x="1" y="7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MCBH_concept_h_anschutz_rv 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130834"/>
            <a:ext cx="2751992" cy="3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915" y="1327971"/>
            <a:ext cx="8229600" cy="67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915" y="2104441"/>
            <a:ext cx="8224108" cy="412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3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researchoutreach.org/articles/health-medicine/light-therapy-improves-cognitive-function-after-traumatic-brain-injury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pfYCZa87g?feature=oembed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519BD4-99CF-73B2-015A-481A9DD57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2" y="1767998"/>
            <a:ext cx="7394709" cy="45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D9CCF-1D84-6AF9-1616-9DB52B4E98F8}"/>
              </a:ext>
            </a:extLst>
          </p:cNvPr>
          <p:cNvSpPr txBox="1"/>
          <p:nvPr/>
        </p:nvSpPr>
        <p:spPr>
          <a:xfrm>
            <a:off x="-185661" y="9809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Marcus Institute for Brain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CC781-8ACA-A4F1-34B9-535D3D5F2931}"/>
              </a:ext>
            </a:extLst>
          </p:cNvPr>
          <p:cNvSpPr txBox="1"/>
          <p:nvPr/>
        </p:nvSpPr>
        <p:spPr>
          <a:xfrm>
            <a:off x="501555" y="4949160"/>
            <a:ext cx="413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TBI 101</a:t>
            </a:r>
          </a:p>
        </p:txBody>
      </p:sp>
    </p:spTree>
    <p:extLst>
      <p:ext uri="{BB962C8B-B14F-4D97-AF65-F5344CB8AC3E}">
        <p14:creationId xmlns:p14="http://schemas.microsoft.com/office/powerpoint/2010/main" val="187071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B174-9B28-4B9C-D8FB-541643E7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24" y="913163"/>
            <a:ext cx="8229600" cy="674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Factors that impact TBI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1E08-322C-75A0-2B2C-4F981B89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46" y="1427968"/>
            <a:ext cx="8224108" cy="5430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Single lifetime event (mod – severe)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Multiple cumulative TBI events over the lifespan</a:t>
            </a:r>
          </a:p>
          <a:p>
            <a:pPr marL="914400" lvl="2" indent="0">
              <a:buNone/>
            </a:pPr>
            <a:endParaRPr lang="en-US" sz="13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Multiple TBI / exposure events within a specific  </a:t>
            </a:r>
          </a:p>
          <a:p>
            <a:pPr marL="0" indent="0">
              <a:buNone/>
            </a:pPr>
            <a:r>
              <a:rPr lang="en-US" dirty="0"/>
              <a:t>       timespan </a:t>
            </a:r>
            <a:r>
              <a:rPr lang="en-US" sz="2400" dirty="0"/>
              <a:t>(within approx. 2-3 months)</a:t>
            </a:r>
          </a:p>
          <a:p>
            <a:pPr marL="0" indent="0">
              <a:buNone/>
            </a:pPr>
            <a:endParaRPr lang="en-US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Multiple injuries in one event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Primary, secondary, tertiary</a:t>
            </a: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Habits (sleep, alcohol, nicotine, nutrition)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Age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Preexisting Physical and Health Conditions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1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3"/>
          <p:cNvSpPr>
            <a:spLocks noGrp="1"/>
          </p:cNvSpPr>
          <p:nvPr>
            <p:ph type="title"/>
          </p:nvPr>
        </p:nvSpPr>
        <p:spPr>
          <a:xfrm>
            <a:off x="532024" y="383607"/>
            <a:ext cx="8229600" cy="1164161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/>
              <a:t>Overlapping and Intertwined Symptoms</a:t>
            </a:r>
          </a:p>
        </p:txBody>
      </p:sp>
      <p:grpSp>
        <p:nvGrpSpPr>
          <p:cNvPr id="93187" name="Group 10"/>
          <p:cNvGrpSpPr>
            <a:grpSpLocks/>
          </p:cNvGrpSpPr>
          <p:nvPr/>
        </p:nvGrpSpPr>
        <p:grpSpPr bwMode="auto">
          <a:xfrm>
            <a:off x="382376" y="1273414"/>
            <a:ext cx="7794640" cy="6209969"/>
            <a:chOff x="2003569" y="1217699"/>
            <a:chExt cx="5241162" cy="5426811"/>
          </a:xfrm>
        </p:grpSpPr>
        <p:pic>
          <p:nvPicPr>
            <p:cNvPr id="93188" name="Picture 13" descr="nicoe_graphics_v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569" y="1217699"/>
              <a:ext cx="5241162" cy="542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89" name="TextBox 6"/>
            <p:cNvSpPr txBox="1">
              <a:spLocks noChangeArrowheads="1"/>
            </p:cNvSpPr>
            <p:nvPr/>
          </p:nvSpPr>
          <p:spPr bwMode="auto">
            <a:xfrm>
              <a:off x="5186327" y="1960404"/>
              <a:ext cx="779919" cy="31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u="sng" dirty="0">
                  <a:solidFill>
                    <a:srgbClr val="000000"/>
                  </a:solidFill>
                </a:rPr>
                <a:t>TBI</a:t>
              </a:r>
            </a:p>
          </p:txBody>
        </p:sp>
        <p:sp>
          <p:nvSpPr>
            <p:cNvPr id="93191" name="TextBox 8"/>
            <p:cNvSpPr txBox="1">
              <a:spLocks noChangeArrowheads="1"/>
            </p:cNvSpPr>
            <p:nvPr/>
          </p:nvSpPr>
          <p:spPr bwMode="auto">
            <a:xfrm>
              <a:off x="5276482" y="2319588"/>
              <a:ext cx="1519115" cy="1246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7475" indent="-117475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Headache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Light / Sound Sensitivity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Nausea / Vomiting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Vision Changes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Dizziness / Vestibular</a:t>
              </a:r>
            </a:p>
          </p:txBody>
        </p:sp>
        <p:sp>
          <p:nvSpPr>
            <p:cNvPr id="93192" name="TextBox 9"/>
            <p:cNvSpPr txBox="1">
              <a:spLocks noChangeArrowheads="1"/>
            </p:cNvSpPr>
            <p:nvPr/>
          </p:nvSpPr>
          <p:spPr bwMode="auto">
            <a:xfrm>
              <a:off x="3981011" y="2902570"/>
              <a:ext cx="1286276" cy="163842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117475" indent="-117475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Mood Changes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Irritability    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Cognitive Changes </a:t>
              </a:r>
              <a:r>
                <a:rPr lang="en-US" altLang="en-US" sz="1100" dirty="0">
                  <a:solidFill>
                    <a:srgbClr val="000000"/>
                  </a:solidFill>
                </a:rPr>
                <a:t>(memory, concentration)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Sleep Difficulties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Fatigue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Impulsivity</a:t>
              </a:r>
            </a:p>
          </p:txBody>
        </p:sp>
        <p:sp>
          <p:nvSpPr>
            <p:cNvPr id="93193" name="TextBox 10"/>
            <p:cNvSpPr txBox="1">
              <a:spLocks noChangeArrowheads="1"/>
            </p:cNvSpPr>
            <p:nvPr/>
          </p:nvSpPr>
          <p:spPr bwMode="auto">
            <a:xfrm>
              <a:off x="2949398" y="2161084"/>
              <a:ext cx="1200945" cy="173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7475" indent="-117475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Major Depression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Mood Swings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Flashbacks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Avoidance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Hypervigilance</a:t>
              </a:r>
            </a:p>
            <a:p>
              <a:pPr eaLnBrk="1" hangingPunct="1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rgbClr val="000000"/>
                  </a:solidFill>
                </a:rPr>
                <a:t>Nightmares</a:t>
              </a:r>
            </a:p>
            <a:p>
              <a:pPr marL="0" indent="0" eaLnBrk="1" hangingPunct="1">
                <a:spcBef>
                  <a:spcPct val="0"/>
                </a:spcBef>
                <a:spcAft>
                  <a:spcPts val="450"/>
                </a:spcAft>
                <a:buNone/>
              </a:pPr>
              <a:endParaRPr lang="en-US" alt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18C341-40FB-5582-BDA1-6F72F63339C0}"/>
              </a:ext>
            </a:extLst>
          </p:cNvPr>
          <p:cNvSpPr txBox="1"/>
          <p:nvPr/>
        </p:nvSpPr>
        <p:spPr>
          <a:xfrm>
            <a:off x="3352164" y="5672908"/>
            <a:ext cx="2259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Alcohol &amp; other substances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794F8-3D51-13F0-490E-FDF6B379CFD5}"/>
              </a:ext>
            </a:extLst>
          </p:cNvPr>
          <p:cNvSpPr txBox="1"/>
          <p:nvPr/>
        </p:nvSpPr>
        <p:spPr>
          <a:xfrm>
            <a:off x="1824089" y="1867993"/>
            <a:ext cx="224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Psychological Health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2A99F19D-AEF6-7718-F13D-5E988ECE3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040" y="5391606"/>
            <a:ext cx="2139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000000"/>
                </a:solidFill>
              </a:rPr>
              <a:t>Additional Factors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7EA701-11A3-6044-434C-316211ABA647}"/>
              </a:ext>
            </a:extLst>
          </p:cNvPr>
          <p:cNvCxnSpPr>
            <a:cxnSpLocks/>
          </p:cNvCxnSpPr>
          <p:nvPr/>
        </p:nvCxnSpPr>
        <p:spPr>
          <a:xfrm>
            <a:off x="3290457" y="2239462"/>
            <a:ext cx="570662" cy="900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962ABB-D016-BB00-2320-9900E28A47F7}"/>
              </a:ext>
            </a:extLst>
          </p:cNvPr>
          <p:cNvCxnSpPr>
            <a:cxnSpLocks/>
          </p:cNvCxnSpPr>
          <p:nvPr/>
        </p:nvCxnSpPr>
        <p:spPr>
          <a:xfrm flipH="1">
            <a:off x="5076499" y="2437575"/>
            <a:ext cx="286067" cy="603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8ADAEA-0C46-4061-94A7-D4B57CB6B0B0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4279695" y="5143500"/>
            <a:ext cx="1" cy="248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915" y="838844"/>
            <a:ext cx="8229600" cy="32846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br>
              <a:rPr lang="en-US" sz="3700" b="1" dirty="0"/>
            </a:br>
            <a:r>
              <a:rPr lang="en-US" sz="3700" b="1" i="1" dirty="0"/>
              <a:t>Post Concussive Syndrome (PCS)</a:t>
            </a:r>
          </a:p>
        </p:txBody>
      </p:sp>
      <p:pic>
        <p:nvPicPr>
          <p:cNvPr id="6" name="Content Placeholder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E48ACF8-17DA-41CE-9709-B19A98E7FA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7160" y="2242026"/>
            <a:ext cx="3873910" cy="408853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5BEE0-5F0F-F5D5-3C0E-23A6422A854F}"/>
              </a:ext>
            </a:extLst>
          </p:cNvPr>
          <p:cNvSpPr txBox="1"/>
          <p:nvPr/>
        </p:nvSpPr>
        <p:spPr>
          <a:xfrm>
            <a:off x="2041739" y="1392435"/>
            <a:ext cx="482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Generally diagnosed if symptoms started at the time of injury 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persist 3-mo post injury</a:t>
            </a:r>
          </a:p>
        </p:txBody>
      </p:sp>
      <p:pic>
        <p:nvPicPr>
          <p:cNvPr id="5" name="Graphic 8" descr="Left Brain with solid fill">
            <a:extLst>
              <a:ext uri="{FF2B5EF4-FFF2-40B4-BE49-F238E27FC236}">
                <a16:creationId xmlns:a16="http://schemas.microsoft.com/office/drawing/2014/main" id="{B15E4051-8C84-338D-9C78-20924882B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2932" y="3321050"/>
            <a:ext cx="676275" cy="676275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8B53E5C-EBED-D4D7-FF4B-F98314431109}"/>
              </a:ext>
            </a:extLst>
          </p:cNvPr>
          <p:cNvSpPr txBox="1"/>
          <p:nvPr/>
        </p:nvSpPr>
        <p:spPr>
          <a:xfrm>
            <a:off x="4827865" y="5116512"/>
            <a:ext cx="3676650" cy="257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Injury     3-days                3-weeks		   3-months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D67654-A2A9-D03B-CE6B-685012EEFEE5}"/>
              </a:ext>
            </a:extLst>
          </p:cNvPr>
          <p:cNvCxnSpPr/>
          <p:nvPr/>
        </p:nvCxnSpPr>
        <p:spPr>
          <a:xfrm>
            <a:off x="5600700" y="4127500"/>
            <a:ext cx="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7387BA-2EB4-EB16-629C-9996D251E956}"/>
              </a:ext>
            </a:extLst>
          </p:cNvPr>
          <p:cNvCxnSpPr>
            <a:cxnSpLocks/>
          </p:cNvCxnSpPr>
          <p:nvPr/>
        </p:nvCxnSpPr>
        <p:spPr>
          <a:xfrm flipV="1">
            <a:off x="6770965" y="4489493"/>
            <a:ext cx="0" cy="628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E47CF39-A921-B8F7-02EC-4082C2FBC2ED}"/>
              </a:ext>
            </a:extLst>
          </p:cNvPr>
          <p:cNvSpPr/>
          <p:nvPr/>
        </p:nvSpPr>
        <p:spPr>
          <a:xfrm>
            <a:off x="5308600" y="3657062"/>
            <a:ext cx="3060700" cy="1245138"/>
          </a:xfrm>
          <a:custGeom>
            <a:avLst/>
            <a:gdLst>
              <a:gd name="connsiteX0" fmla="*/ 0 w 3060700"/>
              <a:gd name="connsiteY0" fmla="*/ 13238 h 1245138"/>
              <a:gd name="connsiteX1" fmla="*/ 127000 w 3060700"/>
              <a:gd name="connsiteY1" fmla="*/ 13238 h 1245138"/>
              <a:gd name="connsiteX2" fmla="*/ 165100 w 3060700"/>
              <a:gd name="connsiteY2" fmla="*/ 51338 h 1245138"/>
              <a:gd name="connsiteX3" fmla="*/ 266700 w 3060700"/>
              <a:gd name="connsiteY3" fmla="*/ 64038 h 1245138"/>
              <a:gd name="connsiteX4" fmla="*/ 304800 w 3060700"/>
              <a:gd name="connsiteY4" fmla="*/ 102138 h 1245138"/>
              <a:gd name="connsiteX5" fmla="*/ 317500 w 3060700"/>
              <a:gd name="connsiteY5" fmla="*/ 152938 h 1245138"/>
              <a:gd name="connsiteX6" fmla="*/ 330200 w 3060700"/>
              <a:gd name="connsiteY6" fmla="*/ 279938 h 1245138"/>
              <a:gd name="connsiteX7" fmla="*/ 355600 w 3060700"/>
              <a:gd name="connsiteY7" fmla="*/ 330738 h 1245138"/>
              <a:gd name="connsiteX8" fmla="*/ 393700 w 3060700"/>
              <a:gd name="connsiteY8" fmla="*/ 406938 h 1245138"/>
              <a:gd name="connsiteX9" fmla="*/ 444500 w 3060700"/>
              <a:gd name="connsiteY9" fmla="*/ 432338 h 1245138"/>
              <a:gd name="connsiteX10" fmla="*/ 520700 w 3060700"/>
              <a:gd name="connsiteY10" fmla="*/ 457738 h 1245138"/>
              <a:gd name="connsiteX11" fmla="*/ 558800 w 3060700"/>
              <a:gd name="connsiteY11" fmla="*/ 470438 h 1245138"/>
              <a:gd name="connsiteX12" fmla="*/ 647700 w 3060700"/>
              <a:gd name="connsiteY12" fmla="*/ 483138 h 1245138"/>
              <a:gd name="connsiteX13" fmla="*/ 736600 w 3060700"/>
              <a:gd name="connsiteY13" fmla="*/ 470438 h 1245138"/>
              <a:gd name="connsiteX14" fmla="*/ 863600 w 3060700"/>
              <a:gd name="connsiteY14" fmla="*/ 419638 h 1245138"/>
              <a:gd name="connsiteX15" fmla="*/ 927100 w 3060700"/>
              <a:gd name="connsiteY15" fmla="*/ 406938 h 1245138"/>
              <a:gd name="connsiteX16" fmla="*/ 1016000 w 3060700"/>
              <a:gd name="connsiteY16" fmla="*/ 432338 h 1245138"/>
              <a:gd name="connsiteX17" fmla="*/ 1066800 w 3060700"/>
              <a:gd name="connsiteY17" fmla="*/ 470438 h 1245138"/>
              <a:gd name="connsiteX18" fmla="*/ 1155700 w 3060700"/>
              <a:gd name="connsiteY18" fmla="*/ 521238 h 1245138"/>
              <a:gd name="connsiteX19" fmla="*/ 1181100 w 3060700"/>
              <a:gd name="connsiteY19" fmla="*/ 572038 h 1245138"/>
              <a:gd name="connsiteX20" fmla="*/ 1244600 w 3060700"/>
              <a:gd name="connsiteY20" fmla="*/ 711738 h 1245138"/>
              <a:gd name="connsiteX21" fmla="*/ 1282700 w 3060700"/>
              <a:gd name="connsiteY21" fmla="*/ 749838 h 1245138"/>
              <a:gd name="connsiteX22" fmla="*/ 1498600 w 3060700"/>
              <a:gd name="connsiteY22" fmla="*/ 762538 h 1245138"/>
              <a:gd name="connsiteX23" fmla="*/ 1600200 w 3060700"/>
              <a:gd name="connsiteY23" fmla="*/ 826038 h 1245138"/>
              <a:gd name="connsiteX24" fmla="*/ 1638300 w 3060700"/>
              <a:gd name="connsiteY24" fmla="*/ 851438 h 1245138"/>
              <a:gd name="connsiteX25" fmla="*/ 1714500 w 3060700"/>
              <a:gd name="connsiteY25" fmla="*/ 889538 h 1245138"/>
              <a:gd name="connsiteX26" fmla="*/ 1828800 w 3060700"/>
              <a:gd name="connsiteY26" fmla="*/ 978438 h 1245138"/>
              <a:gd name="connsiteX27" fmla="*/ 2019300 w 3060700"/>
              <a:gd name="connsiteY27" fmla="*/ 1054638 h 1245138"/>
              <a:gd name="connsiteX28" fmla="*/ 2260600 w 3060700"/>
              <a:gd name="connsiteY28" fmla="*/ 1118138 h 1245138"/>
              <a:gd name="connsiteX29" fmla="*/ 2387600 w 3060700"/>
              <a:gd name="connsiteY29" fmla="*/ 1080038 h 1245138"/>
              <a:gd name="connsiteX30" fmla="*/ 2425700 w 3060700"/>
              <a:gd name="connsiteY30" fmla="*/ 1067338 h 1245138"/>
              <a:gd name="connsiteX31" fmla="*/ 2489200 w 3060700"/>
              <a:gd name="connsiteY31" fmla="*/ 1054638 h 1245138"/>
              <a:gd name="connsiteX32" fmla="*/ 2565400 w 3060700"/>
              <a:gd name="connsiteY32" fmla="*/ 1067338 h 1245138"/>
              <a:gd name="connsiteX33" fmla="*/ 2590800 w 3060700"/>
              <a:gd name="connsiteY33" fmla="*/ 1118138 h 1245138"/>
              <a:gd name="connsiteX34" fmla="*/ 2832100 w 3060700"/>
              <a:gd name="connsiteY34" fmla="*/ 1105438 h 1245138"/>
              <a:gd name="connsiteX35" fmla="*/ 3060700 w 3060700"/>
              <a:gd name="connsiteY35" fmla="*/ 1232438 h 1245138"/>
              <a:gd name="connsiteX36" fmla="*/ 3060700 w 3060700"/>
              <a:gd name="connsiteY36" fmla="*/ 1245138 h 12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60700" h="1245138">
                <a:moveTo>
                  <a:pt x="0" y="13238"/>
                </a:moveTo>
                <a:cubicBezTo>
                  <a:pt x="48381" y="3562"/>
                  <a:pt x="78619" y="-10952"/>
                  <a:pt x="127000" y="13238"/>
                </a:cubicBezTo>
                <a:cubicBezTo>
                  <a:pt x="143064" y="21270"/>
                  <a:pt x="148221" y="45200"/>
                  <a:pt x="165100" y="51338"/>
                </a:cubicBezTo>
                <a:cubicBezTo>
                  <a:pt x="197175" y="63002"/>
                  <a:pt x="232833" y="59805"/>
                  <a:pt x="266700" y="64038"/>
                </a:cubicBezTo>
                <a:cubicBezTo>
                  <a:pt x="279400" y="76738"/>
                  <a:pt x="295889" y="86544"/>
                  <a:pt x="304800" y="102138"/>
                </a:cubicBezTo>
                <a:cubicBezTo>
                  <a:pt x="313460" y="117293"/>
                  <a:pt x="315032" y="135659"/>
                  <a:pt x="317500" y="152938"/>
                </a:cubicBezTo>
                <a:cubicBezTo>
                  <a:pt x="323517" y="195055"/>
                  <a:pt x="321286" y="238338"/>
                  <a:pt x="330200" y="279938"/>
                </a:cubicBezTo>
                <a:cubicBezTo>
                  <a:pt x="334167" y="298450"/>
                  <a:pt x="348142" y="313337"/>
                  <a:pt x="355600" y="330738"/>
                </a:cubicBezTo>
                <a:cubicBezTo>
                  <a:pt x="368121" y="359953"/>
                  <a:pt x="366582" y="384340"/>
                  <a:pt x="393700" y="406938"/>
                </a:cubicBezTo>
                <a:cubicBezTo>
                  <a:pt x="408244" y="419058"/>
                  <a:pt x="426922" y="425307"/>
                  <a:pt x="444500" y="432338"/>
                </a:cubicBezTo>
                <a:cubicBezTo>
                  <a:pt x="469359" y="442282"/>
                  <a:pt x="495300" y="449271"/>
                  <a:pt x="520700" y="457738"/>
                </a:cubicBezTo>
                <a:cubicBezTo>
                  <a:pt x="533400" y="461971"/>
                  <a:pt x="545548" y="468545"/>
                  <a:pt x="558800" y="470438"/>
                </a:cubicBezTo>
                <a:lnTo>
                  <a:pt x="647700" y="483138"/>
                </a:lnTo>
                <a:cubicBezTo>
                  <a:pt x="677333" y="478905"/>
                  <a:pt x="707432" y="477169"/>
                  <a:pt x="736600" y="470438"/>
                </a:cubicBezTo>
                <a:cubicBezTo>
                  <a:pt x="908377" y="430797"/>
                  <a:pt x="733970" y="462848"/>
                  <a:pt x="863600" y="419638"/>
                </a:cubicBezTo>
                <a:cubicBezTo>
                  <a:pt x="884078" y="412812"/>
                  <a:pt x="905933" y="411171"/>
                  <a:pt x="927100" y="406938"/>
                </a:cubicBezTo>
                <a:cubicBezTo>
                  <a:pt x="956733" y="415405"/>
                  <a:pt x="987943" y="419585"/>
                  <a:pt x="1016000" y="432338"/>
                </a:cubicBezTo>
                <a:cubicBezTo>
                  <a:pt x="1035269" y="441097"/>
                  <a:pt x="1048942" y="459074"/>
                  <a:pt x="1066800" y="470438"/>
                </a:cubicBezTo>
                <a:cubicBezTo>
                  <a:pt x="1095594" y="488762"/>
                  <a:pt x="1126067" y="504305"/>
                  <a:pt x="1155700" y="521238"/>
                </a:cubicBezTo>
                <a:cubicBezTo>
                  <a:pt x="1164167" y="538171"/>
                  <a:pt x="1173642" y="554637"/>
                  <a:pt x="1181100" y="572038"/>
                </a:cubicBezTo>
                <a:cubicBezTo>
                  <a:pt x="1216070" y="653634"/>
                  <a:pt x="1158692" y="576739"/>
                  <a:pt x="1244600" y="711738"/>
                </a:cubicBezTo>
                <a:cubicBezTo>
                  <a:pt x="1254243" y="726891"/>
                  <a:pt x="1265088" y="746316"/>
                  <a:pt x="1282700" y="749838"/>
                </a:cubicBezTo>
                <a:cubicBezTo>
                  <a:pt x="1353391" y="763976"/>
                  <a:pt x="1426633" y="758305"/>
                  <a:pt x="1498600" y="762538"/>
                </a:cubicBezTo>
                <a:cubicBezTo>
                  <a:pt x="1532467" y="783705"/>
                  <a:pt x="1566970" y="803885"/>
                  <a:pt x="1600200" y="826038"/>
                </a:cubicBezTo>
                <a:cubicBezTo>
                  <a:pt x="1612900" y="834505"/>
                  <a:pt x="1624957" y="844025"/>
                  <a:pt x="1638300" y="851438"/>
                </a:cubicBezTo>
                <a:cubicBezTo>
                  <a:pt x="1663124" y="865229"/>
                  <a:pt x="1690871" y="873786"/>
                  <a:pt x="1714500" y="889538"/>
                </a:cubicBezTo>
                <a:cubicBezTo>
                  <a:pt x="1754661" y="916312"/>
                  <a:pt x="1788639" y="951664"/>
                  <a:pt x="1828800" y="978438"/>
                </a:cubicBezTo>
                <a:cubicBezTo>
                  <a:pt x="1891119" y="1019984"/>
                  <a:pt x="1948489" y="1028084"/>
                  <a:pt x="2019300" y="1054638"/>
                </a:cubicBezTo>
                <a:cubicBezTo>
                  <a:pt x="2190569" y="1118864"/>
                  <a:pt x="2020438" y="1078111"/>
                  <a:pt x="2260600" y="1118138"/>
                </a:cubicBezTo>
                <a:cubicBezTo>
                  <a:pt x="2441684" y="1057777"/>
                  <a:pt x="2253245" y="1118425"/>
                  <a:pt x="2387600" y="1080038"/>
                </a:cubicBezTo>
                <a:cubicBezTo>
                  <a:pt x="2400472" y="1076360"/>
                  <a:pt x="2412713" y="1070585"/>
                  <a:pt x="2425700" y="1067338"/>
                </a:cubicBezTo>
                <a:cubicBezTo>
                  <a:pt x="2446641" y="1062103"/>
                  <a:pt x="2468033" y="1058871"/>
                  <a:pt x="2489200" y="1054638"/>
                </a:cubicBezTo>
                <a:cubicBezTo>
                  <a:pt x="2514600" y="1058871"/>
                  <a:pt x="2543564" y="1053690"/>
                  <a:pt x="2565400" y="1067338"/>
                </a:cubicBezTo>
                <a:cubicBezTo>
                  <a:pt x="2581454" y="1077372"/>
                  <a:pt x="2572058" y="1115461"/>
                  <a:pt x="2590800" y="1118138"/>
                </a:cubicBezTo>
                <a:cubicBezTo>
                  <a:pt x="2670535" y="1129529"/>
                  <a:pt x="2751667" y="1109671"/>
                  <a:pt x="2832100" y="1105438"/>
                </a:cubicBezTo>
                <a:cubicBezTo>
                  <a:pt x="2848541" y="1110918"/>
                  <a:pt x="3060700" y="1156395"/>
                  <a:pt x="3060700" y="1232438"/>
                </a:cubicBezTo>
                <a:lnTo>
                  <a:pt x="3060700" y="1245138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D6F0D-1478-34A4-82D2-37C176A448A9}"/>
              </a:ext>
            </a:extLst>
          </p:cNvPr>
          <p:cNvCxnSpPr>
            <a:cxnSpLocks/>
          </p:cNvCxnSpPr>
          <p:nvPr/>
        </p:nvCxnSpPr>
        <p:spPr>
          <a:xfrm>
            <a:off x="8115300" y="4884200"/>
            <a:ext cx="0" cy="233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5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1893-40DD-E9FE-07C8-A00A9FC2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Recovery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389D-5569-22C5-7A57-494D19CF8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65265"/>
            <a:ext cx="4038600" cy="1221154"/>
          </a:xfrm>
        </p:spPr>
        <p:txBody>
          <a:bodyPr/>
          <a:lstStyle/>
          <a:p>
            <a:r>
              <a:rPr lang="en-US" dirty="0"/>
              <a:t>Neuroplasticity</a:t>
            </a:r>
          </a:p>
          <a:p>
            <a:r>
              <a:rPr lang="en-US" dirty="0"/>
              <a:t>Interdisciplinary Team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3DDBB8-82A5-6643-02B7-93728BD3AE22}"/>
              </a:ext>
            </a:extLst>
          </p:cNvPr>
          <p:cNvSpPr txBox="1">
            <a:spLocks/>
          </p:cNvSpPr>
          <p:nvPr/>
        </p:nvSpPr>
        <p:spPr>
          <a:xfrm>
            <a:off x="381000" y="4047347"/>
            <a:ext cx="8229600" cy="67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Treatment Approach at MIBH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2C0BDC-8750-91E6-4D49-F0FBFB00C842}"/>
              </a:ext>
            </a:extLst>
          </p:cNvPr>
          <p:cNvSpPr txBox="1">
            <a:spLocks/>
          </p:cNvSpPr>
          <p:nvPr/>
        </p:nvSpPr>
        <p:spPr>
          <a:xfrm>
            <a:off x="457200" y="4872087"/>
            <a:ext cx="5139813" cy="1221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Discipline Roles</a:t>
            </a:r>
          </a:p>
          <a:p>
            <a:r>
              <a:rPr lang="en-US" dirty="0"/>
              <a:t>Crossover /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6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80CA-B7FF-C4BD-7149-F73D976E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0" y="1160484"/>
            <a:ext cx="8229600" cy="674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Neuroplasticity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6B98-8941-9A62-48E8-11F81A9C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62" y="5837293"/>
            <a:ext cx="8224108" cy="1013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i="0" dirty="0">
                <a:effectLst/>
              </a:rPr>
              <a:t>Neuroplasticity is the brain's ability to reorganize itself by forming new neural connections and reshaping existing ones.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4D97D-56A9-DF03-E844-53FF3240C726}"/>
              </a:ext>
            </a:extLst>
          </p:cNvPr>
          <p:cNvSpPr txBox="1"/>
          <p:nvPr/>
        </p:nvSpPr>
        <p:spPr>
          <a:xfrm>
            <a:off x="1302026" y="622160"/>
            <a:ext cx="767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How can Rehabilitation Help?</a:t>
            </a:r>
          </a:p>
        </p:txBody>
      </p:sp>
      <p:pic>
        <p:nvPicPr>
          <p:cNvPr id="8" name="Online Media 7" title="Neuroplasticity">
            <a:hlinkClick r:id="" action="ppaction://media"/>
            <a:extLst>
              <a:ext uri="{FF2B5EF4-FFF2-40B4-BE49-F238E27FC236}">
                <a16:creationId xmlns:a16="http://schemas.microsoft.com/office/drawing/2014/main" id="{C44233B2-B768-D3F0-C65F-42EA6F0C30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6215" y="1834873"/>
            <a:ext cx="6922108" cy="39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92608" y="6131230"/>
            <a:ext cx="8458200" cy="27999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5EAE97-0B29-4388-9417-7B109F86107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0075" y="2945009"/>
            <a:ext cx="15479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Physical Therapy</a:t>
            </a:r>
          </a:p>
          <a:p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6310548" y="3521014"/>
            <a:ext cx="18271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Healing Arts Therapy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0635" y="2107312"/>
            <a:ext cx="1004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Physician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9382" y="2458783"/>
            <a:ext cx="14826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Clinical Pharmacy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9277" y="4519946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Neuropsychology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4622" y="4162156"/>
            <a:ext cx="1438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Speech Language</a:t>
            </a:r>
          </a:p>
          <a:p>
            <a:pPr algn="ctr"/>
            <a:r>
              <a:rPr lang="en-US" sz="1350" dirty="0"/>
              <a:t> Pathology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1182" y="2481523"/>
            <a:ext cx="15267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Behavioral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5728" y="2074793"/>
            <a:ext cx="28672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Integrative Therapies</a:t>
            </a:r>
          </a:p>
          <a:p>
            <a:endParaRPr lang="en-US" sz="1350" dirty="0"/>
          </a:p>
        </p:txBody>
      </p:sp>
      <p:sp>
        <p:nvSpPr>
          <p:cNvPr id="17" name="Curved Left Arrow 16"/>
          <p:cNvSpPr/>
          <p:nvPr/>
        </p:nvSpPr>
        <p:spPr>
          <a:xfrm rot="10800000">
            <a:off x="2970085" y="2011826"/>
            <a:ext cx="1765195" cy="3042421"/>
          </a:xfrm>
          <a:prstGeom prst="curvedLeftArrow">
            <a:avLst>
              <a:gd name="adj1" fmla="val 17212"/>
              <a:gd name="adj2" fmla="val 33791"/>
              <a:gd name="adj3" fmla="val 268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silhouette veter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6" b="100000" l="98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72" y="2931535"/>
            <a:ext cx="641610" cy="12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530233" y="2671120"/>
            <a:ext cx="2000338" cy="1827956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Curved Left Arrow 21"/>
          <p:cNvSpPr/>
          <p:nvPr/>
        </p:nvSpPr>
        <p:spPr>
          <a:xfrm rot="254796">
            <a:off x="4210322" y="2223413"/>
            <a:ext cx="1789130" cy="3042421"/>
          </a:xfrm>
          <a:prstGeom prst="curvedLeftArrow">
            <a:avLst>
              <a:gd name="adj1" fmla="val 18580"/>
              <a:gd name="adj2" fmla="val 33791"/>
              <a:gd name="adj3" fmla="val 268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CEA11-6A55-433A-BB07-BC87EF6DCF11}"/>
              </a:ext>
            </a:extLst>
          </p:cNvPr>
          <p:cNvSpPr txBox="1"/>
          <p:nvPr/>
        </p:nvSpPr>
        <p:spPr>
          <a:xfrm>
            <a:off x="646311" y="990846"/>
            <a:ext cx="761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Interdisciplinary Rehab – the MIBH Model of Care</a:t>
            </a:r>
          </a:p>
          <a:p>
            <a:pPr algn="ctr"/>
            <a:endParaRPr lang="en-US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1A50C5-26D3-4B21-A0F2-56754A60C131}"/>
              </a:ext>
            </a:extLst>
          </p:cNvPr>
          <p:cNvSpPr txBox="1"/>
          <p:nvPr/>
        </p:nvSpPr>
        <p:spPr>
          <a:xfrm>
            <a:off x="6247423" y="4064515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Case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3D5B87-4788-4A33-AB16-2A00E1BC9787}"/>
              </a:ext>
            </a:extLst>
          </p:cNvPr>
          <p:cNvSpPr txBox="1"/>
          <p:nvPr/>
        </p:nvSpPr>
        <p:spPr>
          <a:xfrm>
            <a:off x="1281002" y="3369253"/>
            <a:ext cx="15479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Animal Assisted Therapy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B49F6D-C3A7-40AE-ABBF-F9ADA7EBF0EB}"/>
              </a:ext>
            </a:extLst>
          </p:cNvPr>
          <p:cNvSpPr txBox="1"/>
          <p:nvPr/>
        </p:nvSpPr>
        <p:spPr>
          <a:xfrm>
            <a:off x="2880772" y="5107692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Nutrition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7FC5BD-9D87-4619-9783-AC160367B1F3}"/>
              </a:ext>
            </a:extLst>
          </p:cNvPr>
          <p:cNvSpPr txBox="1"/>
          <p:nvPr/>
        </p:nvSpPr>
        <p:spPr>
          <a:xfrm>
            <a:off x="2268839" y="4778898"/>
            <a:ext cx="2867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VA Liaison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F98DD4-E923-4BD5-B081-56F7CEB9BB2D}"/>
              </a:ext>
            </a:extLst>
          </p:cNvPr>
          <p:cNvSpPr txBox="1"/>
          <p:nvPr/>
        </p:nvSpPr>
        <p:spPr>
          <a:xfrm>
            <a:off x="3743693" y="5282039"/>
            <a:ext cx="2009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Community Resources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6AF6B7-A6FA-4C87-B219-3C3553A158D5}"/>
              </a:ext>
            </a:extLst>
          </p:cNvPr>
          <p:cNvSpPr txBox="1"/>
          <p:nvPr/>
        </p:nvSpPr>
        <p:spPr>
          <a:xfrm>
            <a:off x="6247423" y="2987997"/>
            <a:ext cx="2009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Family Education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B5FF0-650F-4746-9715-D40B4BF6F56D}"/>
              </a:ext>
            </a:extLst>
          </p:cNvPr>
          <p:cNvSpPr txBox="1"/>
          <p:nvPr/>
        </p:nvSpPr>
        <p:spPr>
          <a:xfrm>
            <a:off x="5670093" y="5052963"/>
            <a:ext cx="2867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Veteran Programs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4CC3D-9BAD-B65C-28AF-3423839B5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722237"/>
            <a:ext cx="9144001" cy="8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3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44A8-DF5E-E12A-3FDE-616F41DD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5" y="1288895"/>
            <a:ext cx="8229600" cy="674389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100" dirty="0"/>
              <a:t>Physical Therapy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4E2E7F-4071-48E0-7585-4C358AB4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477" y="2306558"/>
            <a:ext cx="2219889" cy="31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32FB-4C63-5C83-1142-F8CFEFD0C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9401" y="2087217"/>
            <a:ext cx="4552122" cy="42831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200" b="1" dirty="0"/>
              <a:t>Vestibular/balance and visual symptoms are often one of the hallmarks of blast injury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dirty="0"/>
              <a:t>	</a:t>
            </a:r>
            <a:r>
              <a:rPr lang="en-US" sz="2200" i="1" dirty="0"/>
              <a:t>These can go undetected for many people because the central nervous system often accommodates, resulting in avoidance of triggers (busy areas, grocery stores, driving, reading).</a:t>
            </a:r>
            <a:endParaRPr lang="en-US" sz="2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i="1" dirty="0"/>
              <a:t>These symptoms require specific, professional evaluation and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CB7C5-4067-AD9E-ECBA-7323D40A57EB}"/>
              </a:ext>
            </a:extLst>
          </p:cNvPr>
          <p:cNvSpPr txBox="1"/>
          <p:nvPr/>
        </p:nvSpPr>
        <p:spPr>
          <a:xfrm>
            <a:off x="457200" y="560925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Sensory 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Integration: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Google Sans"/>
              </a:rPr>
              <a:t>T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effectLst/>
                <a:latin typeface="Google Sans"/>
              </a:rPr>
              <a:t>he process by which the brain receives, organizes, and interprets information from the senses. It allows us to make sense of our surroundings and respond appropriately. 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5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9915"/>
              </p:ext>
            </p:extLst>
          </p:nvPr>
        </p:nvGraphicFramePr>
        <p:xfrm>
          <a:off x="766528" y="2201865"/>
          <a:ext cx="7246374" cy="356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ECA378E-5BA9-4DC8-356B-7205EE514593}"/>
              </a:ext>
            </a:extLst>
          </p:cNvPr>
          <p:cNvSpPr txBox="1">
            <a:spLocks/>
          </p:cNvSpPr>
          <p:nvPr/>
        </p:nvSpPr>
        <p:spPr>
          <a:xfrm>
            <a:off x="1485900" y="1331866"/>
            <a:ext cx="6172200" cy="505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Speech-Language Cognitive Therapy (SLP)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17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257" y="2399070"/>
            <a:ext cx="7497485" cy="3696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Expertise in evaluating and treating people with brain conditions that may affect their emotions, physical and/or cognitive skills.</a:t>
            </a:r>
          </a:p>
          <a:p>
            <a:pPr marL="0" indent="0">
              <a:buNone/>
            </a:pPr>
            <a:endParaRPr lang="en-US" sz="2000" i="1" dirty="0"/>
          </a:p>
          <a:p>
            <a:r>
              <a:rPr lang="en-US" sz="2000" dirty="0"/>
              <a:t>Neurological exam during evaluation</a:t>
            </a:r>
          </a:p>
          <a:p>
            <a:r>
              <a:rPr lang="en-US" sz="2000" dirty="0"/>
              <a:t>Utilize appropriate medical tests (MRI, EEG, etc.) to inform the assessment and treatment</a:t>
            </a:r>
          </a:p>
          <a:p>
            <a:r>
              <a:rPr lang="en-US" sz="2000" dirty="0"/>
              <a:t>Assess and treat sleep and headaches</a:t>
            </a:r>
          </a:p>
          <a:p>
            <a:r>
              <a:rPr lang="en-US" sz="2000" dirty="0"/>
              <a:t>Monitor co-occurring medical conditions</a:t>
            </a:r>
          </a:p>
        </p:txBody>
      </p:sp>
      <p:pic>
        <p:nvPicPr>
          <p:cNvPr id="2052" name="Picture 4" descr="Only 6% of doctors knew the real symbol of medicine, &quot;Staff ...">
            <a:extLst>
              <a:ext uri="{FF2B5EF4-FFF2-40B4-BE49-F238E27FC236}">
                <a16:creationId xmlns:a16="http://schemas.microsoft.com/office/drawing/2014/main" id="{12548C49-B0E1-E696-0144-2CB9FA02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90" y="4145259"/>
            <a:ext cx="1012580" cy="12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9F94BD-32A7-4510-3D7F-A5DEB02023EC}"/>
              </a:ext>
            </a:extLst>
          </p:cNvPr>
          <p:cNvSpPr txBox="1">
            <a:spLocks/>
          </p:cNvSpPr>
          <p:nvPr/>
        </p:nvSpPr>
        <p:spPr>
          <a:xfrm>
            <a:off x="274915" y="1399597"/>
            <a:ext cx="8511276" cy="164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Provider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Neurology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Medicine &amp;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18685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lows Need Hierarchy Model">
            <a:extLst>
              <a:ext uri="{FF2B5EF4-FFF2-40B4-BE49-F238E27FC236}">
                <a16:creationId xmlns:a16="http://schemas.microsoft.com/office/drawing/2014/main" id="{3645FBE9-17BC-6FBD-D428-0DF95679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3" y="2071256"/>
            <a:ext cx="8925984" cy="42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93412" y="6055182"/>
            <a:ext cx="5598544" cy="659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371" y="2675406"/>
            <a:ext cx="1863305" cy="3300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949" y="860842"/>
            <a:ext cx="6672872" cy="50579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and Behavioral 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289" y="2851162"/>
            <a:ext cx="18163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TBI and Emotions</a:t>
            </a:r>
          </a:p>
          <a:p>
            <a:pPr algn="ctr"/>
            <a:endParaRPr lang="en-US" sz="1200" dirty="0"/>
          </a:p>
          <a:p>
            <a:pPr algn="ctr"/>
            <a:r>
              <a:rPr lang="en-US" sz="1400" dirty="0"/>
              <a:t>Emotional Regulation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Self Awareness Behavior / Impulsivity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Fatigue Management / Energy Allocation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Exacerbation of Preexisting Psychological Issues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3678" y="6074677"/>
            <a:ext cx="390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improve performance, relationships, and overall quality of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3ADE4-4386-4C80-97C9-B562802EADE9}"/>
              </a:ext>
            </a:extLst>
          </p:cNvPr>
          <p:cNvSpPr txBox="1"/>
          <p:nvPr/>
        </p:nvSpPr>
        <p:spPr>
          <a:xfrm>
            <a:off x="393581" y="1492874"/>
            <a:ext cx="835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your Emotional Heath can Optimize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E3186B-2D40-F4E2-A9B0-4EFE525D9191}"/>
              </a:ext>
            </a:extLst>
          </p:cNvPr>
          <p:cNvSpPr/>
          <p:nvPr/>
        </p:nvSpPr>
        <p:spPr>
          <a:xfrm>
            <a:off x="6444464" y="2994166"/>
            <a:ext cx="1863305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C5013-476B-748A-85AE-05D789F74DD9}"/>
              </a:ext>
            </a:extLst>
          </p:cNvPr>
          <p:cNvSpPr txBox="1"/>
          <p:nvPr/>
        </p:nvSpPr>
        <p:spPr>
          <a:xfrm>
            <a:off x="6625707" y="3066142"/>
            <a:ext cx="16310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Co-existing Life Stressors</a:t>
            </a:r>
          </a:p>
          <a:p>
            <a:pPr algn="ctr"/>
            <a:endParaRPr lang="en-US" sz="900" dirty="0"/>
          </a:p>
          <a:p>
            <a:pPr algn="ctr"/>
            <a:r>
              <a:rPr lang="en-US" sz="1400" dirty="0"/>
              <a:t>Stress Reduction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Trauma / Safety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Growth Mindset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324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7BB9-B279-2ADE-A5E6-5E54B7E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776"/>
            <a:ext cx="8229600" cy="674389"/>
          </a:xfrm>
        </p:spPr>
        <p:txBody>
          <a:bodyPr>
            <a:normAutofit fontScale="90000"/>
          </a:bodyPr>
          <a:lstStyle/>
          <a:p>
            <a:r>
              <a:rPr lang="en-US" dirty="0"/>
              <a:t>A Basic Understanding of TBI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A52A-48B2-337A-F048-CF9738E0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92" y="2031305"/>
            <a:ext cx="8224108" cy="4128328"/>
          </a:xfrm>
        </p:spPr>
        <p:txBody>
          <a:bodyPr/>
          <a:lstStyle/>
          <a:p>
            <a:r>
              <a:rPr lang="en-US" dirty="0"/>
              <a:t>Basic medical terminology</a:t>
            </a:r>
          </a:p>
          <a:p>
            <a:r>
              <a:rPr lang="en-US" dirty="0"/>
              <a:t>Mechanisms of injury (cause) and how it can impact brain function</a:t>
            </a:r>
          </a:p>
          <a:p>
            <a:pPr lvl="1"/>
            <a:r>
              <a:rPr lang="en-US" dirty="0"/>
              <a:t>Understanding blast exposures</a:t>
            </a:r>
          </a:p>
          <a:p>
            <a:r>
              <a:rPr lang="en-US" dirty="0"/>
              <a:t>Classifications of TBI</a:t>
            </a:r>
          </a:p>
          <a:p>
            <a:r>
              <a:rPr lang="en-US" dirty="0"/>
              <a:t>Factors that impact recovery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3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966B-DECA-EEFD-6261-2667B16B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85" y="1067075"/>
            <a:ext cx="8229600" cy="6743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Integrative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7A66-08BC-875E-6038-763B1FB5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913" y="2296891"/>
            <a:ext cx="4164495" cy="2971799"/>
          </a:xfrm>
        </p:spPr>
        <p:txBody>
          <a:bodyPr>
            <a:normAutofit/>
          </a:bodyPr>
          <a:lstStyle/>
          <a:p>
            <a:r>
              <a:rPr lang="en-US" dirty="0"/>
              <a:t>Art Therapy</a:t>
            </a:r>
          </a:p>
          <a:p>
            <a:r>
              <a:rPr lang="en-US" dirty="0"/>
              <a:t>Equine Therapy</a:t>
            </a:r>
          </a:p>
          <a:p>
            <a:r>
              <a:rPr lang="en-US" dirty="0"/>
              <a:t>Mindfulness </a:t>
            </a:r>
          </a:p>
          <a:p>
            <a:r>
              <a:rPr lang="en-US" dirty="0"/>
              <a:t>Self-Regulation</a:t>
            </a:r>
          </a:p>
          <a:p>
            <a:r>
              <a:rPr lang="en-US" dirty="0"/>
              <a:t>Downregulation Tools</a:t>
            </a:r>
          </a:p>
        </p:txBody>
      </p:sp>
      <p:pic>
        <p:nvPicPr>
          <p:cNvPr id="4" name="Picture 3" descr="A horse with its mouth open&#10;&#10;Description automatically generated">
            <a:extLst>
              <a:ext uri="{FF2B5EF4-FFF2-40B4-BE49-F238E27FC236}">
                <a16:creationId xmlns:a16="http://schemas.microsoft.com/office/drawing/2014/main" id="{6B762291-D7D3-1639-658C-7F0D1618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85" y="1701519"/>
            <a:ext cx="3121906" cy="4162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33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A05A-0852-DDE7-8AAB-C19291A6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5" y="1099371"/>
            <a:ext cx="8229600" cy="6743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Program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5FCC5-7E94-ECB9-CD45-C9CBBC7A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99" y="2333041"/>
            <a:ext cx="8224108" cy="4128328"/>
          </a:xfrm>
        </p:spPr>
        <p:txBody>
          <a:bodyPr/>
          <a:lstStyle/>
          <a:p>
            <a:r>
              <a:rPr lang="en-US" dirty="0"/>
              <a:t>Why is this important?</a:t>
            </a:r>
          </a:p>
          <a:p>
            <a:r>
              <a:rPr lang="en-US" dirty="0"/>
              <a:t>Virtual Education </a:t>
            </a:r>
          </a:p>
          <a:p>
            <a:pPr lvl="2"/>
            <a:r>
              <a:rPr lang="en-US" dirty="0"/>
              <a:t>TBI 101</a:t>
            </a:r>
          </a:p>
          <a:p>
            <a:pPr lvl="2"/>
            <a:r>
              <a:rPr lang="en-US" dirty="0"/>
              <a:t>PT, SLP, BH</a:t>
            </a:r>
          </a:p>
        </p:txBody>
      </p:sp>
      <p:pic>
        <p:nvPicPr>
          <p:cNvPr id="5124" name="Picture 4" descr="draw a gender inclusive stick figure ...">
            <a:extLst>
              <a:ext uri="{FF2B5EF4-FFF2-40B4-BE49-F238E27FC236}">
                <a16:creationId xmlns:a16="http://schemas.microsoft.com/office/drawing/2014/main" id="{20D27BF4-3E9B-8EC1-AD45-8013995B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9" y="2333041"/>
            <a:ext cx="4239752" cy="31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7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D36F62-259D-2FF7-3C9D-DC476877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1046"/>
            <a:ext cx="8229600" cy="6743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57A4-9147-C2C1-6443-A0B0E24B6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209" y="961046"/>
            <a:ext cx="4376791" cy="5676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Take control of what you have control of:</a:t>
            </a:r>
          </a:p>
          <a:p>
            <a:pPr marL="0" indent="0">
              <a:buNone/>
            </a:pPr>
            <a:endParaRPr lang="en-US" sz="10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Protective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Psychological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Sleep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Minimize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Downregulation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Optimize nutrition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Moderation of habits</a:t>
            </a:r>
          </a:p>
        </p:txBody>
      </p:sp>
      <p:pic>
        <p:nvPicPr>
          <p:cNvPr id="5122" name="Picture 2" descr="Bubble-Wrapped Brain - For an epilepsy medication, the ...">
            <a:extLst>
              <a:ext uri="{FF2B5EF4-FFF2-40B4-BE49-F238E27FC236}">
                <a16:creationId xmlns:a16="http://schemas.microsoft.com/office/drawing/2014/main" id="{AB3164CF-E8B9-4DE3-5043-B07DFD36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r="7463" b="-1"/>
          <a:stretch/>
        </p:blipFill>
        <p:spPr bwMode="auto">
          <a:xfrm>
            <a:off x="5063612" y="2051035"/>
            <a:ext cx="3623187" cy="37343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9551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DEE90B-7231-8652-049F-9CE4EEA48A9E}"/>
              </a:ext>
            </a:extLst>
          </p:cNvPr>
          <p:cNvSpPr txBox="1"/>
          <p:nvPr/>
        </p:nvSpPr>
        <p:spPr>
          <a:xfrm>
            <a:off x="1242391" y="4780722"/>
            <a:ext cx="6848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Tina Fanello, LCSW</a:t>
            </a:r>
          </a:p>
          <a:p>
            <a:pPr algn="ctr"/>
            <a:r>
              <a:rPr lang="en-US" sz="1800" dirty="0"/>
              <a:t>MIBH Associate Director of Clinical Operations</a:t>
            </a:r>
          </a:p>
          <a:p>
            <a:pPr algn="ctr"/>
            <a:r>
              <a:rPr lang="en-US" dirty="0"/>
              <a:t>tina.fanello@cuanschutz.edu</a:t>
            </a:r>
            <a:endParaRPr lang="en-US" sz="180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1C050C18-F00C-E0CF-9340-3F785BE6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1" y="2077278"/>
            <a:ext cx="6898781" cy="22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4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7987" y="796532"/>
            <a:ext cx="8888361" cy="19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Brain Injury – Medical Terminology</a:t>
            </a:r>
            <a:endParaRPr lang="en-US" sz="1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endParaRPr lang="en-US" sz="1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r>
              <a:rPr lang="en-US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Traumatic Brain Injury (</a:t>
            </a:r>
            <a:r>
              <a:rPr lang="en-US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mTBI</a:t>
            </a:r>
            <a:r>
              <a:rPr lang="en-US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</a:t>
            </a:r>
          </a:p>
          <a:p>
            <a:pPr marL="0" indent="0" algn="ctr" eaLnBrk="1" hangingPunct="1">
              <a:buNone/>
              <a:defRPr/>
            </a:pPr>
            <a:r>
              <a:rPr lang="en-US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Concussion are considered the same and used interchangeably</a:t>
            </a:r>
          </a:p>
          <a:p>
            <a:pPr marL="0" indent="0" algn="ctr" eaLnBrk="1" hangingPunct="1">
              <a:buNone/>
              <a:defRPr/>
            </a:pPr>
            <a:endParaRPr lang="en-US" sz="1000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1400" i="1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1400" i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6A408-2781-90C5-C273-0304B4313828}"/>
              </a:ext>
            </a:extLst>
          </p:cNvPr>
          <p:cNvSpPr txBox="1"/>
          <p:nvPr/>
        </p:nvSpPr>
        <p:spPr>
          <a:xfrm>
            <a:off x="1929008" y="4274712"/>
            <a:ext cx="651075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US" sz="2400" b="1" kern="0" dirty="0"/>
              <a:t>Types of traumatic Brain Injury:</a:t>
            </a:r>
          </a:p>
          <a:p>
            <a:pPr marL="0" indent="0" eaLnBrk="1" hangingPunct="1">
              <a:buNone/>
              <a:defRPr/>
            </a:pPr>
            <a:endParaRPr lang="en-US" sz="1200" b="1" kern="0" dirty="0"/>
          </a:p>
          <a:p>
            <a:pPr marL="0" indent="0" eaLnBrk="1" hangingPunct="1">
              <a:buNone/>
              <a:defRPr/>
            </a:pPr>
            <a:r>
              <a:rPr lang="en-US" sz="2400" b="1" kern="0" dirty="0"/>
              <a:t>	Closed Head (CHI)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i="1" kern="0" dirty="0"/>
              <a:t>Injury has occurred </a:t>
            </a:r>
            <a:r>
              <a:rPr lang="en-US" i="1" kern="0" dirty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en-US" i="1" kern="0" dirty="0"/>
              <a:t> the intact skull  </a:t>
            </a:r>
          </a:p>
          <a:p>
            <a:pPr marL="0" indent="0" eaLnBrk="1" hangingPunct="1">
              <a:buNone/>
              <a:defRPr/>
            </a:pPr>
            <a:r>
              <a:rPr lang="en-US" sz="2400" b="1" kern="0" dirty="0"/>
              <a:t>	Open Head Injury (OHI)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i="1" kern="0" dirty="0"/>
              <a:t>Injury has occurred </a:t>
            </a:r>
            <a:r>
              <a:rPr lang="en-US" i="1" kern="0" dirty="0">
                <a:solidFill>
                  <a:schemeClr val="accent6">
                    <a:lumMod val="75000"/>
                  </a:schemeClr>
                </a:solidFill>
              </a:rPr>
              <a:t>to the skull </a:t>
            </a:r>
            <a:r>
              <a:rPr lang="en-US" sz="1400" i="1" kern="0" dirty="0"/>
              <a:t>(fractured, penetrating injury such as shrapnel or bullet)</a:t>
            </a:r>
            <a:endParaRPr lang="en-US" sz="1400" i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DA11D-9CA9-B760-85DF-8CEC8FA26E0F}"/>
              </a:ext>
            </a:extLst>
          </p:cNvPr>
          <p:cNvSpPr txBox="1"/>
          <p:nvPr/>
        </p:nvSpPr>
        <p:spPr>
          <a:xfrm>
            <a:off x="420102" y="2717431"/>
            <a:ext cx="8284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US" sz="2400" b="1" kern="0" dirty="0"/>
              <a:t>Traumatic Brain Injury (TBI)  </a:t>
            </a:r>
            <a:r>
              <a:rPr lang="en-US" sz="2000" i="1" kern="0" dirty="0"/>
              <a:t>blow to head, blast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i="1" kern="0" dirty="0"/>
              <a:t>Mechanism of injury is </a:t>
            </a:r>
            <a:r>
              <a:rPr lang="en-US" i="1" kern="0" dirty="0">
                <a:solidFill>
                  <a:schemeClr val="accent6">
                    <a:lumMod val="75000"/>
                  </a:schemeClr>
                </a:solidFill>
              </a:rPr>
              <a:t>external</a:t>
            </a:r>
            <a:endParaRPr lang="en-US" kern="0" dirty="0"/>
          </a:p>
          <a:p>
            <a:pPr marL="0" indent="0" eaLnBrk="1" hangingPunct="1">
              <a:buNone/>
              <a:defRPr/>
            </a:pPr>
            <a:r>
              <a:rPr lang="en-US" sz="2400" b="1" kern="0" dirty="0"/>
              <a:t>Acquired Brain Injury (ABI) </a:t>
            </a:r>
            <a:r>
              <a:rPr lang="en-US" sz="2000" b="1" i="1" kern="0" dirty="0"/>
              <a:t>  </a:t>
            </a:r>
            <a:r>
              <a:rPr lang="en-US" sz="2000" i="1" kern="0" dirty="0"/>
              <a:t>stroke, brain tumor, infection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i="1" kern="0" dirty="0"/>
              <a:t>Mechanism of injury is </a:t>
            </a:r>
            <a:r>
              <a:rPr lang="en-US" i="1" kern="0" dirty="0">
                <a:solidFill>
                  <a:schemeClr val="accent6">
                    <a:lumMod val="75000"/>
                  </a:schemeClr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1160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0A1E-8B56-B6F0-9828-15EC1522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1" y="854163"/>
            <a:ext cx="3677658" cy="82959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 (cause) of Injury</a:t>
            </a:r>
            <a:endParaRPr lang="en-US" sz="31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3C3DD-64A7-130E-97DE-99F034B94453}"/>
              </a:ext>
            </a:extLst>
          </p:cNvPr>
          <p:cNvSpPr txBox="1"/>
          <p:nvPr/>
        </p:nvSpPr>
        <p:spPr>
          <a:xfrm>
            <a:off x="2665589" y="2065011"/>
            <a:ext cx="6478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u="sng" dirty="0"/>
              <a:t>Impact / Blunt Force</a:t>
            </a:r>
            <a:r>
              <a:rPr lang="en-US" sz="2000" b="1" dirty="0"/>
              <a:t>:  </a:t>
            </a:r>
            <a:r>
              <a:rPr lang="en-US" sz="2000" dirty="0"/>
              <a:t>Striking the head such as during </a:t>
            </a:r>
            <a:r>
              <a:rPr lang="en-US" sz="2000" dirty="0" err="1"/>
              <a:t>combatives</a:t>
            </a:r>
            <a:r>
              <a:rPr lang="en-US" sz="2000" dirty="0"/>
              <a:t>, falls, vehicle accidents, fast roping, parachute landings, assaults, contact sports</a:t>
            </a:r>
          </a:p>
          <a:p>
            <a:pPr lvl="1"/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E216C-1799-A6F3-0022-571FA9560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64" y="3429000"/>
            <a:ext cx="2806149" cy="2818676"/>
          </a:xfrm>
          <a:prstGeom prst="rect">
            <a:avLst/>
          </a:prstGeom>
        </p:spPr>
      </p:pic>
      <p:pic>
        <p:nvPicPr>
          <p:cNvPr id="1026" name="Picture 2" descr="What are some no-no's when it comes to firing a Carl Gustaf ...">
            <a:extLst>
              <a:ext uri="{FF2B5EF4-FFF2-40B4-BE49-F238E27FC236}">
                <a16:creationId xmlns:a16="http://schemas.microsoft.com/office/drawing/2014/main" id="{6E050DA7-0A8F-7954-4104-38CD53A7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0" y="4440446"/>
            <a:ext cx="3167362" cy="22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refighter On Ladder Photos, Images &amp; Pictures | Shutterstock">
            <a:extLst>
              <a:ext uri="{FF2B5EF4-FFF2-40B4-BE49-F238E27FC236}">
                <a16:creationId xmlns:a16="http://schemas.microsoft.com/office/drawing/2014/main" id="{0E481216-94BD-E4C6-4E27-00A8E7A37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" y="815880"/>
            <a:ext cx="2725123" cy="21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90185-60EB-26BC-9B35-BAC4CC2F6044}"/>
              </a:ext>
            </a:extLst>
          </p:cNvPr>
          <p:cNvSpPr txBox="1"/>
          <p:nvPr/>
        </p:nvSpPr>
        <p:spPr>
          <a:xfrm>
            <a:off x="589415" y="3307884"/>
            <a:ext cx="4152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Blast Injury</a:t>
            </a:r>
            <a:r>
              <a:rPr lang="en-US" sz="2000" b="1" dirty="0"/>
              <a:t>:  </a:t>
            </a:r>
            <a:r>
              <a:rPr lang="en-US" sz="2000" dirty="0"/>
              <a:t>IED, firing weapons, propane explosion, chronic low-level blast exposure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E1FD4-2B32-0415-44E2-2567913570DB}"/>
              </a:ext>
            </a:extLst>
          </p:cNvPr>
          <p:cNvSpPr/>
          <p:nvPr/>
        </p:nvSpPr>
        <p:spPr>
          <a:xfrm>
            <a:off x="739739" y="2815119"/>
            <a:ext cx="1469205" cy="1013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C85C-CDBB-46AF-9D3F-E0FB1A24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1466049"/>
            <a:ext cx="8547652" cy="674389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/>
              <a:t>How the Mechanism of Injury (TBI) </a:t>
            </a:r>
            <a:br>
              <a:rPr lang="en-US" sz="3600" i="1" dirty="0"/>
            </a:br>
            <a:r>
              <a:rPr lang="en-US" sz="3600" i="1" dirty="0"/>
              <a:t>Impacts the Brain</a:t>
            </a:r>
            <a:endParaRPr lang="en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D6D3AB-4310-49D3-8A1F-80B8A8042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0061" y="3243335"/>
            <a:ext cx="7025579" cy="42308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88941-49EC-21FC-18F0-DAFB311630FF}"/>
              </a:ext>
            </a:extLst>
          </p:cNvPr>
          <p:cNvSpPr txBox="1"/>
          <p:nvPr/>
        </p:nvSpPr>
        <p:spPr>
          <a:xfrm>
            <a:off x="646798" y="2862415"/>
            <a:ext cx="4542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Blunt Force Trauma 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17EF63-B530-860F-E9C2-B914D3334EFC}"/>
              </a:ext>
            </a:extLst>
          </p:cNvPr>
          <p:cNvSpPr/>
          <p:nvPr/>
        </p:nvSpPr>
        <p:spPr>
          <a:xfrm>
            <a:off x="1671253" y="4097978"/>
            <a:ext cx="530942" cy="707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E9811A-1CC0-E71A-8B84-9C11B2FF6C2F}"/>
              </a:ext>
            </a:extLst>
          </p:cNvPr>
          <p:cNvSpPr/>
          <p:nvPr/>
        </p:nvSpPr>
        <p:spPr>
          <a:xfrm>
            <a:off x="3805283" y="4232663"/>
            <a:ext cx="530942" cy="573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B48BDC-1B0E-9EE9-4FEF-E1E63A6B01B2}"/>
              </a:ext>
            </a:extLst>
          </p:cNvPr>
          <p:cNvSpPr/>
          <p:nvPr/>
        </p:nvSpPr>
        <p:spPr>
          <a:xfrm>
            <a:off x="4998006" y="4508379"/>
            <a:ext cx="530942" cy="573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864D5E-C6C8-B981-7EE0-C1DECC875592}"/>
              </a:ext>
            </a:extLst>
          </p:cNvPr>
          <p:cNvSpPr/>
          <p:nvPr/>
        </p:nvSpPr>
        <p:spPr>
          <a:xfrm>
            <a:off x="6190729" y="4097978"/>
            <a:ext cx="1415845" cy="14551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6510D-A003-F276-F30B-58AE6EF05BAD}"/>
              </a:ext>
            </a:extLst>
          </p:cNvPr>
          <p:cNvSpPr txBox="1"/>
          <p:nvPr/>
        </p:nvSpPr>
        <p:spPr>
          <a:xfrm>
            <a:off x="790161" y="5930569"/>
            <a:ext cx="7563678" cy="1195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2856C-7904-0ECF-51AF-D595B5698439}"/>
              </a:ext>
            </a:extLst>
          </p:cNvPr>
          <p:cNvSpPr txBox="1"/>
          <p:nvPr/>
        </p:nvSpPr>
        <p:spPr>
          <a:xfrm>
            <a:off x="5929590" y="2886177"/>
            <a:ext cx="19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Blast Injury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94B499-20B7-6871-4CF1-A0B564F9440F}"/>
              </a:ext>
            </a:extLst>
          </p:cNvPr>
          <p:cNvSpPr/>
          <p:nvPr/>
        </p:nvSpPr>
        <p:spPr>
          <a:xfrm>
            <a:off x="1064047" y="3419874"/>
            <a:ext cx="7237606" cy="2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6461E7-1A23-56B8-BBCD-ACC9DCE0E688}"/>
              </a:ext>
            </a:extLst>
          </p:cNvPr>
          <p:cNvCxnSpPr/>
          <p:nvPr/>
        </p:nvCxnSpPr>
        <p:spPr>
          <a:xfrm>
            <a:off x="5751259" y="2832378"/>
            <a:ext cx="73320" cy="3986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04115C-7E2C-C8E8-7146-097D1F4FB543}"/>
              </a:ext>
            </a:extLst>
          </p:cNvPr>
          <p:cNvSpPr txBox="1"/>
          <p:nvPr/>
        </p:nvSpPr>
        <p:spPr>
          <a:xfrm>
            <a:off x="6451677" y="6102242"/>
            <a:ext cx="104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“Diffuse”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51770F-D355-B325-341E-9F33259876A6}"/>
              </a:ext>
            </a:extLst>
          </p:cNvPr>
          <p:cNvSpPr txBox="1"/>
          <p:nvPr/>
        </p:nvSpPr>
        <p:spPr>
          <a:xfrm>
            <a:off x="3075487" y="6158931"/>
            <a:ext cx="104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“Focal”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9569B1-4241-A668-84C0-6ED4F1AD51F8}"/>
              </a:ext>
            </a:extLst>
          </p:cNvPr>
          <p:cNvSpPr txBox="1"/>
          <p:nvPr/>
        </p:nvSpPr>
        <p:spPr>
          <a:xfrm>
            <a:off x="1327355" y="7125957"/>
            <a:ext cx="44239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0CC5C6-E174-CD37-00A9-9E69548540FF}"/>
              </a:ext>
            </a:extLst>
          </p:cNvPr>
          <p:cNvSpPr txBox="1"/>
          <p:nvPr/>
        </p:nvSpPr>
        <p:spPr>
          <a:xfrm>
            <a:off x="607788" y="829771"/>
            <a:ext cx="807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Lobes of the Brain – Primary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E4849-A0F3-5D83-A1E6-B07EB147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14" y="1580502"/>
            <a:ext cx="8291538" cy="5132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74277-6577-C868-5926-62C1FC94EA44}"/>
              </a:ext>
            </a:extLst>
          </p:cNvPr>
          <p:cNvSpPr txBox="1"/>
          <p:nvPr/>
        </p:nvSpPr>
        <p:spPr>
          <a:xfrm>
            <a:off x="988091" y="4487515"/>
            <a:ext cx="23872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1D35"/>
                </a:solidFill>
                <a:effectLst/>
                <a:latin typeface="Google Sans"/>
              </a:rPr>
              <a:t>Memory, </a:t>
            </a:r>
            <a:r>
              <a:rPr lang="en-US" sz="1600" i="0" dirty="0">
                <a:solidFill>
                  <a:srgbClr val="001D35"/>
                </a:solidFill>
                <a:effectLst/>
                <a:latin typeface="Google Sans"/>
              </a:rPr>
              <a:t>and</a:t>
            </a:r>
            <a:r>
              <a:rPr lang="en-US" sz="1600" b="1" i="0" dirty="0">
                <a:solidFill>
                  <a:srgbClr val="001D35"/>
                </a:solidFill>
                <a:effectLst/>
                <a:latin typeface="Google Sans"/>
              </a:rPr>
              <a:t> language </a:t>
            </a:r>
            <a:r>
              <a:rPr lang="en-US" sz="1600" i="0" dirty="0">
                <a:solidFill>
                  <a:srgbClr val="001D35"/>
                </a:solidFill>
                <a:effectLst/>
                <a:latin typeface="Google Sans"/>
              </a:rPr>
              <a:t>comprehension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3EB3C-A96E-07E8-AB8D-579D9EAC01A8}"/>
              </a:ext>
            </a:extLst>
          </p:cNvPr>
          <p:cNvSpPr txBox="1"/>
          <p:nvPr/>
        </p:nvSpPr>
        <p:spPr>
          <a:xfrm>
            <a:off x="222668" y="2044499"/>
            <a:ext cx="239515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0C28"/>
                </a:solidFill>
                <a:latin typeface="Google Sans"/>
              </a:rPr>
              <a:t>B</a:t>
            </a:r>
            <a:r>
              <a:rPr lang="en-US" sz="1600" b="1" i="0" dirty="0">
                <a:solidFill>
                  <a:srgbClr val="040C28"/>
                </a:solidFill>
                <a:effectLst/>
                <a:latin typeface="Google Sans"/>
              </a:rPr>
              <a:t>ehavior and emotional control center</a:t>
            </a:r>
            <a:r>
              <a:rPr lang="en-US" sz="160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en-US" sz="1400" i="0" dirty="0">
                <a:solidFill>
                  <a:srgbClr val="1F1F1F"/>
                </a:solidFill>
                <a:effectLst/>
                <a:latin typeface="Google Sans"/>
              </a:rPr>
              <a:t>(</a:t>
            </a:r>
            <a:r>
              <a:rPr lang="en-US" sz="1400" dirty="0">
                <a:solidFill>
                  <a:srgbClr val="1F1F1F"/>
                </a:solidFill>
                <a:latin typeface="Google Sans"/>
              </a:rPr>
              <a:t>personality, judgement, impulse control, motivation, concentration, social interactions</a:t>
            </a:r>
            <a:r>
              <a:rPr lang="en-US" sz="1400" i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  <a:endParaRPr lang="en-US" sz="1400" dirty="0">
              <a:solidFill>
                <a:srgbClr val="1F1F1F"/>
              </a:solidFill>
              <a:latin typeface="Google Sans"/>
            </a:endParaRPr>
          </a:p>
          <a:p>
            <a:endParaRPr lang="en-US" sz="800" b="1" dirty="0"/>
          </a:p>
          <a:p>
            <a:r>
              <a:rPr lang="en-US" sz="1600" b="1" dirty="0"/>
              <a:t>Cognition </a:t>
            </a:r>
            <a:r>
              <a:rPr lang="en-US" sz="1400" dirty="0"/>
              <a:t>(t</a:t>
            </a:r>
            <a:r>
              <a:rPr lang="en-US" sz="1400" b="0" i="0" dirty="0">
                <a:solidFill>
                  <a:srgbClr val="001D35"/>
                </a:solidFill>
                <a:effectLst/>
                <a:latin typeface="Google Sans"/>
              </a:rPr>
              <a:t>hinking, planning, organizing, problem-solving)</a:t>
            </a:r>
            <a:endParaRPr lang="en-US" sz="1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00FA37-42DE-3009-B11D-ABBB0DC271A2}"/>
              </a:ext>
            </a:extLst>
          </p:cNvPr>
          <p:cNvSpPr/>
          <p:nvPr/>
        </p:nvSpPr>
        <p:spPr>
          <a:xfrm>
            <a:off x="2574270" y="1692283"/>
            <a:ext cx="2043818" cy="247318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9DCE7-90A2-ADC4-48CB-464442F188AE}"/>
              </a:ext>
            </a:extLst>
          </p:cNvPr>
          <p:cNvSpPr txBox="1"/>
          <p:nvPr/>
        </p:nvSpPr>
        <p:spPr>
          <a:xfrm>
            <a:off x="1171254" y="5277498"/>
            <a:ext cx="11198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D0439-4506-97E7-6B84-7590DDDCA181}"/>
              </a:ext>
            </a:extLst>
          </p:cNvPr>
          <p:cNvSpPr txBox="1"/>
          <p:nvPr/>
        </p:nvSpPr>
        <p:spPr>
          <a:xfrm>
            <a:off x="2712377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59748D-0C34-2F2F-E311-919882AB42E4}"/>
              </a:ext>
            </a:extLst>
          </p:cNvPr>
          <p:cNvSpPr txBox="1"/>
          <p:nvPr/>
        </p:nvSpPr>
        <p:spPr>
          <a:xfrm>
            <a:off x="2574269" y="5657803"/>
            <a:ext cx="2953228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1D35"/>
                </a:solidFill>
                <a:latin typeface="Google Sans"/>
              </a:rPr>
              <a:t>R</a:t>
            </a:r>
            <a:r>
              <a:rPr lang="en-US" sz="1600" b="0" i="0" dirty="0">
                <a:solidFill>
                  <a:srgbClr val="001D35"/>
                </a:solidFill>
                <a:effectLst/>
                <a:latin typeface="Google Sans"/>
              </a:rPr>
              <a:t>egulate and coordinate </a:t>
            </a:r>
            <a:r>
              <a:rPr lang="en-US" sz="1600" b="1" i="0" dirty="0">
                <a:solidFill>
                  <a:srgbClr val="001D35"/>
                </a:solidFill>
                <a:effectLst/>
                <a:latin typeface="Google Sans"/>
              </a:rPr>
              <a:t>vital bodily functions </a:t>
            </a:r>
            <a:r>
              <a:rPr lang="en-US" sz="1600" b="0" i="0" dirty="0">
                <a:solidFill>
                  <a:srgbClr val="001D35"/>
                </a:solidFill>
                <a:effectLst/>
                <a:latin typeface="Google Sans"/>
              </a:rPr>
              <a:t>(</a:t>
            </a:r>
            <a:r>
              <a:rPr lang="en-US" sz="1400" b="0" i="0" dirty="0">
                <a:solidFill>
                  <a:srgbClr val="001D35"/>
                </a:solidFill>
                <a:effectLst/>
                <a:latin typeface="Google Sans"/>
              </a:rPr>
              <a:t>breathing, body temp, digestion, sleep, swallow)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8EF9B6-7A9F-4203-2C5E-1B001252B771}"/>
              </a:ext>
            </a:extLst>
          </p:cNvPr>
          <p:cNvSpPr txBox="1"/>
          <p:nvPr/>
        </p:nvSpPr>
        <p:spPr>
          <a:xfrm>
            <a:off x="2574269" y="6459116"/>
            <a:ext cx="19977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2C2EA-A5D8-E66D-D165-F8D2452273F2}"/>
              </a:ext>
            </a:extLst>
          </p:cNvPr>
          <p:cNvSpPr txBox="1"/>
          <p:nvPr/>
        </p:nvSpPr>
        <p:spPr>
          <a:xfrm>
            <a:off x="2712377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C27EF1-4AF0-1E58-8807-4C0EF5D8BE00}"/>
              </a:ext>
            </a:extLst>
          </p:cNvPr>
          <p:cNvSpPr txBox="1"/>
          <p:nvPr/>
        </p:nvSpPr>
        <p:spPr>
          <a:xfrm>
            <a:off x="2781420" y="298977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0EC19-1A1F-D4B8-CAC1-91C52DA5FD95}"/>
              </a:ext>
            </a:extLst>
          </p:cNvPr>
          <p:cNvSpPr txBox="1"/>
          <p:nvPr/>
        </p:nvSpPr>
        <p:spPr>
          <a:xfrm>
            <a:off x="6226138" y="2018142"/>
            <a:ext cx="25978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Sensory processing </a:t>
            </a:r>
            <a:r>
              <a:rPr lang="en-US" sz="1600" dirty="0"/>
              <a:t>and integration (taste, </a:t>
            </a:r>
            <a:r>
              <a:rPr lang="en-US" sz="1600" b="0" i="0" dirty="0">
                <a:solidFill>
                  <a:srgbClr val="040C28"/>
                </a:solidFill>
                <a:effectLst/>
                <a:latin typeface="Google Sans"/>
              </a:rPr>
              <a:t>auditory, sight, touch, and smell)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137E12-1186-111B-CF6B-3323F00E059E}"/>
              </a:ext>
            </a:extLst>
          </p:cNvPr>
          <p:cNvSpPr txBox="1"/>
          <p:nvPr/>
        </p:nvSpPr>
        <p:spPr>
          <a:xfrm>
            <a:off x="6629809" y="3645909"/>
            <a:ext cx="20438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Visual processing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DC84B4-97D1-2AB4-62D2-460C620A033C}"/>
              </a:ext>
            </a:extLst>
          </p:cNvPr>
          <p:cNvSpPr txBox="1"/>
          <p:nvPr/>
        </p:nvSpPr>
        <p:spPr>
          <a:xfrm>
            <a:off x="6681179" y="3962264"/>
            <a:ext cx="1941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2BF92B-9995-FB16-0646-2B6C698D950F}"/>
              </a:ext>
            </a:extLst>
          </p:cNvPr>
          <p:cNvSpPr txBox="1"/>
          <p:nvPr/>
        </p:nvSpPr>
        <p:spPr>
          <a:xfrm>
            <a:off x="5637651" y="4876146"/>
            <a:ext cx="29083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Muscle control </a:t>
            </a:r>
            <a:r>
              <a:rPr lang="en-US" dirty="0"/>
              <a:t>(posture, balance, equilibrium)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CD4E3-A96F-4FAC-6526-524C16B99CEE}"/>
              </a:ext>
            </a:extLst>
          </p:cNvPr>
          <p:cNvSpPr txBox="1"/>
          <p:nvPr/>
        </p:nvSpPr>
        <p:spPr>
          <a:xfrm>
            <a:off x="5698396" y="5522477"/>
            <a:ext cx="2043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DF62F-DB88-8FB7-A067-AF1F0CCC5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B945BC-E89D-36F3-3459-E372B2A49E24}"/>
              </a:ext>
            </a:extLst>
          </p:cNvPr>
          <p:cNvSpPr txBox="1"/>
          <p:nvPr/>
        </p:nvSpPr>
        <p:spPr>
          <a:xfrm>
            <a:off x="576591" y="288208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 Blast (HLB)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3BF08-8DAB-C1E5-5717-E3B06E902A2C}"/>
              </a:ext>
            </a:extLst>
          </p:cNvPr>
          <p:cNvSpPr txBox="1"/>
          <p:nvPr/>
        </p:nvSpPr>
        <p:spPr>
          <a:xfrm>
            <a:off x="2293597" y="627019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Blast Overpressure (BOP) Exposure Mitigation, Brain Health, and Performance Readiness, ODASD (Health Readiness Policy and Oversight)&lt; November 2024</a:t>
            </a:r>
          </a:p>
        </p:txBody>
      </p:sp>
      <p:pic>
        <p:nvPicPr>
          <p:cNvPr id="1026" name="Picture 2" descr="April 9, 2004 - An Improvised Explosive Device is destroyed by C-4 explosives in the town of Dibbis, Iraq.">
            <a:extLst>
              <a:ext uri="{FF2B5EF4-FFF2-40B4-BE49-F238E27FC236}">
                <a16:creationId xmlns:a16="http://schemas.microsoft.com/office/drawing/2014/main" id="{C2484FD3-885F-0A6C-AD04-5E1BAE801E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4" y="3405306"/>
            <a:ext cx="3511610" cy="22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27E98-C847-CDB5-7DFE-45CBB1902553}"/>
              </a:ext>
            </a:extLst>
          </p:cNvPr>
          <p:cNvSpPr txBox="1"/>
          <p:nvPr/>
        </p:nvSpPr>
        <p:spPr>
          <a:xfrm>
            <a:off x="4800599" y="2093400"/>
            <a:ext cx="4596948" cy="10502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883AC-132B-0787-E290-A968A44DE2E9}"/>
              </a:ext>
            </a:extLst>
          </p:cNvPr>
          <p:cNvSpPr txBox="1"/>
          <p:nvPr/>
        </p:nvSpPr>
        <p:spPr>
          <a:xfrm>
            <a:off x="730337" y="4790208"/>
            <a:ext cx="2909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21820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Most commonly occurs from IEDs and other </a:t>
            </a:r>
            <a:r>
              <a:rPr lang="en-US" sz="14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incoming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explosives</a:t>
            </a:r>
            <a:endParaRPr lang="en-US" sz="14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BC8D4-3955-2796-A9DD-7F1713A5EAF8}"/>
              </a:ext>
            </a:extLst>
          </p:cNvPr>
          <p:cNvSpPr txBox="1"/>
          <p:nvPr/>
        </p:nvSpPr>
        <p:spPr>
          <a:xfrm>
            <a:off x="483724" y="1709787"/>
            <a:ext cx="85135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 Overpressure (BOP) 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sharp rise in atmospheric pressure resulting from explosives or firing weapons is blast overpressure. </a:t>
            </a:r>
          </a:p>
          <a:p>
            <a:endParaRPr lang="en-US" sz="8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68146-6588-FAF8-0B5B-86740E224D73}"/>
              </a:ext>
            </a:extLst>
          </p:cNvPr>
          <p:cNvSpPr txBox="1"/>
          <p:nvPr/>
        </p:nvSpPr>
        <p:spPr>
          <a:xfrm>
            <a:off x="1902860" y="718836"/>
            <a:ext cx="5675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 Exposures</a:t>
            </a:r>
          </a:p>
        </p:txBody>
      </p:sp>
      <p:pic>
        <p:nvPicPr>
          <p:cNvPr id="7" name="Content Placeholder 4" descr="A poster of a soldier shooting an object&#10;&#10;Description automatically generated">
            <a:extLst>
              <a:ext uri="{FF2B5EF4-FFF2-40B4-BE49-F238E27FC236}">
                <a16:creationId xmlns:a16="http://schemas.microsoft.com/office/drawing/2014/main" id="{9AFF1E88-756B-B65F-E0CB-17EE5469A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10" y="3366664"/>
            <a:ext cx="3802751" cy="2486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F5C4DB-B757-A330-CD70-3C84BA8EC0C7}"/>
              </a:ext>
            </a:extLst>
          </p:cNvPr>
          <p:cNvSpPr txBox="1"/>
          <p:nvPr/>
        </p:nvSpPr>
        <p:spPr>
          <a:xfrm>
            <a:off x="4528296" y="5308559"/>
            <a:ext cx="413198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21820"/>
            <a:r>
              <a:rPr lang="en-US" sz="1400" b="0" i="0" u="none" strike="noStrike" baseline="0" dirty="0">
                <a:latin typeface="Calibri" panose="020F0502020204030204" pitchFamily="34" charset="0"/>
              </a:rPr>
              <a:t>LLB exposure most commonly occurs from </a:t>
            </a:r>
            <a:r>
              <a:rPr lang="en-US" sz="1400" b="1" i="0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outgoing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, user-directed firing within operational and training environments.   2-5 psi is considered LLB exposure.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7ED12-5655-E834-1B33-46806FB49CB5}"/>
              </a:ext>
            </a:extLst>
          </p:cNvPr>
          <p:cNvSpPr txBox="1"/>
          <p:nvPr/>
        </p:nvSpPr>
        <p:spPr>
          <a:xfrm>
            <a:off x="4740481" y="290824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Level Blast (LLB)</a:t>
            </a:r>
          </a:p>
        </p:txBody>
      </p:sp>
    </p:spTree>
    <p:extLst>
      <p:ext uri="{BB962C8B-B14F-4D97-AF65-F5344CB8AC3E}">
        <p14:creationId xmlns:p14="http://schemas.microsoft.com/office/powerpoint/2010/main" val="209715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C1139-68DB-191F-6331-CC8DA2B6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01" y="1810333"/>
            <a:ext cx="8594170" cy="4394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Potential impacts to the brain: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Diffuse Axonal Injury (shearing of connecting fibers in the brain)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Neuroinflammation  (impacting the lining of blood vessels making them more fragile)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Damage to Blood Vessels (brain is a </a:t>
            </a:r>
            <a:r>
              <a:rPr lang="en-US" sz="1600" b="0" i="0" dirty="0">
                <a:solidFill>
                  <a:srgbClr val="001D35"/>
                </a:solidFill>
                <a:effectLst/>
                <a:latin typeface="Google Sans"/>
              </a:rPr>
              <a:t>highly vascularized organ)</a:t>
            </a:r>
            <a:endParaRPr lang="en-US" sz="16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b="1" dirty="0"/>
              <a:t>Common Symptoms:  </a:t>
            </a:r>
            <a:r>
              <a:rPr lang="en-US" sz="1600" dirty="0"/>
              <a:t>memory problems, concentration difficulties, changes in mood / behavior, headaches, tinnitus, dizziness</a:t>
            </a:r>
          </a:p>
          <a:p>
            <a:pPr marL="0" indent="0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Single HLB and repetitive LLB exposures can lead to diffuse changes in brain function.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ABA01-4330-3B35-BD63-E72D5E251414}"/>
              </a:ext>
            </a:extLst>
          </p:cNvPr>
          <p:cNvSpPr txBox="1"/>
          <p:nvPr/>
        </p:nvSpPr>
        <p:spPr>
          <a:xfrm>
            <a:off x="250658" y="2099484"/>
            <a:ext cx="854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Helvetica Neue"/>
              </a:rPr>
              <a:t>Blast-induced TBI results from exposure to blast overpressure (BOP), which generates shock wave energy that transmits force throughout the skull and can impact brain tissue.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237C0-1FFC-E554-B370-D20E4DCFE4A0}"/>
              </a:ext>
            </a:extLst>
          </p:cNvPr>
          <p:cNvSpPr txBox="1"/>
          <p:nvPr/>
        </p:nvSpPr>
        <p:spPr>
          <a:xfrm>
            <a:off x="1902859" y="718836"/>
            <a:ext cx="4966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 Injuries</a:t>
            </a:r>
          </a:p>
        </p:txBody>
      </p:sp>
      <p:pic>
        <p:nvPicPr>
          <p:cNvPr id="12" name="Picture 2" descr="The Mechanics of a Blast Injury | BrainLine">
            <a:extLst>
              <a:ext uri="{FF2B5EF4-FFF2-40B4-BE49-F238E27FC236}">
                <a16:creationId xmlns:a16="http://schemas.microsoft.com/office/drawing/2014/main" id="{5C51FDFB-874F-3475-F345-0AF86035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43" y="266313"/>
            <a:ext cx="1578795" cy="15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video&#10;&#10;AI-generated content may be incorrect.">
            <a:extLst>
              <a:ext uri="{FF2B5EF4-FFF2-40B4-BE49-F238E27FC236}">
                <a16:creationId xmlns:a16="http://schemas.microsoft.com/office/drawing/2014/main" id="{7480CFFE-636D-AAAA-5B7F-A8DAA1F3B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4" t="24746" r="43590" b="45737"/>
          <a:stretch/>
        </p:blipFill>
        <p:spPr bwMode="auto">
          <a:xfrm>
            <a:off x="226401" y="709227"/>
            <a:ext cx="3060897" cy="1390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37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13D1E9-8FDA-474D-87EC-21729ADD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" y="4385097"/>
            <a:ext cx="8840195" cy="202061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65CADCB-0DC5-352F-338D-34E02640902B}"/>
              </a:ext>
            </a:extLst>
          </p:cNvPr>
          <p:cNvSpPr/>
          <p:nvPr/>
        </p:nvSpPr>
        <p:spPr>
          <a:xfrm>
            <a:off x="3658514" y="4435277"/>
            <a:ext cx="1656682" cy="221326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A0F7A5-0AA1-BE6A-2F25-2FD25B8B8A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60229"/>
            <a:ext cx="8229600" cy="67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600" b="1" dirty="0"/>
              <a:t>  	</a:t>
            </a:r>
            <a:br>
              <a:rPr lang="en-US" altLang="en-US" sz="1600" dirty="0"/>
            </a:br>
            <a:br>
              <a:rPr lang="en-US" altLang="en-US" sz="1400" b="1" i="1" dirty="0"/>
            </a:br>
            <a:br>
              <a:rPr lang="en-US" altLang="en-US" sz="1400" dirty="0"/>
            </a:br>
            <a:endParaRPr lang="en-US" alt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BD903F-DC6E-4853-B879-5B42B493161B}"/>
              </a:ext>
            </a:extLst>
          </p:cNvPr>
          <p:cNvSpPr txBox="1">
            <a:spLocks/>
          </p:cNvSpPr>
          <p:nvPr/>
        </p:nvSpPr>
        <p:spPr>
          <a:xfrm>
            <a:off x="327992" y="812226"/>
            <a:ext cx="8229600" cy="67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Classifications</a:t>
            </a:r>
            <a:r>
              <a:rPr lang="en-US" sz="3200" dirty="0"/>
              <a:t> of Traumatic Brain Injury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387FB-8DB4-1E74-13D4-D12E93C9643F}"/>
              </a:ext>
            </a:extLst>
          </p:cNvPr>
          <p:cNvSpPr txBox="1"/>
          <p:nvPr/>
        </p:nvSpPr>
        <p:spPr>
          <a:xfrm>
            <a:off x="-141444" y="2538438"/>
            <a:ext cx="92854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Definitions:</a:t>
            </a:r>
          </a:p>
          <a:p>
            <a:pPr lvl="1"/>
            <a:endParaRPr lang="en-US" sz="8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Structural Imaging </a:t>
            </a:r>
            <a:r>
              <a:rPr lang="en-US" sz="1400" i="1" dirty="0"/>
              <a:t>– </a:t>
            </a:r>
            <a:r>
              <a:rPr lang="en-US" sz="1600" b="1" i="1" dirty="0"/>
              <a:t>CT Scan </a:t>
            </a:r>
            <a:r>
              <a:rPr lang="en-US" sz="1600" i="1" dirty="0"/>
              <a:t>or</a:t>
            </a:r>
            <a:r>
              <a:rPr lang="en-US" sz="1600" b="1" i="1" dirty="0"/>
              <a:t> MRI</a:t>
            </a:r>
          </a:p>
          <a:p>
            <a:pPr lvl="1"/>
            <a:endParaRPr lang="en-US" sz="8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en-US" sz="1400" u="sng" dirty="0"/>
              <a:t>Loss of Consciousness</a:t>
            </a:r>
            <a:r>
              <a:rPr lang="en-US" altLang="en-US" sz="1400" dirty="0"/>
              <a:t> </a:t>
            </a:r>
            <a:r>
              <a:rPr lang="en-US" altLang="en-US" sz="1600" b="1" dirty="0"/>
              <a:t>(LOC) </a:t>
            </a:r>
            <a:r>
              <a:rPr lang="en-US" altLang="en-US" sz="1400" i="1" dirty="0"/>
              <a:t>– Knocked out, unconscious and/or </a:t>
            </a:r>
          </a:p>
          <a:p>
            <a:pPr lvl="1"/>
            <a:r>
              <a:rPr lang="en-US" altLang="en-US" sz="1400" dirty="0"/>
              <a:t>       </a:t>
            </a:r>
            <a:r>
              <a:rPr lang="en-US" altLang="en-US" sz="1400" u="sng" dirty="0"/>
              <a:t>Alteration of Consciousness </a:t>
            </a:r>
            <a:r>
              <a:rPr lang="en-US" altLang="en-US" sz="1600" b="1" dirty="0"/>
              <a:t>(AOC) </a:t>
            </a:r>
            <a:r>
              <a:rPr lang="en-US" altLang="en-US" sz="1400" dirty="0"/>
              <a:t>– </a:t>
            </a:r>
            <a:r>
              <a:rPr lang="en-US" altLang="en-US" sz="1400" i="1" dirty="0"/>
              <a:t>“Bell rung”  (confusion, disoriented, slowed thinking)</a:t>
            </a:r>
          </a:p>
          <a:p>
            <a:pPr lvl="1"/>
            <a:endParaRPr lang="en-US" sz="8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en-US" sz="1400" u="sng" dirty="0"/>
              <a:t>Post Traumatic Amnesia</a:t>
            </a:r>
            <a:r>
              <a:rPr lang="en-US" altLang="en-US" sz="1400" dirty="0"/>
              <a:t> </a:t>
            </a:r>
            <a:r>
              <a:rPr lang="en-US" altLang="en-US" sz="1600" b="1" dirty="0"/>
              <a:t>(PTA) </a:t>
            </a:r>
            <a:r>
              <a:rPr lang="en-US" altLang="en-US" sz="1400" i="1" dirty="0"/>
              <a:t>– Full loss of memory immediately after injury</a:t>
            </a:r>
          </a:p>
          <a:p>
            <a:pPr lvl="1"/>
            <a:endParaRPr lang="en-US" sz="8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B7EB9-0897-6E00-CD4F-E6BB46DF5619}"/>
              </a:ext>
            </a:extLst>
          </p:cNvPr>
          <p:cNvSpPr txBox="1"/>
          <p:nvPr/>
        </p:nvSpPr>
        <p:spPr>
          <a:xfrm>
            <a:off x="327992" y="1586735"/>
            <a:ext cx="864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TBI Classification is not based on how bad your symptoms are currently; it is based on criteria 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immediately following the injury</a:t>
            </a:r>
            <a:endParaRPr lang="en-US" sz="24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3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 Prests">
      <a:dk1>
        <a:srgbClr val="000000"/>
      </a:dk1>
      <a:lt1>
        <a:srgbClr val="FFFFFF"/>
      </a:lt1>
      <a:dk2>
        <a:srgbClr val="CFB87C"/>
      </a:dk2>
      <a:lt2>
        <a:srgbClr val="EEECE1"/>
      </a:lt2>
      <a:accent1>
        <a:srgbClr val="7B6F4B"/>
      </a:accent1>
      <a:accent2>
        <a:srgbClr val="D6CCA6"/>
      </a:accent2>
      <a:accent3>
        <a:srgbClr val="595955"/>
      </a:accent3>
      <a:accent4>
        <a:srgbClr val="7C7E7F"/>
      </a:accent4>
      <a:accent5>
        <a:srgbClr val="9EA1A2"/>
      </a:accent5>
      <a:accent6>
        <a:srgbClr val="CFB87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28857</TotalTime>
  <Words>1143</Words>
  <Application>Microsoft Office PowerPoint</Application>
  <PresentationFormat>On-screen Show (4:3)</PresentationFormat>
  <Paragraphs>241</Paragraphs>
  <Slides>23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Google Sans</vt:lpstr>
      <vt:lpstr>Helvetica neue</vt:lpstr>
      <vt:lpstr>Helvetica neue</vt:lpstr>
      <vt:lpstr>Wingdings</vt:lpstr>
      <vt:lpstr>Office Theme</vt:lpstr>
      <vt:lpstr>PowerPoint Presentation</vt:lpstr>
      <vt:lpstr>A Basic Understanding of TBI</vt:lpstr>
      <vt:lpstr>PowerPoint Presentation</vt:lpstr>
      <vt:lpstr>Mechanisms (cause) of Injury</vt:lpstr>
      <vt:lpstr>How the Mechanism of Injury (TBI)  Impacts the Brain</vt:lpstr>
      <vt:lpstr>PowerPoint Presentation</vt:lpstr>
      <vt:lpstr>PowerPoint Presentation</vt:lpstr>
      <vt:lpstr>PowerPoint Presentation</vt:lpstr>
      <vt:lpstr>      </vt:lpstr>
      <vt:lpstr>Factors that impact TBI Recovery</vt:lpstr>
      <vt:lpstr>Overlapping and Intertwined Symptoms</vt:lpstr>
      <vt:lpstr> Post Concussive Syndrome (PCS)</vt:lpstr>
      <vt:lpstr>Recovery Concepts</vt:lpstr>
      <vt:lpstr>Neuroplasticity</vt:lpstr>
      <vt:lpstr> </vt:lpstr>
      <vt:lpstr>Physical Therapy</vt:lpstr>
      <vt:lpstr>PowerPoint Presentation</vt:lpstr>
      <vt:lpstr>PowerPoint Presentation</vt:lpstr>
      <vt:lpstr>Emotional and Behavioral Health</vt:lpstr>
      <vt:lpstr>Integrative Therapies</vt:lpstr>
      <vt:lpstr>Family Program (optional)</vt:lpstr>
      <vt:lpstr>Prevention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RIley Grassmeyer</dc:creator>
  <cp:lastModifiedBy>Fanello, Tina</cp:lastModifiedBy>
  <cp:revision>168</cp:revision>
  <cp:lastPrinted>2025-04-21T17:52:17Z</cp:lastPrinted>
  <dcterms:created xsi:type="dcterms:W3CDTF">2017-12-01T18:54:29Z</dcterms:created>
  <dcterms:modified xsi:type="dcterms:W3CDTF">2025-05-27T19:11:10Z</dcterms:modified>
</cp:coreProperties>
</file>