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65" r:id="rId2"/>
    <p:sldId id="266" r:id="rId3"/>
    <p:sldId id="268" r:id="rId4"/>
    <p:sldId id="259" r:id="rId5"/>
    <p:sldId id="258" r:id="rId6"/>
    <p:sldId id="262" r:id="rId7"/>
    <p:sldId id="261" r:id="rId8"/>
    <p:sldId id="260" r:id="rId9"/>
    <p:sldId id="270" r:id="rId10"/>
    <p:sldId id="263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023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A9278-6183-4ED9-B5CE-BA3D8884766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D3536-2418-4C01-A395-F31F8C48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3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D3536-2418-4C01-A395-F31F8C487E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95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6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3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841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18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31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47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48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9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9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4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0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8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66EC-228F-43FD-9979-036D5C84B9D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9466EC-228F-43FD-9979-036D5C84B9D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6C947-7A9E-4FE0-8530-C6990844C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71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cu.edu/employee-services/get-your-w-2/#tabs-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medschool.cuanschutz.edu/health-and-wellness/home/faculty-staff-resourc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eb.cvent.com/event/6f6ccc1a-f566-4b46-86b3-eaedbce63208/regProcessStep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cu.edu/employee-services/collaborative-hr-services/cu-campuses/famli-fml-and-parental-leav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https/cusystem.zoom.us/meeting/register/tJEvduGrqz4uG92GaGHVkF5aYpjkwOgKRbRE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https/cusystem.zoom.us/meeting/register/tJEkcuurqTwuHNLU94YFehcMC0rsfFvIR7cu" TargetMode="External"/><Relationship Id="rId12" Type="http://schemas.openxmlformats.org/officeDocument/2006/relationships/hyperlink" Target="http://https/cusystem.zoom.us/meeting/register/tJIrfu-gpjovE9wdOy2_AVa1CLhc7rzmWS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https/cusystem.zoom.us/meeting/register/tJYtf-mgqjgoG9ch8MZiDGXxJWko7J8U2_6n" TargetMode="External"/><Relationship Id="rId11" Type="http://schemas.openxmlformats.org/officeDocument/2006/relationships/hyperlink" Target="http://https/cusystem.zoom.us/meeting/register/tJIqcOigrj8jGdZAARSIYQ8aJj0AAxGk--R0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cusystem.zoom.us/meeting/register/tJUrfumtrT0pGNOs-gcHQF6KShHJc8FP1oN_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cusystem.zoom.us/meeting/register/tJUkfuGprT0qGd2wR0Huw0JZF3M_rhpYWkH_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hyperlink" Target="https://www.cuanschutz.edu/offices/human-resources/learning-developme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cuanschutz.edu/offices/access-engagement/programs-and-initiatives/access-and-engagement/bond-mentoring-progra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0F6071B-48FA-4685-A9C9-A7B21E1C1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EB68D-BC71-8F9D-8C41-D969FAB09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58" y="1573613"/>
            <a:ext cx="9150807" cy="1875915"/>
          </a:xfrm>
          <a:prstGeom prst="rect">
            <a:avLst/>
          </a:prstGeom>
          <a:effectLst/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C56044C-1580-4C45-8AA3-F2A07478B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1A8E3CE-561F-42BE-B6A2-FBE96F9A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3579207"/>
            <a:ext cx="12191696" cy="3278793"/>
          </a:xfrm>
          <a:custGeom>
            <a:avLst/>
            <a:gdLst>
              <a:gd name="connsiteX0" fmla="*/ 1 w 12191696"/>
              <a:gd name="connsiteY0" fmla="*/ 0 h 3278793"/>
              <a:gd name="connsiteX1" fmla="*/ 71932 w 12191696"/>
              <a:gd name="connsiteY1" fmla="*/ 12261 h 3278793"/>
              <a:gd name="connsiteX2" fmla="*/ 282849 w 12191696"/>
              <a:gd name="connsiteY2" fmla="*/ 48343 h 3278793"/>
              <a:gd name="connsiteX3" fmla="*/ 436464 w 12191696"/>
              <a:gd name="connsiteY3" fmla="*/ 73565 h 3278793"/>
              <a:gd name="connsiteX4" fmla="*/ 619339 w 12191696"/>
              <a:gd name="connsiteY4" fmla="*/ 100188 h 3278793"/>
              <a:gd name="connsiteX5" fmla="*/ 836351 w 12191696"/>
              <a:gd name="connsiteY5" fmla="*/ 132066 h 3278793"/>
              <a:gd name="connsiteX6" fmla="*/ 1076528 w 12191696"/>
              <a:gd name="connsiteY6" fmla="*/ 165696 h 3278793"/>
              <a:gd name="connsiteX7" fmla="*/ 1347183 w 12191696"/>
              <a:gd name="connsiteY7" fmla="*/ 201077 h 3278793"/>
              <a:gd name="connsiteX8" fmla="*/ 1642223 w 12191696"/>
              <a:gd name="connsiteY8" fmla="*/ 238560 h 3278793"/>
              <a:gd name="connsiteX9" fmla="*/ 1962864 w 12191696"/>
              <a:gd name="connsiteY9" fmla="*/ 276043 h 3278793"/>
              <a:gd name="connsiteX10" fmla="*/ 2304232 w 12191696"/>
              <a:gd name="connsiteY10" fmla="*/ 314227 h 3278793"/>
              <a:gd name="connsiteX11" fmla="*/ 2672421 w 12191696"/>
              <a:gd name="connsiteY11" fmla="*/ 349608 h 3278793"/>
              <a:gd name="connsiteX12" fmla="*/ 3057678 w 12191696"/>
              <a:gd name="connsiteY12" fmla="*/ 383588 h 3278793"/>
              <a:gd name="connsiteX13" fmla="*/ 3464881 w 12191696"/>
              <a:gd name="connsiteY13" fmla="*/ 414415 h 3278793"/>
              <a:gd name="connsiteX14" fmla="*/ 3889152 w 12191696"/>
              <a:gd name="connsiteY14" fmla="*/ 443841 h 3278793"/>
              <a:gd name="connsiteX15" fmla="*/ 4331710 w 12191696"/>
              <a:gd name="connsiteY15" fmla="*/ 471515 h 3278793"/>
              <a:gd name="connsiteX16" fmla="*/ 4558476 w 12191696"/>
              <a:gd name="connsiteY16" fmla="*/ 481324 h 3278793"/>
              <a:gd name="connsiteX17" fmla="*/ 4790118 w 12191696"/>
              <a:gd name="connsiteY17" fmla="*/ 492183 h 3278793"/>
              <a:gd name="connsiteX18" fmla="*/ 5025418 w 12191696"/>
              <a:gd name="connsiteY18" fmla="*/ 502342 h 3278793"/>
              <a:gd name="connsiteX19" fmla="*/ 5261937 w 12191696"/>
              <a:gd name="connsiteY19" fmla="*/ 508998 h 3278793"/>
              <a:gd name="connsiteX20" fmla="*/ 5503333 w 12191696"/>
              <a:gd name="connsiteY20" fmla="*/ 514953 h 3278793"/>
              <a:gd name="connsiteX21" fmla="*/ 5747166 w 12191696"/>
              <a:gd name="connsiteY21" fmla="*/ 521259 h 3278793"/>
              <a:gd name="connsiteX22" fmla="*/ 5995877 w 12191696"/>
              <a:gd name="connsiteY22" fmla="*/ 525463 h 3278793"/>
              <a:gd name="connsiteX23" fmla="*/ 6247026 w 12191696"/>
              <a:gd name="connsiteY23" fmla="*/ 525463 h 3278793"/>
              <a:gd name="connsiteX24" fmla="*/ 6500613 w 12191696"/>
              <a:gd name="connsiteY24" fmla="*/ 527565 h 3278793"/>
              <a:gd name="connsiteX25" fmla="*/ 6756639 w 12191696"/>
              <a:gd name="connsiteY25" fmla="*/ 525463 h 3278793"/>
              <a:gd name="connsiteX26" fmla="*/ 7016322 w 12191696"/>
              <a:gd name="connsiteY26" fmla="*/ 521259 h 3278793"/>
              <a:gd name="connsiteX27" fmla="*/ 7276005 w 12191696"/>
              <a:gd name="connsiteY27" fmla="*/ 517406 h 3278793"/>
              <a:gd name="connsiteX28" fmla="*/ 7539345 w 12191696"/>
              <a:gd name="connsiteY28" fmla="*/ 508998 h 3278793"/>
              <a:gd name="connsiteX29" fmla="*/ 7805124 w 12191696"/>
              <a:gd name="connsiteY29" fmla="*/ 500241 h 3278793"/>
              <a:gd name="connsiteX30" fmla="*/ 8070903 w 12191696"/>
              <a:gd name="connsiteY30" fmla="*/ 490082 h 3278793"/>
              <a:gd name="connsiteX31" fmla="*/ 8339121 w 12191696"/>
              <a:gd name="connsiteY31" fmla="*/ 475719 h 3278793"/>
              <a:gd name="connsiteX32" fmla="*/ 8609776 w 12191696"/>
              <a:gd name="connsiteY32" fmla="*/ 458554 h 3278793"/>
              <a:gd name="connsiteX33" fmla="*/ 8881651 w 12191696"/>
              <a:gd name="connsiteY33" fmla="*/ 442089 h 3278793"/>
              <a:gd name="connsiteX34" fmla="*/ 9153526 w 12191696"/>
              <a:gd name="connsiteY34" fmla="*/ 421071 h 3278793"/>
              <a:gd name="connsiteX35" fmla="*/ 9429058 w 12191696"/>
              <a:gd name="connsiteY35" fmla="*/ 395849 h 3278793"/>
              <a:gd name="connsiteX36" fmla="*/ 9700933 w 12191696"/>
              <a:gd name="connsiteY36" fmla="*/ 370626 h 3278793"/>
              <a:gd name="connsiteX37" fmla="*/ 9977684 w 12191696"/>
              <a:gd name="connsiteY37" fmla="*/ 341551 h 3278793"/>
              <a:gd name="connsiteX38" fmla="*/ 10255655 w 12191696"/>
              <a:gd name="connsiteY38" fmla="*/ 309673 h 3278793"/>
              <a:gd name="connsiteX39" fmla="*/ 10529968 w 12191696"/>
              <a:gd name="connsiteY39" fmla="*/ 276043 h 3278793"/>
              <a:gd name="connsiteX40" fmla="*/ 10807939 w 12191696"/>
              <a:gd name="connsiteY40" fmla="*/ 236809 h 3278793"/>
              <a:gd name="connsiteX41" fmla="*/ 11084690 w 12191696"/>
              <a:gd name="connsiteY41" fmla="*/ 194772 h 3278793"/>
              <a:gd name="connsiteX42" fmla="*/ 11362661 w 12191696"/>
              <a:gd name="connsiteY42" fmla="*/ 153085 h 3278793"/>
              <a:gd name="connsiteX43" fmla="*/ 11639412 w 12191696"/>
              <a:gd name="connsiteY43" fmla="*/ 104392 h 3278793"/>
              <a:gd name="connsiteX44" fmla="*/ 11914945 w 12191696"/>
              <a:gd name="connsiteY44" fmla="*/ 54648 h 3278793"/>
              <a:gd name="connsiteX45" fmla="*/ 12191696 w 12191696"/>
              <a:gd name="connsiteY45" fmla="*/ 2452 h 3278793"/>
              <a:gd name="connsiteX46" fmla="*/ 12191696 w 12191696"/>
              <a:gd name="connsiteY46" fmla="*/ 2802467 h 3278793"/>
              <a:gd name="connsiteX47" fmla="*/ 12191695 w 12191696"/>
              <a:gd name="connsiteY47" fmla="*/ 2802467 h 3278793"/>
              <a:gd name="connsiteX48" fmla="*/ 12191695 w 12191696"/>
              <a:gd name="connsiteY48" fmla="*/ 3278793 h 3278793"/>
              <a:gd name="connsiteX49" fmla="*/ 0 w 12191696"/>
              <a:gd name="connsiteY49" fmla="*/ 3278793 h 3278793"/>
              <a:gd name="connsiteX50" fmla="*/ 0 w 12191696"/>
              <a:gd name="connsiteY50" fmla="*/ 2134639 h 3278793"/>
              <a:gd name="connsiteX51" fmla="*/ 1 w 12191696"/>
              <a:gd name="connsiteY51" fmla="*/ 2134639 h 32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696" h="327879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3" y="514953"/>
                </a:lnTo>
                <a:lnTo>
                  <a:pt x="5747166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802467"/>
                </a:lnTo>
                <a:lnTo>
                  <a:pt x="12191695" y="2802467"/>
                </a:lnTo>
                <a:lnTo>
                  <a:pt x="12191695" y="3278793"/>
                </a:lnTo>
                <a:lnTo>
                  <a:pt x="0" y="3278793"/>
                </a:lnTo>
                <a:lnTo>
                  <a:pt x="0" y="2134639"/>
                </a:lnTo>
                <a:lnTo>
                  <a:pt x="1" y="2134639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6DD29-EB16-0A72-C309-53D8C084ED9E}"/>
              </a:ext>
            </a:extLst>
          </p:cNvPr>
          <p:cNvSpPr txBox="1"/>
          <p:nvPr/>
        </p:nvSpPr>
        <p:spPr>
          <a:xfrm>
            <a:off x="239485" y="4371849"/>
            <a:ext cx="11636829" cy="13505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0" i="0" kern="1200">
                <a:solidFill>
                  <a:srgbClr val="EBEBEB"/>
                </a:solidFill>
                <a:latin typeface="+mj-lt"/>
                <a:ea typeface="+mj-ea"/>
                <a:cs typeface="+mj-cs"/>
                <a:hlinkClick r:id="rId7"/>
              </a:rPr>
              <a:t>https://www.cu.edu/employee-services/get-your-w-2/#tabs-1</a:t>
            </a:r>
            <a:r>
              <a:rPr lang="en-US" sz="4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9" name="Freeform 16">
            <a:extLst>
              <a:ext uri="{FF2B5EF4-FFF2-40B4-BE49-F238E27FC236}">
                <a16:creationId xmlns:a16="http://schemas.microsoft.com/office/drawing/2014/main" id="{7DE548AA-7E1A-497C-8B79-C74F42ACF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40" y="3280011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64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16E97D9-4BEE-85FB-C713-67D9249DA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992" y="1242231"/>
            <a:ext cx="5449889" cy="4373535"/>
          </a:xfrm>
          <a:prstGeom prst="rect">
            <a:avLst/>
          </a:prstGeom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3D6D3-1C6B-7965-12C5-41B2419C757C}"/>
              </a:ext>
            </a:extLst>
          </p:cNvPr>
          <p:cNvSpPr txBox="1"/>
          <p:nvPr/>
        </p:nvSpPr>
        <p:spPr>
          <a:xfrm>
            <a:off x="648931" y="2438400"/>
            <a:ext cx="416650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u="sng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  <a:hlinkClick r:id="rId7"/>
              </a:rPr>
              <a:t>https://medschool.cuanschutz.edu/health-and-wellness/home/faculty-staff-resources</a:t>
            </a:r>
            <a:r>
              <a:rPr lang="en-US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4456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73CB-7466-3293-8B5B-6CDE0D4E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601369"/>
          </a:xfrm>
        </p:spPr>
        <p:txBody>
          <a:bodyPr/>
          <a:lstStyle/>
          <a:p>
            <a:r>
              <a:rPr lang="en-US" dirty="0"/>
              <a:t>Wishing Lora Mihelic a Wonderful Retirement</a:t>
            </a:r>
            <a:r>
              <a:rPr lang="en-US" sz="2800" dirty="0"/>
              <a:t> (effective 3/1/25)!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9AFA1-2752-1942-1662-43AFCDAA5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934818"/>
            <a:ext cx="8946541" cy="4313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Dear Lora,</a:t>
            </a:r>
          </a:p>
          <a:p>
            <a:pPr marL="0" indent="0">
              <a:buNone/>
            </a:pPr>
            <a:r>
              <a:rPr lang="en-US" dirty="0"/>
              <a:t>As you step into this new chapter of your life, we wanted to take a moment to express our deepest gratitude for the years of dedication and hard work you have contributed to the Anschutz Health &amp; Wellness Center.</a:t>
            </a:r>
          </a:p>
          <a:p>
            <a:pPr marL="0" indent="0">
              <a:buNone/>
            </a:pPr>
            <a:r>
              <a:rPr lang="en-US" dirty="0"/>
              <a:t>Thank you, Lora, for everything. Here's to a retirement filled with happiness and new adventures!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Warmest Regards,</a:t>
            </a:r>
          </a:p>
          <a:p>
            <a:pPr marL="0" indent="0">
              <a:buNone/>
            </a:pPr>
            <a:r>
              <a:rPr lang="en-US" dirty="0"/>
              <a:t>All the folks from the CU Anschutz Health &amp; Wellness Center</a:t>
            </a:r>
          </a:p>
        </p:txBody>
      </p:sp>
    </p:spTree>
    <p:extLst>
      <p:ext uri="{BB962C8B-B14F-4D97-AF65-F5344CB8AC3E}">
        <p14:creationId xmlns:p14="http://schemas.microsoft.com/office/powerpoint/2010/main" val="100830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0F59D2-468B-C255-64AE-6A3E084860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58" y="2193271"/>
            <a:ext cx="9150807" cy="1738653"/>
          </a:xfrm>
          <a:prstGeom prst="rect">
            <a:avLst/>
          </a:prstGeom>
          <a:effectLst/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D724E-751B-6878-2B2E-79ED8C8C66F0}"/>
              </a:ext>
            </a:extLst>
          </p:cNvPr>
          <p:cNvSpPr txBox="1"/>
          <p:nvPr/>
        </p:nvSpPr>
        <p:spPr>
          <a:xfrm>
            <a:off x="636916" y="4854346"/>
            <a:ext cx="10172598" cy="12018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0" i="0" kern="1200">
                <a:solidFill>
                  <a:srgbClr val="EBEBEB"/>
                </a:solidFill>
                <a:latin typeface="+mj-lt"/>
                <a:ea typeface="+mj-ea"/>
                <a:cs typeface="+mj-cs"/>
                <a:hlinkClick r:id="rId7"/>
              </a:rPr>
              <a:t>https://web.cvent.com/event/6f6ccc1a-f566-4b46-86b3-eaedbce63208/regProcessStep1</a:t>
            </a:r>
            <a:r>
              <a:rPr lang="en-US" sz="2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029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01AA4E-03E7-48DB-380E-19B0330FE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58" y="2261903"/>
            <a:ext cx="9150807" cy="1670022"/>
          </a:xfrm>
          <a:prstGeom prst="rect">
            <a:avLst/>
          </a:prstGeom>
          <a:effectLst/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4D8896-29A6-4966-4BE7-5BE931841C49}"/>
              </a:ext>
            </a:extLst>
          </p:cNvPr>
          <p:cNvSpPr txBox="1"/>
          <p:nvPr/>
        </p:nvSpPr>
        <p:spPr>
          <a:xfrm>
            <a:off x="636916" y="4854346"/>
            <a:ext cx="9149350" cy="868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0" i="0" kern="1200">
                <a:solidFill>
                  <a:srgbClr val="EBEBEB"/>
                </a:solidFill>
                <a:latin typeface="+mj-lt"/>
                <a:ea typeface="+mj-ea"/>
                <a:cs typeface="+mj-cs"/>
                <a:hlinkClick r:id="rId7"/>
              </a:rPr>
              <a:t>https://www.cu.edu/employee-services/collaborative-hr-services/cu-campuses/famli-fml-and-parental-leave</a:t>
            </a:r>
            <a:r>
              <a:rPr lang="en-US" sz="2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2251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072B6-60BD-B42D-CF85-FEADCE39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6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CU’s paid medical and family leave program marks one year-FAMLI Webinars now available </a:t>
            </a:r>
            <a:endParaRPr lang="en-US" sz="3600" b="0" i="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E5068-DD9F-FF53-B082-3459F737773E}"/>
              </a:ext>
            </a:extLst>
          </p:cNvPr>
          <p:cNvSpPr txBox="1"/>
          <p:nvPr/>
        </p:nvSpPr>
        <p:spPr>
          <a:xfrm>
            <a:off x="5204109" y="1645920"/>
            <a:ext cx="5919503" cy="4470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>
                <a:effectLst/>
                <a:latin typeface="+mj-lt"/>
                <a:ea typeface="+mj-ea"/>
                <a:cs typeface="+mj-cs"/>
              </a:rPr>
              <a:t>Attend a leave information webinar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>
                <a:effectLst/>
                <a:latin typeface="+mj-lt"/>
                <a:ea typeface="+mj-ea"/>
                <a:cs typeface="+mj-cs"/>
              </a:rPr>
              <a:t>The Employee Services Leave Team is hosting a series of optional training sessions that will alternately address the needs of different audiences —Supervisors and Employees.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>
                <a:latin typeface="+mj-lt"/>
                <a:ea typeface="+mj-ea"/>
                <a:cs typeface="+mj-cs"/>
              </a:rPr>
              <a:t>Employees: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u="sng">
                <a:effectLst/>
                <a:latin typeface="+mj-lt"/>
                <a:ea typeface="+mj-ea"/>
                <a:cs typeface="+mj-cs"/>
                <a:hlinkClick r:id="rId6"/>
              </a:rPr>
              <a:t>May 13, 2025</a:t>
            </a:r>
            <a:r>
              <a:rPr lang="en-US" sz="1500">
                <a:effectLst/>
                <a:latin typeface="+mj-lt"/>
                <a:ea typeface="+mj-ea"/>
                <a:cs typeface="+mj-cs"/>
              </a:rPr>
              <a:t> — 11:30 a.m. – 12:30 p.m.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u="sng">
                <a:effectLst/>
                <a:latin typeface="+mj-lt"/>
                <a:ea typeface="+mj-ea"/>
                <a:cs typeface="+mj-cs"/>
                <a:hlinkClick r:id="rId7"/>
              </a:rPr>
              <a:t>Aug. 12, 2025</a:t>
            </a:r>
            <a:r>
              <a:rPr lang="en-US" sz="1500">
                <a:effectLst/>
                <a:latin typeface="+mj-lt"/>
                <a:ea typeface="+mj-ea"/>
                <a:cs typeface="+mj-cs"/>
              </a:rPr>
              <a:t> — 11:30 a.m. – 12:30 p.m.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u="sng">
                <a:effectLst/>
                <a:latin typeface="+mj-lt"/>
                <a:ea typeface="+mj-ea"/>
                <a:cs typeface="+mj-cs"/>
                <a:hlinkClick r:id="rId8"/>
              </a:rPr>
              <a:t>Nov. 11, 2025</a:t>
            </a:r>
            <a:r>
              <a:rPr lang="en-US" sz="1500">
                <a:effectLst/>
                <a:latin typeface="+mj-lt"/>
                <a:ea typeface="+mj-ea"/>
                <a:cs typeface="+mj-cs"/>
              </a:rPr>
              <a:t> — 11:30 a.m. – 12:30 p.m.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>
                <a:latin typeface="+mj-lt"/>
                <a:ea typeface="+mj-ea"/>
                <a:cs typeface="+mj-cs"/>
              </a:rPr>
              <a:t>Supervisors: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u="sng">
                <a:effectLst/>
                <a:latin typeface="+mj-lt"/>
                <a:ea typeface="+mj-ea"/>
                <a:cs typeface="+mj-cs"/>
                <a:hlinkClick r:id="rId9"/>
              </a:rPr>
              <a:t>March 11, 2025</a:t>
            </a:r>
            <a:r>
              <a:rPr lang="en-US" sz="1500">
                <a:effectLst/>
                <a:latin typeface="+mj-lt"/>
                <a:ea typeface="+mj-ea"/>
                <a:cs typeface="+mj-cs"/>
              </a:rPr>
              <a:t> — 11:30 a.m. – 12:30 p.m.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u="sng">
                <a:effectLst/>
                <a:latin typeface="+mj-lt"/>
                <a:ea typeface="+mj-ea"/>
                <a:cs typeface="+mj-cs"/>
                <a:hlinkClick r:id="rId10"/>
              </a:rPr>
              <a:t>June 10, 2025</a:t>
            </a:r>
            <a:r>
              <a:rPr lang="en-US" sz="1500">
                <a:effectLst/>
                <a:latin typeface="+mj-lt"/>
                <a:ea typeface="+mj-ea"/>
                <a:cs typeface="+mj-cs"/>
              </a:rPr>
              <a:t> — 11:30 a.m. – 12:30 p.m.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u="sng">
                <a:effectLst/>
                <a:latin typeface="+mj-lt"/>
                <a:ea typeface="+mj-ea"/>
                <a:cs typeface="+mj-cs"/>
                <a:hlinkClick r:id="rId11"/>
              </a:rPr>
              <a:t>Sept. 9, 2025</a:t>
            </a:r>
            <a:r>
              <a:rPr lang="en-US" sz="1500">
                <a:effectLst/>
                <a:latin typeface="+mj-lt"/>
                <a:ea typeface="+mj-ea"/>
                <a:cs typeface="+mj-cs"/>
              </a:rPr>
              <a:t> — 11:30 a.m. – 12:30 p.m.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u="sng">
                <a:effectLst/>
                <a:latin typeface="+mj-lt"/>
                <a:ea typeface="+mj-ea"/>
                <a:cs typeface="+mj-cs"/>
                <a:hlinkClick r:id="rId12"/>
              </a:rPr>
              <a:t>Dec. 9, 2025</a:t>
            </a:r>
            <a:r>
              <a:rPr lang="en-US" sz="1500">
                <a:effectLst/>
                <a:latin typeface="+mj-lt"/>
                <a:ea typeface="+mj-ea"/>
                <a:cs typeface="+mj-cs"/>
              </a:rPr>
              <a:t> — 11:30 a.m. – 12:30 p.m.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9542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223C6-232F-38F1-4324-3C4349535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098042"/>
            <a:ext cx="10905066" cy="46619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03899B92-8CA0-7B65-C589-0C0AFBD50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493351"/>
            <a:ext cx="10905066" cy="38712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9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275E97-60AC-3717-D978-B4838114F903}"/>
              </a:ext>
            </a:extLst>
          </p:cNvPr>
          <p:cNvSpPr txBox="1"/>
          <p:nvPr/>
        </p:nvSpPr>
        <p:spPr>
          <a:xfrm>
            <a:off x="8191925" y="1325880"/>
            <a:ext cx="3352375" cy="3066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600" b="0" i="0" kern="120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CU 2025 Training Schedule Now Live</a:t>
            </a: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600" b="0" i="0" u="sng" kern="120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  <a:hlinkClick r:id="rId7"/>
              </a:rPr>
              <a:t>https://www.cuanschutz.edu/offices/human-resources/learning-development</a:t>
            </a:r>
            <a:r>
              <a:rPr lang="en-US" sz="2600" b="0" i="0" kern="120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A screenshot of a course&#10;&#10;AI-generated content may be incorrect.">
            <a:extLst>
              <a:ext uri="{FF2B5EF4-FFF2-40B4-BE49-F238E27FC236}">
                <a16:creationId xmlns:a16="http://schemas.microsoft.com/office/drawing/2014/main" id="{F8DB0515-6170-67E1-D6D8-E94A880656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854" y="1641630"/>
            <a:ext cx="6270662" cy="35742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18005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screenshot of a mentoring program&#10;&#10;AI-generated content may be incorrect.">
            <a:extLst>
              <a:ext uri="{FF2B5EF4-FFF2-40B4-BE49-F238E27FC236}">
                <a16:creationId xmlns:a16="http://schemas.microsoft.com/office/drawing/2014/main" id="{37BE9F20-7C03-95E8-CF8A-B5E4ED54C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76" y="643466"/>
            <a:ext cx="10662332" cy="55710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6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F50E6-FEB1-9D54-5CCD-885000211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4229" y="904365"/>
            <a:ext cx="8345901" cy="5049269"/>
          </a:xfrm>
          <a:prstGeom prst="rect">
            <a:avLst/>
          </a:prstGeom>
          <a:effectLst/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EDB37-6F20-87C6-2F2B-ED0536CA086F}"/>
              </a:ext>
            </a:extLst>
          </p:cNvPr>
          <p:cNvSpPr txBox="1"/>
          <p:nvPr/>
        </p:nvSpPr>
        <p:spPr>
          <a:xfrm>
            <a:off x="362106" y="570703"/>
            <a:ext cx="2968924" cy="500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  <a:hlinkClick r:id="rId7"/>
              </a:rPr>
              <a:t>https://www.cuanschutz.edu/offices/access-engagement/programs-and-initiatives/access-and-engagement/bond-mentoring-program</a:t>
            </a: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2438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</TotalTime>
  <Words>344</Words>
  <Application>Microsoft Office PowerPoint</Application>
  <PresentationFormat>Widescreen</PresentationFormat>
  <Paragraphs>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CU’s paid medical and family leave program marks one year-FAMLI Webinars now available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Wishing Lora Mihelic a Wonderful Retirement (effective 3/1/25)!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Stanford, Jenna</dc:creator>
  <cp:lastModifiedBy>Stanford, Jenna</cp:lastModifiedBy>
  <cp:revision>7</cp:revision>
  <dcterms:created xsi:type="dcterms:W3CDTF">2025-02-02T19:34:27Z</dcterms:created>
  <dcterms:modified xsi:type="dcterms:W3CDTF">2025-02-13T18:26:51Z</dcterms:modified>
</cp:coreProperties>
</file>