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sldIdLst>
    <p:sldId id="273" r:id="rId2"/>
    <p:sldId id="277" r:id="rId3"/>
    <p:sldId id="275" r:id="rId4"/>
    <p:sldId id="274" r:id="rId5"/>
    <p:sldId id="271" r:id="rId6"/>
    <p:sldId id="263" r:id="rId7"/>
    <p:sldId id="27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023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hyperlink" Target="https://advantage.cu.edu/" TargetMode="External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hyperlink" Target="https://nam02.safelinks.protection.outlook.com/?url=http%3A%2F%2Fcucelebrates.awardco.com%2F&amp;data=05%7C02%7CJENNA.STANFORD%40CUANSCHUTZ.EDU%7C8ea7d96b85dd45ebc83208dd714e2d11%7C563337caa517421aaae01aa5b414fd7f%7C0%7C0%7C638791302935323609%7CUnknown%7CTWFpbGZsb3d8eyJFbXB0eU1hcGkiOnRydWUsIlYiOiIwLjAuMDAwMCIsIlAiOiJXaW4zMiIsIkFOIjoiTWFpbCIsIldUIjoyfQ%3D%3D%7C0%7C%7C%7C&amp;sdata=TehRiRXwE3BxbIoBvy2dppSYPQPwa6DXGTUtlMN35gE%3D&amp;reserved=0" TargetMode="External"/><Relationship Id="rId1" Type="http://schemas.openxmlformats.org/officeDocument/2006/relationships/hyperlink" Target="https://www.cuanschutz.edu/federaltransition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hyperlink" Target="https://www.cuanschutz.edu/federaltransition" TargetMode="External"/><Relationship Id="rId12" Type="http://schemas.openxmlformats.org/officeDocument/2006/relationships/image" Target="../media/image19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openxmlformats.org/officeDocument/2006/relationships/hyperlink" Target="https://advantage.cu.edu/" TargetMode="External"/><Relationship Id="rId10" Type="http://schemas.openxmlformats.org/officeDocument/2006/relationships/hyperlink" Target="https://nam02.safelinks.protection.outlook.com/?url=http%3A%2F%2Fcucelebrates.awardco.com%2F&amp;data=05%7C02%7CJENNA.STANFORD%40CUANSCHUTZ.EDU%7C8ea7d96b85dd45ebc83208dd714e2d11%7C563337caa517421aaae01aa5b414fd7f%7C0%7C0%7C638791302935323609%7CUnknown%7CTWFpbGZsb3d8eyJFbXB0eU1hcGkiOnRydWUsIlYiOiIwLjAuMDAwMCIsIlAiOiJXaW4zMiIsIkFOIjoiTWFpbCIsIldUIjoyfQ%3D%3D%7C0%7C%7C%7C&amp;sdata=TehRiRXwE3BxbIoBvy2dppSYPQPwa6DXGTUtlMN35gE%3D&amp;reserved=0" TargetMode="External"/><Relationship Id="rId4" Type="http://schemas.openxmlformats.org/officeDocument/2006/relationships/image" Target="../media/image13.svg"/><Relationship Id="rId9" Type="http://schemas.openxmlformats.org/officeDocument/2006/relationships/image" Target="../media/image17.svg"/><Relationship Id="rId1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947C2A-71E3-4B29-B2C9-EF77018216B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F44E557-4E38-4D6E-A61D-3133D6D4A64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Did you know</a:t>
          </a:r>
          <a:r>
            <a:rPr lang="en-US" sz="1100" dirty="0"/>
            <a:t>:</a:t>
          </a:r>
        </a:p>
      </dgm:t>
    </dgm:pt>
    <dgm:pt modelId="{B976FBB2-B616-479A-9E58-4FFB998B5891}" type="parTrans" cxnId="{546ED0AE-15A3-49C4-BEE0-9C21006D6EF2}">
      <dgm:prSet/>
      <dgm:spPr/>
      <dgm:t>
        <a:bodyPr/>
        <a:lstStyle/>
        <a:p>
          <a:endParaRPr lang="en-US"/>
        </a:p>
      </dgm:t>
    </dgm:pt>
    <dgm:pt modelId="{10E63E5E-4473-4393-AF77-329C3126352B}" type="sibTrans" cxnId="{546ED0AE-15A3-49C4-BEE0-9C21006D6EF2}">
      <dgm:prSet/>
      <dgm:spPr/>
      <dgm:t>
        <a:bodyPr/>
        <a:lstStyle/>
        <a:p>
          <a:endParaRPr lang="en-US"/>
        </a:p>
      </dgm:t>
    </dgm:pt>
    <dgm:pt modelId="{C1F9F536-7E7C-4A74-B3DC-E2C8355A18F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There’s a CU ANSCHUTZ campus community newsletter? Your go-to source for campus updates, events and stories that matter to our campus community.</a:t>
          </a:r>
        </a:p>
      </dgm:t>
    </dgm:pt>
    <dgm:pt modelId="{ADB9B553-7102-485F-8BE9-E1E304F3A0E0}" type="parTrans" cxnId="{B1BF2311-C594-42D5-9341-556743A00ACC}">
      <dgm:prSet/>
      <dgm:spPr/>
      <dgm:t>
        <a:bodyPr/>
        <a:lstStyle/>
        <a:p>
          <a:endParaRPr lang="en-US"/>
        </a:p>
      </dgm:t>
    </dgm:pt>
    <dgm:pt modelId="{C543AFF5-4814-4D09-A424-882D43EDC5AC}" type="sibTrans" cxnId="{B1BF2311-C594-42D5-9341-556743A00ACC}">
      <dgm:prSet/>
      <dgm:spPr/>
      <dgm:t>
        <a:bodyPr/>
        <a:lstStyle/>
        <a:p>
          <a:endParaRPr lang="en-US"/>
        </a:p>
      </dgm:t>
    </dgm:pt>
    <dgm:pt modelId="{610A880A-400D-4087-95C4-E78E3B19B85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Bookmark for federal transition updates: A resource page where you can find updates, university statements, contacts and more. </a:t>
          </a:r>
          <a:r>
            <a:rPr lang="en-US" sz="1400" dirty="0">
              <a:hlinkClick xmlns:r="http://schemas.openxmlformats.org/officeDocument/2006/relationships" r:id="rId1"/>
            </a:rPr>
            <a:t>https://www.cuanschutz.edu/federaltransition</a:t>
          </a:r>
          <a:r>
            <a:rPr lang="en-US" sz="1400" dirty="0"/>
            <a:t> </a:t>
          </a:r>
        </a:p>
      </dgm:t>
    </dgm:pt>
    <dgm:pt modelId="{E54F1E1E-CBCC-410E-A471-AF5BDA83764E}" type="parTrans" cxnId="{EEF13D0C-B8D1-42E5-B6AA-8943426CD4CA}">
      <dgm:prSet/>
      <dgm:spPr/>
      <dgm:t>
        <a:bodyPr/>
        <a:lstStyle/>
        <a:p>
          <a:endParaRPr lang="en-US"/>
        </a:p>
      </dgm:t>
    </dgm:pt>
    <dgm:pt modelId="{001B88FE-F63F-4DE8-9A37-68DB6659C0B7}" type="sibTrans" cxnId="{EEF13D0C-B8D1-42E5-B6AA-8943426CD4CA}">
      <dgm:prSet/>
      <dgm:spPr/>
      <dgm:t>
        <a:bodyPr/>
        <a:lstStyle/>
        <a:p>
          <a:endParaRPr lang="en-US"/>
        </a:p>
      </dgm:t>
    </dgm:pt>
    <dgm:pt modelId="{1893E8B6-205A-4072-8144-A4A0DFB4625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Don’t forget that CU Celebrates! is now live and ready to use! </a:t>
          </a:r>
        </a:p>
        <a:p>
          <a:pPr>
            <a:lnSpc>
              <a:spcPct val="100000"/>
            </a:lnSpc>
          </a:pPr>
          <a:endParaRPr lang="en-US" sz="1400" dirty="0"/>
        </a:p>
        <a:p>
          <a:pPr>
            <a:lnSpc>
              <a:spcPct val="100000"/>
            </a:lnSpc>
            <a:buClr>
              <a:srgbClr val="385723"/>
            </a:buClr>
            <a:buFont typeface="Courier New" panose="02070309020205020404" pitchFamily="49" charset="0"/>
            <a:buChar char="o"/>
          </a:pPr>
          <a:r>
            <a:rPr lang="en-US" sz="1400" dirty="0"/>
            <a:t>You can log in to your account </a:t>
          </a:r>
          <a:r>
            <a:rPr lang="en-US" sz="1400" dirty="0">
              <a:hlinkClick xmlns:r="http://schemas.openxmlformats.org/officeDocument/2006/relationships" r:id="rId2"/>
            </a:rPr>
            <a:t>here</a:t>
          </a:r>
          <a:endParaRPr lang="en-US" sz="1400" dirty="0"/>
        </a:p>
      </dgm:t>
    </dgm:pt>
    <dgm:pt modelId="{43811405-2E36-442B-A85A-B9D3469880F3}" type="parTrans" cxnId="{57C2EBBE-A7E9-498E-8F72-94A2CBA049F2}">
      <dgm:prSet/>
      <dgm:spPr/>
      <dgm:t>
        <a:bodyPr/>
        <a:lstStyle/>
        <a:p>
          <a:endParaRPr lang="en-US"/>
        </a:p>
      </dgm:t>
    </dgm:pt>
    <dgm:pt modelId="{B57CC195-AE29-40C3-9898-589D2ED75012}" type="sibTrans" cxnId="{57C2EBBE-A7E9-498E-8F72-94A2CBA049F2}">
      <dgm:prSet/>
      <dgm:spPr/>
      <dgm:t>
        <a:bodyPr/>
        <a:lstStyle/>
        <a:p>
          <a:endParaRPr lang="en-US"/>
        </a:p>
      </dgm:t>
    </dgm:pt>
    <dgm:pt modelId="{90926069-29E3-4CE0-80E2-11A60103C82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Please remember to also regularly check our CU AHWC Intranet for the most up-to-date guides, processes, updates etc. </a:t>
          </a:r>
        </a:p>
      </dgm:t>
    </dgm:pt>
    <dgm:pt modelId="{28232EEC-9D55-469C-9FB2-FB7BA9850879}" type="parTrans" cxnId="{B2C37A7D-1FA1-4621-AF3E-C224D4F46BA3}">
      <dgm:prSet/>
      <dgm:spPr/>
      <dgm:t>
        <a:bodyPr/>
        <a:lstStyle/>
        <a:p>
          <a:endParaRPr lang="en-US"/>
        </a:p>
      </dgm:t>
    </dgm:pt>
    <dgm:pt modelId="{7EACA640-D7DC-4904-A47E-6BFA21A514A4}" type="sibTrans" cxnId="{B2C37A7D-1FA1-4621-AF3E-C224D4F46BA3}">
      <dgm:prSet/>
      <dgm:spPr/>
      <dgm:t>
        <a:bodyPr/>
        <a:lstStyle/>
        <a:p>
          <a:endParaRPr lang="en-US"/>
        </a:p>
      </dgm:t>
    </dgm:pt>
    <dgm:pt modelId="{C79E3A7B-4457-4298-9279-057FD8F5EA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PERK UP FOR SPRING-Employee perks are frequently being added to CU Advantage: </a:t>
          </a:r>
          <a:r>
            <a:rPr lang="en-US" sz="1400" dirty="0">
              <a:hlinkClick xmlns:r="http://schemas.openxmlformats.org/officeDocument/2006/relationships" r:id="rId3"/>
            </a:rPr>
            <a:t>https://advantage.cu.edu/</a:t>
          </a:r>
          <a:r>
            <a:rPr lang="en-US" sz="1400" dirty="0"/>
            <a:t> </a:t>
          </a:r>
        </a:p>
      </dgm:t>
    </dgm:pt>
    <dgm:pt modelId="{058D1BC1-ED81-4505-AF6B-AB8F9B9220D1}" type="parTrans" cxnId="{9B035F82-7CF3-4768-B800-491C98BDD4B9}">
      <dgm:prSet/>
      <dgm:spPr/>
      <dgm:t>
        <a:bodyPr/>
        <a:lstStyle/>
        <a:p>
          <a:endParaRPr lang="en-US"/>
        </a:p>
      </dgm:t>
    </dgm:pt>
    <dgm:pt modelId="{62ED31A9-A0CC-4F44-870F-7C577EE7D767}" type="sibTrans" cxnId="{9B035F82-7CF3-4768-B800-491C98BDD4B9}">
      <dgm:prSet/>
      <dgm:spPr/>
      <dgm:t>
        <a:bodyPr/>
        <a:lstStyle/>
        <a:p>
          <a:endParaRPr lang="en-US"/>
        </a:p>
      </dgm:t>
    </dgm:pt>
    <dgm:pt modelId="{AB667998-948D-40DF-87BA-C312D9361FDC}" type="pres">
      <dgm:prSet presAssocID="{B8947C2A-71E3-4B29-B2C9-EF77018216B0}" presName="root" presStyleCnt="0">
        <dgm:presLayoutVars>
          <dgm:dir/>
          <dgm:resizeHandles val="exact"/>
        </dgm:presLayoutVars>
      </dgm:prSet>
      <dgm:spPr/>
    </dgm:pt>
    <dgm:pt modelId="{6600E1A8-D408-4ECE-9BF8-FC97C9F9BEBC}" type="pres">
      <dgm:prSet presAssocID="{7F44E557-4E38-4D6E-A61D-3133D6D4A648}" presName="compNode" presStyleCnt="0"/>
      <dgm:spPr/>
    </dgm:pt>
    <dgm:pt modelId="{3B511341-499E-4FFD-961E-BA4FD4C5E2A7}" type="pres">
      <dgm:prSet presAssocID="{7F44E557-4E38-4D6E-A61D-3133D6D4A648}" presName="iconRect" presStyleLbl="node1" presStyleIdx="0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BA03C7AE-90A2-41F3-A256-076A3AFD258F}" type="pres">
      <dgm:prSet presAssocID="{7F44E557-4E38-4D6E-A61D-3133D6D4A648}" presName="spaceRect" presStyleCnt="0"/>
      <dgm:spPr/>
    </dgm:pt>
    <dgm:pt modelId="{110FF760-85EB-406F-A6C4-0B23E23A452B}" type="pres">
      <dgm:prSet presAssocID="{7F44E557-4E38-4D6E-A61D-3133D6D4A648}" presName="textRect" presStyleLbl="revTx" presStyleIdx="0" presStyleCnt="6">
        <dgm:presLayoutVars>
          <dgm:chMax val="1"/>
          <dgm:chPref val="1"/>
        </dgm:presLayoutVars>
      </dgm:prSet>
      <dgm:spPr/>
    </dgm:pt>
    <dgm:pt modelId="{B6F3D399-A0CB-4967-9BB2-767717C2ADEF}" type="pres">
      <dgm:prSet presAssocID="{10E63E5E-4473-4393-AF77-329C3126352B}" presName="sibTrans" presStyleCnt="0"/>
      <dgm:spPr/>
    </dgm:pt>
    <dgm:pt modelId="{1121CCDF-1602-4C8B-A051-0AF2BD5C64FF}" type="pres">
      <dgm:prSet presAssocID="{C1F9F536-7E7C-4A74-B3DC-E2C8355A18F2}" presName="compNode" presStyleCnt="0"/>
      <dgm:spPr/>
    </dgm:pt>
    <dgm:pt modelId="{EC8B326C-A34A-47EB-835C-A64B4D22845C}" type="pres">
      <dgm:prSet presAssocID="{C1F9F536-7E7C-4A74-B3DC-E2C8355A18F2}" presName="iconRect" presStyleLbl="node1" presStyleIdx="1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739B1B3F-1043-47DE-B0D3-22347419F617}" type="pres">
      <dgm:prSet presAssocID="{C1F9F536-7E7C-4A74-B3DC-E2C8355A18F2}" presName="spaceRect" presStyleCnt="0"/>
      <dgm:spPr/>
    </dgm:pt>
    <dgm:pt modelId="{5A7C0467-D91B-4C4C-9D11-71B89C5D1B35}" type="pres">
      <dgm:prSet presAssocID="{C1F9F536-7E7C-4A74-B3DC-E2C8355A18F2}" presName="textRect" presStyleLbl="revTx" presStyleIdx="1" presStyleCnt="6">
        <dgm:presLayoutVars>
          <dgm:chMax val="1"/>
          <dgm:chPref val="1"/>
        </dgm:presLayoutVars>
      </dgm:prSet>
      <dgm:spPr/>
    </dgm:pt>
    <dgm:pt modelId="{4BE8A7D1-966C-403F-BBAB-C32AC36A5138}" type="pres">
      <dgm:prSet presAssocID="{C543AFF5-4814-4D09-A424-882D43EDC5AC}" presName="sibTrans" presStyleCnt="0"/>
      <dgm:spPr/>
    </dgm:pt>
    <dgm:pt modelId="{13AB7849-EED2-49C7-BBBE-7F1B0519C0CE}" type="pres">
      <dgm:prSet presAssocID="{610A880A-400D-4087-95C4-E78E3B19B850}" presName="compNode" presStyleCnt="0"/>
      <dgm:spPr/>
    </dgm:pt>
    <dgm:pt modelId="{AAC0231C-637F-4D78-8CBC-10D570300EEF}" type="pres">
      <dgm:prSet presAssocID="{610A880A-400D-4087-95C4-E78E3B19B850}" presName="iconRect" presStyleLbl="node1" presStyleIdx="2" presStyleCnt="6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mark"/>
        </a:ext>
      </dgm:extLst>
    </dgm:pt>
    <dgm:pt modelId="{FBDBC549-397E-4985-AA58-CBE866542FE2}" type="pres">
      <dgm:prSet presAssocID="{610A880A-400D-4087-95C4-E78E3B19B850}" presName="spaceRect" presStyleCnt="0"/>
      <dgm:spPr/>
    </dgm:pt>
    <dgm:pt modelId="{1486560C-7810-41C5-9B77-BBB70737560F}" type="pres">
      <dgm:prSet presAssocID="{610A880A-400D-4087-95C4-E78E3B19B850}" presName="textRect" presStyleLbl="revTx" presStyleIdx="2" presStyleCnt="6">
        <dgm:presLayoutVars>
          <dgm:chMax val="1"/>
          <dgm:chPref val="1"/>
        </dgm:presLayoutVars>
      </dgm:prSet>
      <dgm:spPr/>
    </dgm:pt>
    <dgm:pt modelId="{9E21326B-DBDF-424F-8F68-493D7855B2FC}" type="pres">
      <dgm:prSet presAssocID="{001B88FE-F63F-4DE8-9A37-68DB6659C0B7}" presName="sibTrans" presStyleCnt="0"/>
      <dgm:spPr/>
    </dgm:pt>
    <dgm:pt modelId="{EA56CBE1-E10D-435C-A502-DF945680FF84}" type="pres">
      <dgm:prSet presAssocID="{1893E8B6-205A-4072-8144-A4A0DFB46251}" presName="compNode" presStyleCnt="0"/>
      <dgm:spPr/>
    </dgm:pt>
    <dgm:pt modelId="{C541A756-9CCD-45D2-AD9D-6216FA88865E}" type="pres">
      <dgm:prSet presAssocID="{1893E8B6-205A-4072-8144-A4A0DFB46251}" presName="iconRect" presStyleLbl="node1" presStyleIdx="3" presStyleCnt="6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ip Calendar"/>
        </a:ext>
      </dgm:extLst>
    </dgm:pt>
    <dgm:pt modelId="{274A4418-10CA-46DD-8AA5-AD43FA5442EC}" type="pres">
      <dgm:prSet presAssocID="{1893E8B6-205A-4072-8144-A4A0DFB46251}" presName="spaceRect" presStyleCnt="0"/>
      <dgm:spPr/>
    </dgm:pt>
    <dgm:pt modelId="{AEF829F9-0AE0-483D-94D2-1B5EC79C56D2}" type="pres">
      <dgm:prSet presAssocID="{1893E8B6-205A-4072-8144-A4A0DFB46251}" presName="textRect" presStyleLbl="revTx" presStyleIdx="3" presStyleCnt="6">
        <dgm:presLayoutVars>
          <dgm:chMax val="1"/>
          <dgm:chPref val="1"/>
        </dgm:presLayoutVars>
      </dgm:prSet>
      <dgm:spPr/>
    </dgm:pt>
    <dgm:pt modelId="{4FF503B2-7582-4CE8-BB0F-5FD3E8EFD759}" type="pres">
      <dgm:prSet presAssocID="{B57CC195-AE29-40C3-9898-589D2ED75012}" presName="sibTrans" presStyleCnt="0"/>
      <dgm:spPr/>
    </dgm:pt>
    <dgm:pt modelId="{9FE279C7-8BDD-4E2C-A37A-497E5F748A05}" type="pres">
      <dgm:prSet presAssocID="{90926069-29E3-4CE0-80E2-11A60103C82E}" presName="compNode" presStyleCnt="0"/>
      <dgm:spPr/>
    </dgm:pt>
    <dgm:pt modelId="{5BC3248B-6918-4E8D-B4B6-AC41314120F6}" type="pres">
      <dgm:prSet presAssocID="{90926069-29E3-4CE0-80E2-11A60103C82E}" presName="iconRect" presStyleLbl="node1" presStyleIdx="4" presStyleCnt="6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CD7C06C4-890C-4C52-9CC0-543F5BEDD99E}" type="pres">
      <dgm:prSet presAssocID="{90926069-29E3-4CE0-80E2-11A60103C82E}" presName="spaceRect" presStyleCnt="0"/>
      <dgm:spPr/>
    </dgm:pt>
    <dgm:pt modelId="{789D28C1-3A3A-4115-869A-80AB2C1573A6}" type="pres">
      <dgm:prSet presAssocID="{90926069-29E3-4CE0-80E2-11A60103C82E}" presName="textRect" presStyleLbl="revTx" presStyleIdx="4" presStyleCnt="6">
        <dgm:presLayoutVars>
          <dgm:chMax val="1"/>
          <dgm:chPref val="1"/>
        </dgm:presLayoutVars>
      </dgm:prSet>
      <dgm:spPr/>
    </dgm:pt>
    <dgm:pt modelId="{E91F3E63-0B98-453F-A2AD-EE7A4E320CFD}" type="pres">
      <dgm:prSet presAssocID="{7EACA640-D7DC-4904-A47E-6BFA21A514A4}" presName="sibTrans" presStyleCnt="0"/>
      <dgm:spPr/>
    </dgm:pt>
    <dgm:pt modelId="{CA907338-E947-4A8B-B5B6-256DB890CDA9}" type="pres">
      <dgm:prSet presAssocID="{C79E3A7B-4457-4298-9279-057FD8F5EAD8}" presName="compNode" presStyleCnt="0"/>
      <dgm:spPr/>
    </dgm:pt>
    <dgm:pt modelId="{911C83DD-4B44-4CFE-95CB-012F98F82F5A}" type="pres">
      <dgm:prSet presAssocID="{C79E3A7B-4457-4298-9279-057FD8F5EAD8}" presName="iconRect" presStyleLbl="node1" presStyleIdx="5" presStyleCnt="6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er in pot"/>
        </a:ext>
      </dgm:extLst>
    </dgm:pt>
    <dgm:pt modelId="{26A46574-3339-49A0-9FBB-1A63FCFA4594}" type="pres">
      <dgm:prSet presAssocID="{C79E3A7B-4457-4298-9279-057FD8F5EAD8}" presName="spaceRect" presStyleCnt="0"/>
      <dgm:spPr/>
    </dgm:pt>
    <dgm:pt modelId="{7B5D53DE-E258-48F1-9871-18FD73B10DC5}" type="pres">
      <dgm:prSet presAssocID="{C79E3A7B-4457-4298-9279-057FD8F5EAD8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EEF13D0C-B8D1-42E5-B6AA-8943426CD4CA}" srcId="{B8947C2A-71E3-4B29-B2C9-EF77018216B0}" destId="{610A880A-400D-4087-95C4-E78E3B19B850}" srcOrd="2" destOrd="0" parTransId="{E54F1E1E-CBCC-410E-A471-AF5BDA83764E}" sibTransId="{001B88FE-F63F-4DE8-9A37-68DB6659C0B7}"/>
    <dgm:cxn modelId="{B1BF2311-C594-42D5-9341-556743A00ACC}" srcId="{B8947C2A-71E3-4B29-B2C9-EF77018216B0}" destId="{C1F9F536-7E7C-4A74-B3DC-E2C8355A18F2}" srcOrd="1" destOrd="0" parTransId="{ADB9B553-7102-485F-8BE9-E1E304F3A0E0}" sibTransId="{C543AFF5-4814-4D09-A424-882D43EDC5AC}"/>
    <dgm:cxn modelId="{77B55E15-E308-461E-BCE7-F48C9FA978ED}" type="presOf" srcId="{1893E8B6-205A-4072-8144-A4A0DFB46251}" destId="{AEF829F9-0AE0-483D-94D2-1B5EC79C56D2}" srcOrd="0" destOrd="0" presId="urn:microsoft.com/office/officeart/2018/2/layout/IconLabelList"/>
    <dgm:cxn modelId="{20046366-FB07-486F-B1F8-9DFC21160606}" type="presOf" srcId="{7F44E557-4E38-4D6E-A61D-3133D6D4A648}" destId="{110FF760-85EB-406F-A6C4-0B23E23A452B}" srcOrd="0" destOrd="0" presId="urn:microsoft.com/office/officeart/2018/2/layout/IconLabelList"/>
    <dgm:cxn modelId="{F5F98058-1354-402C-A91C-03D63E5D420D}" type="presOf" srcId="{90926069-29E3-4CE0-80E2-11A60103C82E}" destId="{789D28C1-3A3A-4115-869A-80AB2C1573A6}" srcOrd="0" destOrd="0" presId="urn:microsoft.com/office/officeart/2018/2/layout/IconLabelList"/>
    <dgm:cxn modelId="{B2C37A7D-1FA1-4621-AF3E-C224D4F46BA3}" srcId="{B8947C2A-71E3-4B29-B2C9-EF77018216B0}" destId="{90926069-29E3-4CE0-80E2-11A60103C82E}" srcOrd="4" destOrd="0" parTransId="{28232EEC-9D55-469C-9FB2-FB7BA9850879}" sibTransId="{7EACA640-D7DC-4904-A47E-6BFA21A514A4}"/>
    <dgm:cxn modelId="{9B035F82-7CF3-4768-B800-491C98BDD4B9}" srcId="{B8947C2A-71E3-4B29-B2C9-EF77018216B0}" destId="{C79E3A7B-4457-4298-9279-057FD8F5EAD8}" srcOrd="5" destOrd="0" parTransId="{058D1BC1-ED81-4505-AF6B-AB8F9B9220D1}" sibTransId="{62ED31A9-A0CC-4F44-870F-7C577EE7D767}"/>
    <dgm:cxn modelId="{EA2D8B97-FF23-49B2-882F-B5A0F9C640F9}" type="presOf" srcId="{C79E3A7B-4457-4298-9279-057FD8F5EAD8}" destId="{7B5D53DE-E258-48F1-9871-18FD73B10DC5}" srcOrd="0" destOrd="0" presId="urn:microsoft.com/office/officeart/2018/2/layout/IconLabelList"/>
    <dgm:cxn modelId="{546ED0AE-15A3-49C4-BEE0-9C21006D6EF2}" srcId="{B8947C2A-71E3-4B29-B2C9-EF77018216B0}" destId="{7F44E557-4E38-4D6E-A61D-3133D6D4A648}" srcOrd="0" destOrd="0" parTransId="{B976FBB2-B616-479A-9E58-4FFB998B5891}" sibTransId="{10E63E5E-4473-4393-AF77-329C3126352B}"/>
    <dgm:cxn modelId="{57C2EBBE-A7E9-498E-8F72-94A2CBA049F2}" srcId="{B8947C2A-71E3-4B29-B2C9-EF77018216B0}" destId="{1893E8B6-205A-4072-8144-A4A0DFB46251}" srcOrd="3" destOrd="0" parTransId="{43811405-2E36-442B-A85A-B9D3469880F3}" sibTransId="{B57CC195-AE29-40C3-9898-589D2ED75012}"/>
    <dgm:cxn modelId="{931526DF-88B0-4375-AB00-FC5040D262D1}" type="presOf" srcId="{B8947C2A-71E3-4B29-B2C9-EF77018216B0}" destId="{AB667998-948D-40DF-87BA-C312D9361FDC}" srcOrd="0" destOrd="0" presId="urn:microsoft.com/office/officeart/2018/2/layout/IconLabelList"/>
    <dgm:cxn modelId="{250638F2-2537-48AF-8456-11F7B260CB70}" type="presOf" srcId="{C1F9F536-7E7C-4A74-B3DC-E2C8355A18F2}" destId="{5A7C0467-D91B-4C4C-9D11-71B89C5D1B35}" srcOrd="0" destOrd="0" presId="urn:microsoft.com/office/officeart/2018/2/layout/IconLabelList"/>
    <dgm:cxn modelId="{6795D7F3-0399-4D57-B083-AFBB66C4CAF4}" type="presOf" srcId="{610A880A-400D-4087-95C4-E78E3B19B850}" destId="{1486560C-7810-41C5-9B77-BBB70737560F}" srcOrd="0" destOrd="0" presId="urn:microsoft.com/office/officeart/2018/2/layout/IconLabelList"/>
    <dgm:cxn modelId="{8C08C75A-E4B0-4F20-98A3-A51E79E3AE56}" type="presParOf" srcId="{AB667998-948D-40DF-87BA-C312D9361FDC}" destId="{6600E1A8-D408-4ECE-9BF8-FC97C9F9BEBC}" srcOrd="0" destOrd="0" presId="urn:microsoft.com/office/officeart/2018/2/layout/IconLabelList"/>
    <dgm:cxn modelId="{8DB9FB60-31E5-4313-A066-DA5D62B5D934}" type="presParOf" srcId="{6600E1A8-D408-4ECE-9BF8-FC97C9F9BEBC}" destId="{3B511341-499E-4FFD-961E-BA4FD4C5E2A7}" srcOrd="0" destOrd="0" presId="urn:microsoft.com/office/officeart/2018/2/layout/IconLabelList"/>
    <dgm:cxn modelId="{C6471777-9399-4341-8F8F-9D6E8253DC97}" type="presParOf" srcId="{6600E1A8-D408-4ECE-9BF8-FC97C9F9BEBC}" destId="{BA03C7AE-90A2-41F3-A256-076A3AFD258F}" srcOrd="1" destOrd="0" presId="urn:microsoft.com/office/officeart/2018/2/layout/IconLabelList"/>
    <dgm:cxn modelId="{E0E026BB-A19E-47E6-B2EF-CD127C0F884F}" type="presParOf" srcId="{6600E1A8-D408-4ECE-9BF8-FC97C9F9BEBC}" destId="{110FF760-85EB-406F-A6C4-0B23E23A452B}" srcOrd="2" destOrd="0" presId="urn:microsoft.com/office/officeart/2018/2/layout/IconLabelList"/>
    <dgm:cxn modelId="{DA4E8956-C7B3-4846-9A01-BDD9B6811525}" type="presParOf" srcId="{AB667998-948D-40DF-87BA-C312D9361FDC}" destId="{B6F3D399-A0CB-4967-9BB2-767717C2ADEF}" srcOrd="1" destOrd="0" presId="urn:microsoft.com/office/officeart/2018/2/layout/IconLabelList"/>
    <dgm:cxn modelId="{CB8C3BDA-B2DE-44EC-89DB-D8ACB00FD93B}" type="presParOf" srcId="{AB667998-948D-40DF-87BA-C312D9361FDC}" destId="{1121CCDF-1602-4C8B-A051-0AF2BD5C64FF}" srcOrd="2" destOrd="0" presId="urn:microsoft.com/office/officeart/2018/2/layout/IconLabelList"/>
    <dgm:cxn modelId="{E89CB849-6AAA-47EA-9D02-62F515BF88D8}" type="presParOf" srcId="{1121CCDF-1602-4C8B-A051-0AF2BD5C64FF}" destId="{EC8B326C-A34A-47EB-835C-A64B4D22845C}" srcOrd="0" destOrd="0" presId="urn:microsoft.com/office/officeart/2018/2/layout/IconLabelList"/>
    <dgm:cxn modelId="{31BAC137-7E6A-4B95-9F8F-2659728FC7CF}" type="presParOf" srcId="{1121CCDF-1602-4C8B-A051-0AF2BD5C64FF}" destId="{739B1B3F-1043-47DE-B0D3-22347419F617}" srcOrd="1" destOrd="0" presId="urn:microsoft.com/office/officeart/2018/2/layout/IconLabelList"/>
    <dgm:cxn modelId="{B51F18F7-4E4F-4F59-87DC-1E769FE547D3}" type="presParOf" srcId="{1121CCDF-1602-4C8B-A051-0AF2BD5C64FF}" destId="{5A7C0467-D91B-4C4C-9D11-71B89C5D1B35}" srcOrd="2" destOrd="0" presId="urn:microsoft.com/office/officeart/2018/2/layout/IconLabelList"/>
    <dgm:cxn modelId="{DE1EB570-A761-46BE-815D-F2580FF61CEB}" type="presParOf" srcId="{AB667998-948D-40DF-87BA-C312D9361FDC}" destId="{4BE8A7D1-966C-403F-BBAB-C32AC36A5138}" srcOrd="3" destOrd="0" presId="urn:microsoft.com/office/officeart/2018/2/layout/IconLabelList"/>
    <dgm:cxn modelId="{0D4846FC-6677-4887-AB5F-D19A0B136E77}" type="presParOf" srcId="{AB667998-948D-40DF-87BA-C312D9361FDC}" destId="{13AB7849-EED2-49C7-BBBE-7F1B0519C0CE}" srcOrd="4" destOrd="0" presId="urn:microsoft.com/office/officeart/2018/2/layout/IconLabelList"/>
    <dgm:cxn modelId="{B284EFAA-63C0-42F5-97C3-4DF121F9FCBD}" type="presParOf" srcId="{13AB7849-EED2-49C7-BBBE-7F1B0519C0CE}" destId="{AAC0231C-637F-4D78-8CBC-10D570300EEF}" srcOrd="0" destOrd="0" presId="urn:microsoft.com/office/officeart/2018/2/layout/IconLabelList"/>
    <dgm:cxn modelId="{B76283C5-40CD-4980-8763-0C43A431D1FD}" type="presParOf" srcId="{13AB7849-EED2-49C7-BBBE-7F1B0519C0CE}" destId="{FBDBC549-397E-4985-AA58-CBE866542FE2}" srcOrd="1" destOrd="0" presId="urn:microsoft.com/office/officeart/2018/2/layout/IconLabelList"/>
    <dgm:cxn modelId="{2FC6D460-9968-473E-B842-9079FC7FECC1}" type="presParOf" srcId="{13AB7849-EED2-49C7-BBBE-7F1B0519C0CE}" destId="{1486560C-7810-41C5-9B77-BBB70737560F}" srcOrd="2" destOrd="0" presId="urn:microsoft.com/office/officeart/2018/2/layout/IconLabelList"/>
    <dgm:cxn modelId="{ADA53805-AF70-4FA9-8CF4-A55E54B4EC46}" type="presParOf" srcId="{AB667998-948D-40DF-87BA-C312D9361FDC}" destId="{9E21326B-DBDF-424F-8F68-493D7855B2FC}" srcOrd="5" destOrd="0" presId="urn:microsoft.com/office/officeart/2018/2/layout/IconLabelList"/>
    <dgm:cxn modelId="{DD89DC45-1D9D-43CE-AC12-C374F67E61FE}" type="presParOf" srcId="{AB667998-948D-40DF-87BA-C312D9361FDC}" destId="{EA56CBE1-E10D-435C-A502-DF945680FF84}" srcOrd="6" destOrd="0" presId="urn:microsoft.com/office/officeart/2018/2/layout/IconLabelList"/>
    <dgm:cxn modelId="{0AE6F63B-74BD-4AA8-B5BC-F4C462D35AE5}" type="presParOf" srcId="{EA56CBE1-E10D-435C-A502-DF945680FF84}" destId="{C541A756-9CCD-45D2-AD9D-6216FA88865E}" srcOrd="0" destOrd="0" presId="urn:microsoft.com/office/officeart/2018/2/layout/IconLabelList"/>
    <dgm:cxn modelId="{DDD1CD07-9760-48D7-9147-2EF666053B21}" type="presParOf" srcId="{EA56CBE1-E10D-435C-A502-DF945680FF84}" destId="{274A4418-10CA-46DD-8AA5-AD43FA5442EC}" srcOrd="1" destOrd="0" presId="urn:microsoft.com/office/officeart/2018/2/layout/IconLabelList"/>
    <dgm:cxn modelId="{12D52AB3-E9A0-41C4-AA23-C1DBCF9DDE6F}" type="presParOf" srcId="{EA56CBE1-E10D-435C-A502-DF945680FF84}" destId="{AEF829F9-0AE0-483D-94D2-1B5EC79C56D2}" srcOrd="2" destOrd="0" presId="urn:microsoft.com/office/officeart/2018/2/layout/IconLabelList"/>
    <dgm:cxn modelId="{44CCFF50-444B-41DC-A4E2-386B64495449}" type="presParOf" srcId="{AB667998-948D-40DF-87BA-C312D9361FDC}" destId="{4FF503B2-7582-4CE8-BB0F-5FD3E8EFD759}" srcOrd="7" destOrd="0" presId="urn:microsoft.com/office/officeart/2018/2/layout/IconLabelList"/>
    <dgm:cxn modelId="{68752573-23FD-4644-A7FA-7C9CB23731A8}" type="presParOf" srcId="{AB667998-948D-40DF-87BA-C312D9361FDC}" destId="{9FE279C7-8BDD-4E2C-A37A-497E5F748A05}" srcOrd="8" destOrd="0" presId="urn:microsoft.com/office/officeart/2018/2/layout/IconLabelList"/>
    <dgm:cxn modelId="{D38B0F9A-7485-49A2-8D97-90B1B02906FD}" type="presParOf" srcId="{9FE279C7-8BDD-4E2C-A37A-497E5F748A05}" destId="{5BC3248B-6918-4E8D-B4B6-AC41314120F6}" srcOrd="0" destOrd="0" presId="urn:microsoft.com/office/officeart/2018/2/layout/IconLabelList"/>
    <dgm:cxn modelId="{76DCB928-07C6-41C9-85A0-F54FF23ED99F}" type="presParOf" srcId="{9FE279C7-8BDD-4E2C-A37A-497E5F748A05}" destId="{CD7C06C4-890C-4C52-9CC0-543F5BEDD99E}" srcOrd="1" destOrd="0" presId="urn:microsoft.com/office/officeart/2018/2/layout/IconLabelList"/>
    <dgm:cxn modelId="{B5831C7A-2304-41D4-B9D3-98C371DD5686}" type="presParOf" srcId="{9FE279C7-8BDD-4E2C-A37A-497E5F748A05}" destId="{789D28C1-3A3A-4115-869A-80AB2C1573A6}" srcOrd="2" destOrd="0" presId="urn:microsoft.com/office/officeart/2018/2/layout/IconLabelList"/>
    <dgm:cxn modelId="{E6406A81-0A9F-4172-BF1C-6BDAF8ED9073}" type="presParOf" srcId="{AB667998-948D-40DF-87BA-C312D9361FDC}" destId="{E91F3E63-0B98-453F-A2AD-EE7A4E320CFD}" srcOrd="9" destOrd="0" presId="urn:microsoft.com/office/officeart/2018/2/layout/IconLabelList"/>
    <dgm:cxn modelId="{BC14A339-D3AE-4C24-BDE3-A33A1C19803C}" type="presParOf" srcId="{AB667998-948D-40DF-87BA-C312D9361FDC}" destId="{CA907338-E947-4A8B-B5B6-256DB890CDA9}" srcOrd="10" destOrd="0" presId="urn:microsoft.com/office/officeart/2018/2/layout/IconLabelList"/>
    <dgm:cxn modelId="{FC5DEF3B-4629-460F-88CB-930FC0461F79}" type="presParOf" srcId="{CA907338-E947-4A8B-B5B6-256DB890CDA9}" destId="{911C83DD-4B44-4CFE-95CB-012F98F82F5A}" srcOrd="0" destOrd="0" presId="urn:microsoft.com/office/officeart/2018/2/layout/IconLabelList"/>
    <dgm:cxn modelId="{D3E9291C-8A0C-4B7B-9B68-D7FFA874B298}" type="presParOf" srcId="{CA907338-E947-4A8B-B5B6-256DB890CDA9}" destId="{26A46574-3339-49A0-9FBB-1A63FCFA4594}" srcOrd="1" destOrd="0" presId="urn:microsoft.com/office/officeart/2018/2/layout/IconLabelList"/>
    <dgm:cxn modelId="{DBD44715-3DE8-4116-AC97-467B96D65DDE}" type="presParOf" srcId="{CA907338-E947-4A8B-B5B6-256DB890CDA9}" destId="{7B5D53DE-E258-48F1-9871-18FD73B10DC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11341-499E-4FFD-961E-BA4FD4C5E2A7}">
      <dsp:nvSpPr>
        <dsp:cNvPr id="0" name=""/>
        <dsp:cNvSpPr/>
      </dsp:nvSpPr>
      <dsp:spPr>
        <a:xfrm>
          <a:off x="484714" y="384860"/>
          <a:ext cx="789433" cy="7894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FF760-85EB-406F-A6C4-0B23E23A452B}">
      <dsp:nvSpPr>
        <dsp:cNvPr id="0" name=""/>
        <dsp:cNvSpPr/>
      </dsp:nvSpPr>
      <dsp:spPr>
        <a:xfrm>
          <a:off x="2282" y="1695658"/>
          <a:ext cx="1754296" cy="2164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Did you know</a:t>
          </a:r>
          <a:r>
            <a:rPr lang="en-US" sz="1100" kern="1200" dirty="0"/>
            <a:t>:</a:t>
          </a:r>
        </a:p>
      </dsp:txBody>
      <dsp:txXfrm>
        <a:off x="2282" y="1695658"/>
        <a:ext cx="1754296" cy="2164774"/>
      </dsp:txXfrm>
    </dsp:sp>
    <dsp:sp modelId="{EC8B326C-A34A-47EB-835C-A64B4D22845C}">
      <dsp:nvSpPr>
        <dsp:cNvPr id="0" name=""/>
        <dsp:cNvSpPr/>
      </dsp:nvSpPr>
      <dsp:spPr>
        <a:xfrm>
          <a:off x="2546013" y="384860"/>
          <a:ext cx="789433" cy="7894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C0467-D91B-4C4C-9D11-71B89C5D1B35}">
      <dsp:nvSpPr>
        <dsp:cNvPr id="0" name=""/>
        <dsp:cNvSpPr/>
      </dsp:nvSpPr>
      <dsp:spPr>
        <a:xfrm>
          <a:off x="2063581" y="1695658"/>
          <a:ext cx="1754296" cy="2164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There’s a CU ANSCHUTZ campus community newsletter? Your go-to source for campus updates, events and stories that matter to our campus community.</a:t>
          </a:r>
        </a:p>
      </dsp:txBody>
      <dsp:txXfrm>
        <a:off x="2063581" y="1695658"/>
        <a:ext cx="1754296" cy="2164774"/>
      </dsp:txXfrm>
    </dsp:sp>
    <dsp:sp modelId="{AAC0231C-637F-4D78-8CBC-10D570300EEF}">
      <dsp:nvSpPr>
        <dsp:cNvPr id="0" name=""/>
        <dsp:cNvSpPr/>
      </dsp:nvSpPr>
      <dsp:spPr>
        <a:xfrm>
          <a:off x="4607312" y="384860"/>
          <a:ext cx="789433" cy="7894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6560C-7810-41C5-9B77-BBB70737560F}">
      <dsp:nvSpPr>
        <dsp:cNvPr id="0" name=""/>
        <dsp:cNvSpPr/>
      </dsp:nvSpPr>
      <dsp:spPr>
        <a:xfrm>
          <a:off x="4124880" y="1695658"/>
          <a:ext cx="1754296" cy="2164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Bookmark for federal transition updates: A resource page where you can find updates, university statements, contacts and more. </a:t>
          </a:r>
          <a:r>
            <a:rPr lang="en-US" sz="1400" kern="1200" dirty="0">
              <a:hlinkClick xmlns:r="http://schemas.openxmlformats.org/officeDocument/2006/relationships" r:id="rId7"/>
            </a:rPr>
            <a:t>https://www.cuanschutz.edu/federaltransition</a:t>
          </a:r>
          <a:r>
            <a:rPr lang="en-US" sz="1400" kern="1200" dirty="0"/>
            <a:t> </a:t>
          </a:r>
        </a:p>
      </dsp:txBody>
      <dsp:txXfrm>
        <a:off x="4124880" y="1695658"/>
        <a:ext cx="1754296" cy="2164774"/>
      </dsp:txXfrm>
    </dsp:sp>
    <dsp:sp modelId="{C541A756-9CCD-45D2-AD9D-6216FA88865E}">
      <dsp:nvSpPr>
        <dsp:cNvPr id="0" name=""/>
        <dsp:cNvSpPr/>
      </dsp:nvSpPr>
      <dsp:spPr>
        <a:xfrm>
          <a:off x="6668611" y="384860"/>
          <a:ext cx="789433" cy="789433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829F9-0AE0-483D-94D2-1B5EC79C56D2}">
      <dsp:nvSpPr>
        <dsp:cNvPr id="0" name=""/>
        <dsp:cNvSpPr/>
      </dsp:nvSpPr>
      <dsp:spPr>
        <a:xfrm>
          <a:off x="6186179" y="1695658"/>
          <a:ext cx="1754296" cy="2164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Don’t forget that CU Celebrates! is now live and ready to use!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rgbClr val="385723"/>
            </a:buClr>
            <a:buFont typeface="Courier New" panose="02070309020205020404" pitchFamily="49" charset="0"/>
            <a:buNone/>
          </a:pPr>
          <a:r>
            <a:rPr lang="en-US" sz="1400" kern="1200" dirty="0"/>
            <a:t>You can log in to your account </a:t>
          </a:r>
          <a:r>
            <a:rPr lang="en-US" sz="1400" kern="1200" dirty="0">
              <a:hlinkClick xmlns:r="http://schemas.openxmlformats.org/officeDocument/2006/relationships" r:id="rId10"/>
            </a:rPr>
            <a:t>here</a:t>
          </a:r>
          <a:endParaRPr lang="en-US" sz="1400" kern="1200" dirty="0"/>
        </a:p>
      </dsp:txBody>
      <dsp:txXfrm>
        <a:off x="6186179" y="1695658"/>
        <a:ext cx="1754296" cy="2164774"/>
      </dsp:txXfrm>
    </dsp:sp>
    <dsp:sp modelId="{5BC3248B-6918-4E8D-B4B6-AC41314120F6}">
      <dsp:nvSpPr>
        <dsp:cNvPr id="0" name=""/>
        <dsp:cNvSpPr/>
      </dsp:nvSpPr>
      <dsp:spPr>
        <a:xfrm>
          <a:off x="8729909" y="384860"/>
          <a:ext cx="789433" cy="78943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D28C1-3A3A-4115-869A-80AB2C1573A6}">
      <dsp:nvSpPr>
        <dsp:cNvPr id="0" name=""/>
        <dsp:cNvSpPr/>
      </dsp:nvSpPr>
      <dsp:spPr>
        <a:xfrm>
          <a:off x="8247478" y="1695658"/>
          <a:ext cx="1754296" cy="2164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Please remember to also regularly check our CU AHWC Intranet for the most up-to-date guides, processes, updates etc. </a:t>
          </a:r>
        </a:p>
      </dsp:txBody>
      <dsp:txXfrm>
        <a:off x="8247478" y="1695658"/>
        <a:ext cx="1754296" cy="2164774"/>
      </dsp:txXfrm>
    </dsp:sp>
    <dsp:sp modelId="{911C83DD-4B44-4CFE-95CB-012F98F82F5A}">
      <dsp:nvSpPr>
        <dsp:cNvPr id="0" name=""/>
        <dsp:cNvSpPr/>
      </dsp:nvSpPr>
      <dsp:spPr>
        <a:xfrm>
          <a:off x="10791208" y="384860"/>
          <a:ext cx="789433" cy="78943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D53DE-E258-48F1-9871-18FD73B10DC5}">
      <dsp:nvSpPr>
        <dsp:cNvPr id="0" name=""/>
        <dsp:cNvSpPr/>
      </dsp:nvSpPr>
      <dsp:spPr>
        <a:xfrm>
          <a:off x="10308777" y="1695658"/>
          <a:ext cx="1754296" cy="2164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PERK UP FOR SPRING-Employee perks are frequently being added to CU Advantage: </a:t>
          </a:r>
          <a:r>
            <a:rPr lang="en-US" sz="1400" kern="1200" dirty="0">
              <a:hlinkClick xmlns:r="http://schemas.openxmlformats.org/officeDocument/2006/relationships" r:id="rId15"/>
            </a:rPr>
            <a:t>https://advantage.cu.edu/</a:t>
          </a:r>
          <a:r>
            <a:rPr lang="en-US" sz="1400" kern="1200" dirty="0"/>
            <a:t> </a:t>
          </a:r>
        </a:p>
      </dsp:txBody>
      <dsp:txXfrm>
        <a:off x="10308777" y="1695658"/>
        <a:ext cx="1754296" cy="2164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A9278-6183-4ED9-B5CE-BA3D8884766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D3536-2418-4C01-A395-F31F8C48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35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6EC-228F-43FD-9979-036D5C84B9D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6EC-228F-43FD-9979-036D5C84B9D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6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6EC-228F-43FD-9979-036D5C84B9D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39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6EC-228F-43FD-9979-036D5C84B9D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8417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6EC-228F-43FD-9979-036D5C84B9D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18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6EC-228F-43FD-9979-036D5C84B9D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31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6EC-228F-43FD-9979-036D5C84B9D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47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6EC-228F-43FD-9979-036D5C84B9D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48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6EC-228F-43FD-9979-036D5C84B9D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9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6EC-228F-43FD-9979-036D5C84B9D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9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6EC-228F-43FD-9979-036D5C84B9D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6EC-228F-43FD-9979-036D5C84B9D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4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6EC-228F-43FD-9979-036D5C84B9D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01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6EC-228F-43FD-9979-036D5C84B9D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6EC-228F-43FD-9979-036D5C84B9D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1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6EC-228F-43FD-9979-036D5C84B9D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8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6EC-228F-43FD-9979-036D5C84B9D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9466EC-228F-43FD-9979-036D5C84B9D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71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u.edu/employee-services/open-enrollment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medschool.cuanschutz.edu/health-and-wellness/home/faculty-staff-resource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medschool.cuanschutz.edu/health-and-wellness/home/faculty-staff-resource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012FA6-0BDA-C2E3-5E5C-BC5541823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5761D52F-FDE2-ED6F-2545-D2067FCF1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D5B24B3-9A32-FEA5-00E2-8EDCBF715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C5AD67E4-702A-7716-5513-C871AD0AA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598FA5A-459B-DD31-B51C-98BE12F1C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A55E95E-C6D1-CE0B-A7BD-E28E6389C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97DC338-28E1-4504-E544-3BC6E59C9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6D4CFB5-3A6B-27F7-7047-24223E082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9458898-AA6A-6B3F-5BCE-A4128050A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A47501F-D66A-41BC-7EBF-FD771D030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3579207"/>
            <a:ext cx="12191696" cy="3278793"/>
          </a:xfrm>
          <a:custGeom>
            <a:avLst/>
            <a:gdLst>
              <a:gd name="connsiteX0" fmla="*/ 1 w 12191696"/>
              <a:gd name="connsiteY0" fmla="*/ 0 h 3278793"/>
              <a:gd name="connsiteX1" fmla="*/ 71932 w 12191696"/>
              <a:gd name="connsiteY1" fmla="*/ 12261 h 3278793"/>
              <a:gd name="connsiteX2" fmla="*/ 282849 w 12191696"/>
              <a:gd name="connsiteY2" fmla="*/ 48343 h 3278793"/>
              <a:gd name="connsiteX3" fmla="*/ 436464 w 12191696"/>
              <a:gd name="connsiteY3" fmla="*/ 73565 h 3278793"/>
              <a:gd name="connsiteX4" fmla="*/ 619339 w 12191696"/>
              <a:gd name="connsiteY4" fmla="*/ 100188 h 3278793"/>
              <a:gd name="connsiteX5" fmla="*/ 836351 w 12191696"/>
              <a:gd name="connsiteY5" fmla="*/ 132066 h 3278793"/>
              <a:gd name="connsiteX6" fmla="*/ 1076528 w 12191696"/>
              <a:gd name="connsiteY6" fmla="*/ 165696 h 3278793"/>
              <a:gd name="connsiteX7" fmla="*/ 1347183 w 12191696"/>
              <a:gd name="connsiteY7" fmla="*/ 201077 h 3278793"/>
              <a:gd name="connsiteX8" fmla="*/ 1642223 w 12191696"/>
              <a:gd name="connsiteY8" fmla="*/ 238560 h 3278793"/>
              <a:gd name="connsiteX9" fmla="*/ 1962864 w 12191696"/>
              <a:gd name="connsiteY9" fmla="*/ 276043 h 3278793"/>
              <a:gd name="connsiteX10" fmla="*/ 2304232 w 12191696"/>
              <a:gd name="connsiteY10" fmla="*/ 314227 h 3278793"/>
              <a:gd name="connsiteX11" fmla="*/ 2672421 w 12191696"/>
              <a:gd name="connsiteY11" fmla="*/ 349608 h 3278793"/>
              <a:gd name="connsiteX12" fmla="*/ 3057678 w 12191696"/>
              <a:gd name="connsiteY12" fmla="*/ 383588 h 3278793"/>
              <a:gd name="connsiteX13" fmla="*/ 3464881 w 12191696"/>
              <a:gd name="connsiteY13" fmla="*/ 414415 h 3278793"/>
              <a:gd name="connsiteX14" fmla="*/ 3889152 w 12191696"/>
              <a:gd name="connsiteY14" fmla="*/ 443841 h 3278793"/>
              <a:gd name="connsiteX15" fmla="*/ 4331710 w 12191696"/>
              <a:gd name="connsiteY15" fmla="*/ 471515 h 3278793"/>
              <a:gd name="connsiteX16" fmla="*/ 4558476 w 12191696"/>
              <a:gd name="connsiteY16" fmla="*/ 481324 h 3278793"/>
              <a:gd name="connsiteX17" fmla="*/ 4790118 w 12191696"/>
              <a:gd name="connsiteY17" fmla="*/ 492183 h 3278793"/>
              <a:gd name="connsiteX18" fmla="*/ 5025418 w 12191696"/>
              <a:gd name="connsiteY18" fmla="*/ 502342 h 3278793"/>
              <a:gd name="connsiteX19" fmla="*/ 5261937 w 12191696"/>
              <a:gd name="connsiteY19" fmla="*/ 508998 h 3278793"/>
              <a:gd name="connsiteX20" fmla="*/ 5503333 w 12191696"/>
              <a:gd name="connsiteY20" fmla="*/ 514953 h 3278793"/>
              <a:gd name="connsiteX21" fmla="*/ 5747166 w 12191696"/>
              <a:gd name="connsiteY21" fmla="*/ 521259 h 3278793"/>
              <a:gd name="connsiteX22" fmla="*/ 5995877 w 12191696"/>
              <a:gd name="connsiteY22" fmla="*/ 525463 h 3278793"/>
              <a:gd name="connsiteX23" fmla="*/ 6247026 w 12191696"/>
              <a:gd name="connsiteY23" fmla="*/ 525463 h 3278793"/>
              <a:gd name="connsiteX24" fmla="*/ 6500613 w 12191696"/>
              <a:gd name="connsiteY24" fmla="*/ 527565 h 3278793"/>
              <a:gd name="connsiteX25" fmla="*/ 6756639 w 12191696"/>
              <a:gd name="connsiteY25" fmla="*/ 525463 h 3278793"/>
              <a:gd name="connsiteX26" fmla="*/ 7016322 w 12191696"/>
              <a:gd name="connsiteY26" fmla="*/ 521259 h 3278793"/>
              <a:gd name="connsiteX27" fmla="*/ 7276005 w 12191696"/>
              <a:gd name="connsiteY27" fmla="*/ 517406 h 3278793"/>
              <a:gd name="connsiteX28" fmla="*/ 7539345 w 12191696"/>
              <a:gd name="connsiteY28" fmla="*/ 508998 h 3278793"/>
              <a:gd name="connsiteX29" fmla="*/ 7805124 w 12191696"/>
              <a:gd name="connsiteY29" fmla="*/ 500241 h 3278793"/>
              <a:gd name="connsiteX30" fmla="*/ 8070903 w 12191696"/>
              <a:gd name="connsiteY30" fmla="*/ 490082 h 3278793"/>
              <a:gd name="connsiteX31" fmla="*/ 8339121 w 12191696"/>
              <a:gd name="connsiteY31" fmla="*/ 475719 h 3278793"/>
              <a:gd name="connsiteX32" fmla="*/ 8609776 w 12191696"/>
              <a:gd name="connsiteY32" fmla="*/ 458554 h 3278793"/>
              <a:gd name="connsiteX33" fmla="*/ 8881651 w 12191696"/>
              <a:gd name="connsiteY33" fmla="*/ 442089 h 3278793"/>
              <a:gd name="connsiteX34" fmla="*/ 9153526 w 12191696"/>
              <a:gd name="connsiteY34" fmla="*/ 421071 h 3278793"/>
              <a:gd name="connsiteX35" fmla="*/ 9429058 w 12191696"/>
              <a:gd name="connsiteY35" fmla="*/ 395849 h 3278793"/>
              <a:gd name="connsiteX36" fmla="*/ 9700933 w 12191696"/>
              <a:gd name="connsiteY36" fmla="*/ 370626 h 3278793"/>
              <a:gd name="connsiteX37" fmla="*/ 9977684 w 12191696"/>
              <a:gd name="connsiteY37" fmla="*/ 341551 h 3278793"/>
              <a:gd name="connsiteX38" fmla="*/ 10255655 w 12191696"/>
              <a:gd name="connsiteY38" fmla="*/ 309673 h 3278793"/>
              <a:gd name="connsiteX39" fmla="*/ 10529968 w 12191696"/>
              <a:gd name="connsiteY39" fmla="*/ 276043 h 3278793"/>
              <a:gd name="connsiteX40" fmla="*/ 10807939 w 12191696"/>
              <a:gd name="connsiteY40" fmla="*/ 236809 h 3278793"/>
              <a:gd name="connsiteX41" fmla="*/ 11084690 w 12191696"/>
              <a:gd name="connsiteY41" fmla="*/ 194772 h 3278793"/>
              <a:gd name="connsiteX42" fmla="*/ 11362661 w 12191696"/>
              <a:gd name="connsiteY42" fmla="*/ 153085 h 3278793"/>
              <a:gd name="connsiteX43" fmla="*/ 11639412 w 12191696"/>
              <a:gd name="connsiteY43" fmla="*/ 104392 h 3278793"/>
              <a:gd name="connsiteX44" fmla="*/ 11914945 w 12191696"/>
              <a:gd name="connsiteY44" fmla="*/ 54648 h 3278793"/>
              <a:gd name="connsiteX45" fmla="*/ 12191696 w 12191696"/>
              <a:gd name="connsiteY45" fmla="*/ 2452 h 3278793"/>
              <a:gd name="connsiteX46" fmla="*/ 12191696 w 12191696"/>
              <a:gd name="connsiteY46" fmla="*/ 2802467 h 3278793"/>
              <a:gd name="connsiteX47" fmla="*/ 12191695 w 12191696"/>
              <a:gd name="connsiteY47" fmla="*/ 2802467 h 3278793"/>
              <a:gd name="connsiteX48" fmla="*/ 12191695 w 12191696"/>
              <a:gd name="connsiteY48" fmla="*/ 3278793 h 3278793"/>
              <a:gd name="connsiteX49" fmla="*/ 0 w 12191696"/>
              <a:gd name="connsiteY49" fmla="*/ 3278793 h 3278793"/>
              <a:gd name="connsiteX50" fmla="*/ 0 w 12191696"/>
              <a:gd name="connsiteY50" fmla="*/ 2134639 h 3278793"/>
              <a:gd name="connsiteX51" fmla="*/ 1 w 12191696"/>
              <a:gd name="connsiteY51" fmla="*/ 2134639 h 327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1696" h="327879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3" y="514953"/>
                </a:lnTo>
                <a:lnTo>
                  <a:pt x="5747166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802467"/>
                </a:lnTo>
                <a:lnTo>
                  <a:pt x="12191695" y="2802467"/>
                </a:lnTo>
                <a:lnTo>
                  <a:pt x="12191695" y="3278793"/>
                </a:lnTo>
                <a:lnTo>
                  <a:pt x="0" y="3278793"/>
                </a:lnTo>
                <a:lnTo>
                  <a:pt x="0" y="2134639"/>
                </a:lnTo>
                <a:lnTo>
                  <a:pt x="1" y="2134639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C1B96B-4117-03BF-081F-FA79CB189016}"/>
              </a:ext>
            </a:extLst>
          </p:cNvPr>
          <p:cNvSpPr txBox="1"/>
          <p:nvPr/>
        </p:nvSpPr>
        <p:spPr>
          <a:xfrm>
            <a:off x="239485" y="4371849"/>
            <a:ext cx="11636829" cy="13505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  <a:hlinkClick r:id="rId6"/>
              </a:rPr>
              <a:t>https://www.cu.edu/employee-services/open-enrollment</a:t>
            </a:r>
            <a: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9" name="Freeform 16">
            <a:extLst>
              <a:ext uri="{FF2B5EF4-FFF2-40B4-BE49-F238E27FC236}">
                <a16:creationId xmlns:a16="http://schemas.microsoft.com/office/drawing/2014/main" id="{2E9EFB23-69D0-3C59-6498-ADC618C79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40" y="3280011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77BE6D-CF55-3A2D-1BA4-DAA9136EC8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172" y="1249445"/>
            <a:ext cx="10503440" cy="20638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EFC747-2262-39DF-A91E-FDFBD74693AD}"/>
              </a:ext>
            </a:extLst>
          </p:cNvPr>
          <p:cNvSpPr txBox="1"/>
          <p:nvPr/>
        </p:nvSpPr>
        <p:spPr>
          <a:xfrm>
            <a:off x="3205386" y="4516411"/>
            <a:ext cx="6096000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75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CU Anschutz:</a:t>
            </a:r>
            <a:r>
              <a:rPr lang="en-US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2:30 - 6:30 p.m. April 30 at Krugman Conference Room, Research 2 Building</a:t>
            </a:r>
          </a:p>
        </p:txBody>
      </p:sp>
    </p:spTree>
    <p:extLst>
      <p:ext uri="{BB962C8B-B14F-4D97-AF65-F5344CB8AC3E}">
        <p14:creationId xmlns:p14="http://schemas.microsoft.com/office/powerpoint/2010/main" val="41674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8CD85C-47BA-3CC7-EBF7-7038DA35C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590" y="643467"/>
            <a:ext cx="7710820" cy="557106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91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839B71-C561-059B-DA36-7890B19E5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6" name="Oval 105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BD375A-A7B5-DD63-1563-E8861B88489D}"/>
              </a:ext>
            </a:extLst>
          </p:cNvPr>
          <p:cNvSpPr txBox="1"/>
          <p:nvPr/>
        </p:nvSpPr>
        <p:spPr>
          <a:xfrm>
            <a:off x="6995920" y="1325880"/>
            <a:ext cx="5196080" cy="3066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www.cu.edu/ope/aps/5062</a:t>
            </a:r>
          </a:p>
        </p:txBody>
      </p:sp>
      <p:sp>
        <p:nvSpPr>
          <p:cNvPr id="116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8" name="Freeform: Shape 117">
            <a:extLst>
              <a:ext uri="{FF2B5EF4-FFF2-40B4-BE49-F238E27FC236}">
                <a16:creationId xmlns:a16="http://schemas.microsoft.com/office/drawing/2014/main" id="{D8B22DE2-C518-4F77-BE90-E1B6B1909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68960" y="-68960"/>
            <a:ext cx="6858001" cy="6995918"/>
          </a:xfrm>
          <a:custGeom>
            <a:avLst/>
            <a:gdLst>
              <a:gd name="connsiteX0" fmla="*/ 6858001 w 6858001"/>
              <a:gd name="connsiteY0" fmla="*/ 1344715 h 6995918"/>
              <a:gd name="connsiteX1" fmla="*/ 6858001 w 6858001"/>
              <a:gd name="connsiteY1" fmla="*/ 1177 h 6995918"/>
              <a:gd name="connsiteX2" fmla="*/ 6702324 w 6858001"/>
              <a:gd name="connsiteY2" fmla="*/ 26222 h 6995918"/>
              <a:gd name="connsiteX3" fmla="*/ 6547333 w 6858001"/>
              <a:gd name="connsiteY3" fmla="*/ 50091 h 6995918"/>
              <a:gd name="connsiteX4" fmla="*/ 6391657 w 6858001"/>
              <a:gd name="connsiteY4" fmla="*/ 73455 h 6995918"/>
              <a:gd name="connsiteX5" fmla="*/ 6235294 w 6858001"/>
              <a:gd name="connsiteY5" fmla="*/ 93458 h 6995918"/>
              <a:gd name="connsiteX6" fmla="*/ 6079618 w 6858001"/>
              <a:gd name="connsiteY6" fmla="*/ 113629 h 6995918"/>
              <a:gd name="connsiteX7" fmla="*/ 5923255 w 6858001"/>
              <a:gd name="connsiteY7" fmla="*/ 132455 h 6995918"/>
              <a:gd name="connsiteX8" fmla="*/ 5768950 w 6858001"/>
              <a:gd name="connsiteY8" fmla="*/ 148591 h 6995918"/>
              <a:gd name="connsiteX9" fmla="*/ 5612588 w 6858001"/>
              <a:gd name="connsiteY9" fmla="*/ 163887 h 6995918"/>
              <a:gd name="connsiteX10" fmla="*/ 5456911 w 6858001"/>
              <a:gd name="connsiteY10" fmla="*/ 177839 h 6995918"/>
              <a:gd name="connsiteX11" fmla="*/ 5303978 w 6858001"/>
              <a:gd name="connsiteY11" fmla="*/ 189941 h 6995918"/>
              <a:gd name="connsiteX12" fmla="*/ 5148987 w 6858001"/>
              <a:gd name="connsiteY12" fmla="*/ 202044 h 6995918"/>
              <a:gd name="connsiteX13" fmla="*/ 4996054 w 6858001"/>
              <a:gd name="connsiteY13" fmla="*/ 212129 h 6995918"/>
              <a:gd name="connsiteX14" fmla="*/ 4843120 w 6858001"/>
              <a:gd name="connsiteY14" fmla="*/ 220029 h 6995918"/>
              <a:gd name="connsiteX15" fmla="*/ 4690873 w 6858001"/>
              <a:gd name="connsiteY15" fmla="*/ 228266 h 6995918"/>
              <a:gd name="connsiteX16" fmla="*/ 4539997 w 6858001"/>
              <a:gd name="connsiteY16" fmla="*/ 235157 h 6995918"/>
              <a:gd name="connsiteX17" fmla="*/ 4390492 w 6858001"/>
              <a:gd name="connsiteY17" fmla="*/ 240032 h 6995918"/>
              <a:gd name="connsiteX18" fmla="*/ 4240988 w 6858001"/>
              <a:gd name="connsiteY18" fmla="*/ 244234 h 6995918"/>
              <a:gd name="connsiteX19" fmla="*/ 4092855 w 6858001"/>
              <a:gd name="connsiteY19" fmla="*/ 248268 h 6995918"/>
              <a:gd name="connsiteX20" fmla="*/ 3946780 w 6858001"/>
              <a:gd name="connsiteY20" fmla="*/ 250117 h 6995918"/>
              <a:gd name="connsiteX21" fmla="*/ 3800704 w 6858001"/>
              <a:gd name="connsiteY21" fmla="*/ 252134 h 6995918"/>
              <a:gd name="connsiteX22" fmla="*/ 3656686 w 6858001"/>
              <a:gd name="connsiteY22" fmla="*/ 253143 h 6995918"/>
              <a:gd name="connsiteX23" fmla="*/ 3514040 w 6858001"/>
              <a:gd name="connsiteY23" fmla="*/ 252134 h 6995918"/>
              <a:gd name="connsiteX24" fmla="*/ 3372765 w 6858001"/>
              <a:gd name="connsiteY24" fmla="*/ 252134 h 6995918"/>
              <a:gd name="connsiteX25" fmla="*/ 3232862 w 6858001"/>
              <a:gd name="connsiteY25" fmla="*/ 250117 h 6995918"/>
              <a:gd name="connsiteX26" fmla="*/ 3095702 w 6858001"/>
              <a:gd name="connsiteY26" fmla="*/ 247092 h 6995918"/>
              <a:gd name="connsiteX27" fmla="*/ 2959914 w 6858001"/>
              <a:gd name="connsiteY27" fmla="*/ 244234 h 6995918"/>
              <a:gd name="connsiteX28" fmla="*/ 2826868 w 6858001"/>
              <a:gd name="connsiteY28" fmla="*/ 241040 h 6995918"/>
              <a:gd name="connsiteX29" fmla="*/ 2694509 w 6858001"/>
              <a:gd name="connsiteY29" fmla="*/ 236166 h 6995918"/>
              <a:gd name="connsiteX30" fmla="*/ 2564208 w 6858001"/>
              <a:gd name="connsiteY30" fmla="*/ 230955 h 6995918"/>
              <a:gd name="connsiteX31" fmla="*/ 2436649 w 6858001"/>
              <a:gd name="connsiteY31" fmla="*/ 226249 h 6995918"/>
              <a:gd name="connsiteX32" fmla="*/ 2187703 w 6858001"/>
              <a:gd name="connsiteY32" fmla="*/ 212969 h 6995918"/>
              <a:gd name="connsiteX33" fmla="*/ 1949045 w 6858001"/>
              <a:gd name="connsiteY33" fmla="*/ 198850 h 6995918"/>
              <a:gd name="connsiteX34" fmla="*/ 1719988 w 6858001"/>
              <a:gd name="connsiteY34" fmla="*/ 184058 h 6995918"/>
              <a:gd name="connsiteX35" fmla="*/ 1503275 w 6858001"/>
              <a:gd name="connsiteY35" fmla="*/ 167753 h 6995918"/>
              <a:gd name="connsiteX36" fmla="*/ 1296163 w 6858001"/>
              <a:gd name="connsiteY36" fmla="*/ 150776 h 6995918"/>
              <a:gd name="connsiteX37" fmla="*/ 1104139 w 6858001"/>
              <a:gd name="connsiteY37" fmla="*/ 132455 h 6995918"/>
              <a:gd name="connsiteX38" fmla="*/ 923774 w 6858001"/>
              <a:gd name="connsiteY38" fmla="*/ 114469 h 6995918"/>
              <a:gd name="connsiteX39" fmla="*/ 757810 w 6858001"/>
              <a:gd name="connsiteY39" fmla="*/ 96484 h 6995918"/>
              <a:gd name="connsiteX40" fmla="*/ 605563 w 6858001"/>
              <a:gd name="connsiteY40" fmla="*/ 79507 h 6995918"/>
              <a:gd name="connsiteX41" fmla="*/ 470460 w 6858001"/>
              <a:gd name="connsiteY41" fmla="*/ 63370 h 6995918"/>
              <a:gd name="connsiteX42" fmla="*/ 348388 w 6858001"/>
              <a:gd name="connsiteY42" fmla="*/ 48074 h 6995918"/>
              <a:gd name="connsiteX43" fmla="*/ 245518 w 6858001"/>
              <a:gd name="connsiteY43" fmla="*/ 35299 h 6995918"/>
              <a:gd name="connsiteX44" fmla="*/ 159107 w 6858001"/>
              <a:gd name="connsiteY44" fmla="*/ 23197 h 6995918"/>
              <a:gd name="connsiteX45" fmla="*/ 40463 w 6858001"/>
              <a:gd name="connsiteY45" fmla="*/ 5883 h 6995918"/>
              <a:gd name="connsiteX46" fmla="*/ 1 w 6858001"/>
              <a:gd name="connsiteY46" fmla="*/ 0 h 6995918"/>
              <a:gd name="connsiteX47" fmla="*/ 1 w 6858001"/>
              <a:gd name="connsiteY47" fmla="*/ 905354 h 6995918"/>
              <a:gd name="connsiteX48" fmla="*/ 0 w 6858001"/>
              <a:gd name="connsiteY48" fmla="*/ 905354 h 6995918"/>
              <a:gd name="connsiteX49" fmla="*/ 0 w 6858001"/>
              <a:gd name="connsiteY49" fmla="*/ 6995918 h 6995918"/>
              <a:gd name="connsiteX50" fmla="*/ 6858000 w 6858001"/>
              <a:gd name="connsiteY50" fmla="*/ 6995918 h 6995918"/>
              <a:gd name="connsiteX51" fmla="*/ 6858000 w 6858001"/>
              <a:gd name="connsiteY51" fmla="*/ 1344715 h 699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95918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354"/>
                </a:lnTo>
                <a:lnTo>
                  <a:pt x="0" y="905354"/>
                </a:lnTo>
                <a:lnTo>
                  <a:pt x="0" y="6995918"/>
                </a:lnTo>
                <a:lnTo>
                  <a:pt x="6858000" y="6995918"/>
                </a:lnTo>
                <a:lnTo>
                  <a:pt x="6858000" y="1344715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3166B8-1781-AB2D-556F-E487ED2182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54" y="1350743"/>
            <a:ext cx="5450557" cy="415604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35590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372120-E2A8-0A7A-320E-94AE9FEA2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3F71480-1B0C-03CF-9C8B-41A26F795B9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3164" r="-1" b="14910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6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E47588-DD99-2F2E-1B3F-66FDF279A0CB}"/>
              </a:ext>
            </a:extLst>
          </p:cNvPr>
          <p:cNvSpPr txBox="1"/>
          <p:nvPr/>
        </p:nvSpPr>
        <p:spPr>
          <a:xfrm>
            <a:off x="636916" y="4854346"/>
            <a:ext cx="10407602" cy="8680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https://www.cuanschutz.edu/offices/human-resources/learning-development/required-training</a:t>
            </a:r>
          </a:p>
        </p:txBody>
      </p:sp>
    </p:spTree>
    <p:extLst>
      <p:ext uri="{BB962C8B-B14F-4D97-AF65-F5344CB8AC3E}">
        <p14:creationId xmlns:p14="http://schemas.microsoft.com/office/powerpoint/2010/main" val="1507285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E71AF5-D2C4-59FB-FB5B-0FF7A350F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1" name="TextBox 1">
            <a:extLst>
              <a:ext uri="{FF2B5EF4-FFF2-40B4-BE49-F238E27FC236}">
                <a16:creationId xmlns:a16="http://schemas.microsoft.com/office/drawing/2014/main" id="{D34F12D3-153C-72F9-850D-7CFC60DCF6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5333393"/>
              </p:ext>
            </p:extLst>
          </p:nvPr>
        </p:nvGraphicFramePr>
        <p:xfrm>
          <a:off x="0" y="2374801"/>
          <a:ext cx="12065357" cy="4245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8596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0" name="Oval 69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9076D5E-68ED-4CD1-A04F-E7934EBFA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1BE0A6B-EBF8-4301-B1AE-F6A1C4003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2" name="Rounded Rectangle 9">
            <a:extLst>
              <a:ext uri="{FF2B5EF4-FFF2-40B4-BE49-F238E27FC236}">
                <a16:creationId xmlns:a16="http://schemas.microsoft.com/office/drawing/2014/main" id="{03C06118-B3FE-4B51-80A1-B82C2E9F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>
            <a:solidFill>
              <a:schemeClr val="bg2"/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707473-75C6-D842-4FAD-EC56960850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8319" y="1527569"/>
            <a:ext cx="5614835" cy="3649642"/>
          </a:xfrm>
          <a:prstGeom prst="rect">
            <a:avLst/>
          </a:prstGeom>
          <a:effectLst/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172BE3F8-96D6-4535-9AE4-694DC4F5B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3D6D3-1C6B-7965-12C5-41B2419C757C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indent="-2286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u="sng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  <a:hlinkClick r:id="rId7"/>
              </a:rPr>
              <a:t>https://medschool.cuanschutz.edu/health-and-wellness/home/faculty-staff-resources</a:t>
            </a:r>
            <a:r>
              <a:rPr lang="en-US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403CA8-8898-03E1-97D9-CF04EB4940B8}"/>
              </a:ext>
            </a:extLst>
          </p:cNvPr>
          <p:cNvSpPr txBox="1"/>
          <p:nvPr/>
        </p:nvSpPr>
        <p:spPr>
          <a:xfrm>
            <a:off x="5780314" y="1045029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Updates:</a:t>
            </a:r>
          </a:p>
        </p:txBody>
      </p:sp>
    </p:spTree>
    <p:extLst>
      <p:ext uri="{BB962C8B-B14F-4D97-AF65-F5344CB8AC3E}">
        <p14:creationId xmlns:p14="http://schemas.microsoft.com/office/powerpoint/2010/main" val="1464456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C89B00-8D25-22C1-3F50-54D1BB357F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3992" y="717679"/>
            <a:ext cx="5449889" cy="5422638"/>
          </a:xfrm>
          <a:prstGeom prst="rect">
            <a:avLst/>
          </a:prstGeom>
          <a:effectLst/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1EF121-F94F-9610-6CD3-B3EF2AB895F3}"/>
              </a:ext>
            </a:extLst>
          </p:cNvPr>
          <p:cNvSpPr txBox="1"/>
          <p:nvPr/>
        </p:nvSpPr>
        <p:spPr>
          <a:xfrm>
            <a:off x="648931" y="2438400"/>
            <a:ext cx="416650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  <a:hlinkClick r:id="rId7"/>
              </a:rPr>
              <a:t>https://medschool.cuanschutz.edu/health-and-wellness/home/faculty-staff-resources</a:t>
            </a:r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8885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197</TotalTime>
  <Words>209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Century Gothic</vt:lpstr>
      <vt:lpstr>Courier New</vt:lpstr>
      <vt:lpstr>Roboto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Stanford, Jenna</dc:creator>
  <cp:lastModifiedBy>Stanford, Jenna</cp:lastModifiedBy>
  <cp:revision>16</cp:revision>
  <dcterms:created xsi:type="dcterms:W3CDTF">2025-02-02T19:34:27Z</dcterms:created>
  <dcterms:modified xsi:type="dcterms:W3CDTF">2025-04-10T16:41:47Z</dcterms:modified>
</cp:coreProperties>
</file>