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39250" cy="11982450"/>
  <p:embeddedFontLst>
    <p:embeddedFont>
      <p:font typeface="Quattrocento" panose="02020502030000000404" pitchFamily="18" charset="0"/>
      <p:regular r:id="rId5"/>
      <p:bold r:id="rId6"/>
    </p:embeddedFont>
    <p:embeddedFont>
      <p:font typeface="Quattrocento Sans" panose="020B0502050000020003" pitchFamily="34" charset="0"/>
      <p:regular r:id="rId7"/>
    </p:embeddedFont>
  </p:embeddedFontLst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88">
          <p15:clr>
            <a:srgbClr val="A4A3A4"/>
          </p15:clr>
        </p15:guide>
        <p15:guide id="2" pos="134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74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4A0"/>
    <a:srgbClr val="664F93"/>
    <a:srgbClr val="5B4D7F"/>
    <a:srgbClr val="604884"/>
    <a:srgbClr val="7C5393"/>
    <a:srgbClr val="506796"/>
    <a:srgbClr val="378B9F"/>
    <a:srgbClr val="3A749C"/>
    <a:srgbClr val="E64B3C"/>
    <a:srgbClr val="C82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654" autoAdjust="0"/>
  </p:normalViewPr>
  <p:slideViewPr>
    <p:cSldViewPr>
      <p:cViewPr>
        <p:scale>
          <a:sx n="40" d="100"/>
          <a:sy n="40" d="100"/>
        </p:scale>
        <p:origin x="2280" y="144"/>
      </p:cViewPr>
      <p:guideLst>
        <p:guide orient="horz" pos="11088"/>
        <p:guide pos="13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3984" y="72"/>
      </p:cViewPr>
      <p:guideLst>
        <p:guide orient="horz" pos="3774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80788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11380788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56A6134A-9986-4884-ADAB-C57241D32564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486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1925" y="0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82738" y="889000"/>
            <a:ext cx="6059487" cy="4545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300" y="5732463"/>
            <a:ext cx="6708775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63325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1925" y="11363325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23124DF2-DDA8-402F-81DD-AC1D1E5694AB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01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0D61-8B82-42C3-9A37-58134866DD67}" type="slidenum">
              <a:rPr lang="zh-CN" altLang="en-US" sz="1500"/>
              <a:t>1</a:t>
            </a:fld>
            <a:endParaRPr lang="en-US" altLang="zh-CN" sz="15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6012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9" y="7680325"/>
            <a:ext cx="39502643" cy="217249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38220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7625"/>
            <a:ext cx="9874956" cy="280876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8" y="1317625"/>
            <a:ext cx="29492222" cy="280876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5127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279" y="7680325"/>
            <a:ext cx="39502643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3083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  <a:prstGeom prst="rect">
            <a:avLst/>
          </a:prstGeo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4496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279" y="7680325"/>
            <a:ext cx="19683588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7680325"/>
            <a:ext cx="19683589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49732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2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1"/>
            <a:ext cx="19401368" cy="18965862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5961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57045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981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7546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7" cy="1975008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9591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959600" y="33426400"/>
            <a:ext cx="29972000" cy="1549400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95960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ponderingpeacock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2D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41"/>
          <p:cNvSpPr txBox="1">
            <a:spLocks noChangeArrowheads="1"/>
          </p:cNvSpPr>
          <p:nvPr/>
        </p:nvSpPr>
        <p:spPr bwMode="auto">
          <a:xfrm>
            <a:off x="685800" y="685800"/>
            <a:ext cx="42519600" cy="6080622"/>
          </a:xfrm>
          <a:prstGeom prst="snip2DiagRect">
            <a:avLst/>
          </a:prstGeom>
          <a:solidFill>
            <a:srgbClr val="E64B3C"/>
          </a:solidFill>
          <a:ln w="25400">
            <a:noFill/>
            <a:miter lim="800000"/>
          </a:ln>
        </p:spPr>
        <p:txBody>
          <a:bodyPr lIns="61170" tIns="30584" rIns="61170" bIns="30584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4200" b="1" i="1" u="sng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3657600" y="1150965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Pain Scores and Activity Tolerance in the Early Postoperative Period After Hip Arthroscopy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1447800" y="3814139"/>
            <a:ext cx="41525030" cy="25114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Laylaa Ramos, MS, Matthew J. Krautler, MD, Eric Marty, BA, K. Linnea Welton, MD, Tigran Garabekyan, MD, and Omer Mei-Dan, MD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Department of Orthopedics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University of Colorado School of Medicine, Aurora, Colorado, USA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869979" y="18939602"/>
            <a:ext cx="12507205" cy="13698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:a16="http://schemas.microsoft.com/office/drawing/2014/main" id="{45A199C6-0BDE-461E-8044-A335463A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397" y="19339175"/>
            <a:ext cx="12016926" cy="1290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b="1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Study Design: </a:t>
            </a: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Prospective Case series; Level of evidence, 4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Patients undergoing  primary hip arthroscopy by a single surgeon  between April 2014 and August 2018 were included in the study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Prescribed 40-60 tablets of 5 mg hydrocodone/325 mg acetaminophen, 5 mg oxycodone/325 mg acetaminophen, or 2 mg hydromorphone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Encouraged to bear weight as tolerated, utilizing crutches, during the first 10-14 days post-operatively (Exceptions: Microfracture, large cam resection)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Instructed to use stationary bicycle no later than 24 hours post-operatively and continue use through first 4 weeks, increasing cycling time each day 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Patients were asked to complete a written survey reporting pain level on visual analog scale (VAS), total minutes spent riding stationary bike, and number of tablets taken for narcotics POD1 to POD9 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b="1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Statistical Analysis: </a:t>
            </a: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ANOVA, Tukey-Kramer post hoc analysis, student </a:t>
            </a:r>
            <a:r>
              <a:rPr lang="en-US" sz="3100" i="1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t</a:t>
            </a: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 test, and 2-proportion z test</a:t>
            </a:r>
          </a:p>
        </p:txBody>
      </p:sp>
      <p:sp>
        <p:nvSpPr>
          <p:cNvPr id="81" name="Rectangle 10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79" y="17943085"/>
            <a:ext cx="12507205" cy="1039743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Methods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14528919" y="8406457"/>
            <a:ext cx="15362791" cy="2423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83" name="TextBox 19">
            <a:extLst>
              <a:ext uri="{FF2B5EF4-FFF2-40B4-BE49-F238E27FC236}">
                <a16:creationId xmlns:a16="http://schemas.microsoft.com/office/drawing/2014/main" id="{16D6CE1D-7E3F-42CA-A7BD-5FA191CFE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3886" y="8760545"/>
            <a:ext cx="14043114" cy="164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 total of 212 patients enrolled in this study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72% women and 28% men with a mean age of 35.4 years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Femoroplasty was the most common procedure performed </a:t>
            </a:r>
          </a:p>
        </p:txBody>
      </p:sp>
      <p:sp>
        <p:nvSpPr>
          <p:cNvPr id="84" name="Rectangle 10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504" y="7324650"/>
            <a:ext cx="15436992" cy="1049032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30918177" y="8373682"/>
            <a:ext cx="12284763" cy="10312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marL="1143000" indent="-1143000" algn="ctr">
              <a:buFont typeface="Arial" panose="020B0604020202020204" pitchFamily="34" charset="0"/>
              <a:buChar char="•"/>
            </a:pPr>
            <a:endParaRPr lang="en-US" sz="9600">
              <a:latin typeface="+mj-lt"/>
            </a:endParaRPr>
          </a:p>
        </p:txBody>
      </p:sp>
      <p:sp>
        <p:nvSpPr>
          <p:cNvPr id="87" name="Rectangle 10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8177" y="7324650"/>
            <a:ext cx="12312334" cy="1057783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Discussion &amp; Conclusion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916625" y="8373683"/>
            <a:ext cx="12460560" cy="9213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89" name="TextBox 19">
            <a:extLst>
              <a:ext uri="{FF2B5EF4-FFF2-40B4-BE49-F238E27FC236}">
                <a16:creationId xmlns:a16="http://schemas.microsoft.com/office/drawing/2014/main" id="{9742DD1E-D7E3-4AB1-8A17-D5B59B6A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092" y="8917527"/>
            <a:ext cx="12006308" cy="893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Hip arthroscopy has increased by 365% in the past decade</a:t>
            </a:r>
            <a:r>
              <a:rPr lang="en-US" sz="3100" baseline="300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1</a:t>
            </a:r>
          </a:p>
          <a:p>
            <a:pPr algn="just">
              <a:lnSpc>
                <a:spcPct val="110000"/>
              </a:lnSpc>
            </a:pPr>
            <a:endParaRPr lang="en-US" sz="3100" baseline="300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Standardized data on post-operative pain scores and activity level are lacking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Over 25% of patients receive opioid analgesic prescriptions for more than 3 months after hip arthroscopy and orthopedic surgeons are the third most common prescribers of narcotic medications</a:t>
            </a:r>
            <a:r>
              <a:rPr lang="en-US" sz="3100" baseline="300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2. 3, 4</a:t>
            </a:r>
          </a:p>
          <a:p>
            <a:pPr algn="just">
              <a:lnSpc>
                <a:spcPct val="110000"/>
              </a:lnSpc>
            </a:pPr>
            <a:endParaRPr lang="en-US" sz="3100" baseline="300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b="1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Purpose of study: </a:t>
            </a: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To quantify narcotic consumption and use of a stationary bicycle in the early post-operative period after hip arthroscopy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b="1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Hypothesis: </a:t>
            </a: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Patients can significantly reduce narcotic usage and increase stationary bicycle time in the early post-operative period after hip arthroscopy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0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189" y="7326288"/>
            <a:ext cx="12469432" cy="108016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Introduction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30890606" y="27703245"/>
            <a:ext cx="12312333" cy="493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92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9008" y="28409981"/>
            <a:ext cx="11582603" cy="363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Thank you to Dr. Omer Mei-Dan, Laylaa Ramos, and the rest of the co-authors for making this study possible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Also special thanks to the Department of Orthopedics at the University of Colorado </a:t>
            </a:r>
          </a:p>
          <a:p>
            <a:pPr algn="just">
              <a:lnSpc>
                <a:spcPct val="110000"/>
              </a:lnSpc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10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0607" y="26888752"/>
            <a:ext cx="12312332" cy="844604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Acknowledgements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78621C-4264-B940-A334-676171B18CBB}"/>
              </a:ext>
            </a:extLst>
          </p:cNvPr>
          <p:cNvSpPr/>
          <p:nvPr/>
        </p:nvSpPr>
        <p:spPr>
          <a:xfrm>
            <a:off x="30890607" y="19888199"/>
            <a:ext cx="12312334" cy="677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391346F8-AEDC-8249-9A05-9EF6ECB26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0607" y="18939602"/>
            <a:ext cx="12312334" cy="929453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References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A1FC0-2D6A-7044-871B-757D2A50A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6549" y="27097691"/>
            <a:ext cx="10398102" cy="50731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584C7C-565D-A348-85D6-85EA6F6E1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2485" y="10761984"/>
            <a:ext cx="9806230" cy="52473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7855A0-D1A6-6247-AE34-29942E068C37}"/>
              </a:ext>
            </a:extLst>
          </p:cNvPr>
          <p:cNvSpPr txBox="1"/>
          <p:nvPr/>
        </p:nvSpPr>
        <p:spPr>
          <a:xfrm>
            <a:off x="15293886" y="16084319"/>
            <a:ext cx="14043114" cy="1220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Pain levels (POD1, 5.5; POD4, 3.8; POD9, 2.9; P &lt; 0.001) and the percentage of preoperative pain (POD1, 51.6%; POD4, 31.8%; POD9, 29.5%; P &lt; 0.01) significantly decreased over the study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The quantity of narcotics used per day (reported in MED) significantly decreased (POD1, 27.3; POD4, 22.3; POD9, 8.5; P &lt; 0.0001)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By POD4, 41% of patients had discontinued all narcotics, and by POD9, 65% of patients were completely off narcotic medication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Patients significantly increased the number of minutes spent cycling per day (POD1, 7.6 minutes; POD4, 13.8 minutes; POD9, 19.0 minutes; P &lt; 0.0001)</a:t>
            </a:r>
          </a:p>
          <a:p>
            <a:pPr algn="just">
              <a:lnSpc>
                <a:spcPct val="110000"/>
              </a:lnSpc>
            </a:pPr>
            <a:endParaRPr lang="en-US" sz="3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23.8% of patients had an existing narcotic prescription preoperatively for the indicated hip prior to date of service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Patients who received a preoperative narcotic prescription for the affected hip were significantly more likely to require an additional post-operative narcotic prescription (P &lt; 0.001) </a:t>
            </a:r>
          </a:p>
          <a:p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Average total narcotic consumption per patient POD1-9 was 136 MEDs or 91mg oxycodone 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A4FB6-4D3A-A148-9246-42766B829473}"/>
              </a:ext>
            </a:extLst>
          </p:cNvPr>
          <p:cNvSpPr txBox="1"/>
          <p:nvPr/>
        </p:nvSpPr>
        <p:spPr>
          <a:xfrm>
            <a:off x="31247724" y="8987661"/>
            <a:ext cx="11625667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 gradual and significant decline in patients’ reported pain levels and narcotic use, with a high level of activity tolerance, was noted in the post-operative period 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We recommend a postoperative prescription of 20 tablets of 5 mg oxycodone or Percocet (5 mg oxycodone/325 mg acetaminophen) after hip arthroscopy using our surgical technique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The amount and type of prescribed narcotics must be individualized to patient and procedure specific factors, taking into account pre-operative narcotic use 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Study limited by single-surgeon and single-technique</a:t>
            </a:r>
          </a:p>
          <a:p>
            <a:endParaRPr lang="en-US" sz="3100" dirty="0">
              <a:effectLst/>
              <a:latin typeface="Quattrocento Sans" panose="020B0502050000020003" pitchFamily="34" charset="0"/>
              <a:ea typeface="ＭＳ Ｐゴシック" pitchFamily="-106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Patients can expect a rapid decrease in narcotic consumption along with a high degree of activity tolerance in the early postoperative period after hip arthroscopy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E1D432-5ED5-3C44-B33E-C994829706D9}"/>
              </a:ext>
            </a:extLst>
          </p:cNvPr>
          <p:cNvSpPr txBox="1"/>
          <p:nvPr/>
        </p:nvSpPr>
        <p:spPr>
          <a:xfrm>
            <a:off x="31320659" y="20357384"/>
            <a:ext cx="1165217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1. Montgomery SR, Ngo SS, Hobson T, et al. Trends and demographics in hip arthroscopy in the United States. Arthroscopy. 2013;29(4):661-665.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2.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Anciano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Granadillo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V,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Cancienne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JM,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Gwathmey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FW, Werner BC.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Perioperative opioid analgesics and hip arthroscopy: trends, risk factors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for prolonged use, and complications. Arthroscopy. 2018;34(8):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2359-2367.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3. Morris BJ, Mir HR. The opioid epidemic: impact on orthopaedic surgery.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J Am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Acad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Orthop Surg. 2015;23(5):267-271.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4. Volkow ND, McLellan TA,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Cotto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JH,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Karithanom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M, Weiss SR. Characteristics of opioid prescriptions in 2009. JAMA. 2011;305(13):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1299-1301.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5. Welton KL, Jesse MK, </a:t>
            </a:r>
            <a:r>
              <a:rPr lang="en-US" dirty="0" err="1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Kraeutler</a:t>
            </a:r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 MJ, Garabekyan T, Mei-Dan O. The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anteroposterior pelvic radiograph: acetabular and femoral measurements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and relation to hip pathologies. J Bone Joint Surg Am. 2018;</a:t>
            </a:r>
          </a:p>
          <a:p>
            <a:r>
              <a:rPr lang="en-US" dirty="0">
                <a:effectLst/>
                <a:latin typeface="Quattrocento Sans" panose="020B0502050000020003" pitchFamily="34" charset="0"/>
                <a:ea typeface="ＭＳ Ｐゴシック" pitchFamily="-106" charset="-128"/>
                <a:cs typeface="Arial" panose="020B0604020202020204" pitchFamily="34" charset="0"/>
              </a:rPr>
              <a:t>100(1):76-85.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onderingpeacock|09-2018"/>
</p:tagLst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871</Words>
  <Application>Microsoft Macintosh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Quattrocento Sans</vt:lpstr>
      <vt:lpstr>Arial</vt:lpstr>
      <vt:lpstr>Quattrocento</vt:lpstr>
      <vt:lpstr>Times New Roman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Eric Marty</cp:lastModifiedBy>
  <cp:revision>125</cp:revision>
  <cp:lastPrinted>2000-08-03T00:31:24Z</cp:lastPrinted>
  <dcterms:modified xsi:type="dcterms:W3CDTF">2021-12-01T16:57:14Z</dcterms:modified>
  <cp:category>research posters template</cp:category>
</cp:coreProperties>
</file>