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39250" cy="11982450"/>
  <p:embeddedFontLst>
    <p:embeddedFont>
      <p:font typeface="Quattrocento" panose="02020502030000000404" pitchFamily="18" charset="0"/>
      <p:regular r:id="rId5"/>
      <p:bold r:id="rId6"/>
    </p:embeddedFont>
    <p:embeddedFont>
      <p:font typeface="Quattrocento Sans" panose="020B0502050000020003" pitchFamily="34" charset="0"/>
      <p:regular r:id="rId7"/>
      <p:bold r:id="rId8"/>
      <p:italic r:id="rId9"/>
      <p:boldItalic r:id="rId10"/>
    </p:embeddedFont>
  </p:embeddedFontLst>
  <p:custDataLst>
    <p:tags r:id="rId11"/>
  </p:custDataLst>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1088">
          <p15:clr>
            <a:srgbClr val="A4A3A4"/>
          </p15:clr>
        </p15:guide>
        <p15:guide id="2" pos="13440">
          <p15:clr>
            <a:srgbClr val="A4A3A4"/>
          </p15:clr>
        </p15:guide>
      </p15:sldGuideLst>
    </p:ext>
    <p:ext uri="{2D200454-40CA-4A62-9FC3-DE9A4176ACB9}">
      <p15:notesGuideLst xmlns:p15="http://schemas.microsoft.com/office/powerpoint/2012/main">
        <p15:guide id="1" orient="horz" pos="3774">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84A0"/>
    <a:srgbClr val="664F93"/>
    <a:srgbClr val="5B4D7F"/>
    <a:srgbClr val="604884"/>
    <a:srgbClr val="7C5393"/>
    <a:srgbClr val="506796"/>
    <a:srgbClr val="378B9F"/>
    <a:srgbClr val="3A749C"/>
    <a:srgbClr val="E64B3C"/>
    <a:srgbClr val="C82B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654" autoAdjust="0"/>
  </p:normalViewPr>
  <p:slideViewPr>
    <p:cSldViewPr>
      <p:cViewPr>
        <p:scale>
          <a:sx n="35" d="100"/>
          <a:sy n="35" d="100"/>
        </p:scale>
        <p:origin x="312" y="144"/>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984" y="72"/>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gs" Target="tags/tag1.xml"/><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5235575"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algn="r" defTabSz="1149350">
              <a:defRPr sz="1500"/>
            </a:lvl1pPr>
          </a:lstStyle>
          <a:p>
            <a:fld id="{56A6134A-9986-4884-ADAB-C57241D32564}" type="slidenum">
              <a:rPr lang="zh-CN" altLang="en-US"/>
              <a:t>‹#›</a:t>
            </a:fld>
            <a:endParaRPr lang="en-US" altLang="zh-CN"/>
          </a:p>
        </p:txBody>
      </p:sp>
    </p:spTree>
    <p:extLst>
      <p:ext uri="{BB962C8B-B14F-4D97-AF65-F5344CB8AC3E}">
        <p14:creationId xmlns:p14="http://schemas.microsoft.com/office/powerpoint/2010/main" val="93486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5241925"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1582738" y="889000"/>
            <a:ext cx="6059487" cy="45450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57300" y="5732463"/>
            <a:ext cx="6708775" cy="533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5241925"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algn="r" defTabSz="1149350">
              <a:defRPr sz="1500"/>
            </a:lvl1pPr>
          </a:lstStyle>
          <a:p>
            <a:fld id="{23124DF2-DDA8-402F-81DD-AC1D1E5694AB}" type="slidenum">
              <a:rPr lang="zh-CN" altLang="en-US"/>
              <a:t>‹#›</a:t>
            </a:fld>
            <a:endParaRPr lang="en-US" altLang="zh-CN"/>
          </a:p>
        </p:txBody>
      </p:sp>
    </p:spTree>
    <p:extLst>
      <p:ext uri="{BB962C8B-B14F-4D97-AF65-F5344CB8AC3E}">
        <p14:creationId xmlns:p14="http://schemas.microsoft.com/office/powerpoint/2010/main" val="19040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D5580D61-8B82-42C3-9A37-58134866DD67}" type="slidenum">
              <a:rPr lang="zh-CN" altLang="en-US" sz="1500"/>
              <a:t>1</a:t>
            </a:fld>
            <a:endParaRPr lang="en-US" altLang="zh-CN" sz="1500"/>
          </a:p>
        </p:txBody>
      </p:sp>
      <p:sp>
        <p:nvSpPr>
          <p:cNvPr id="3075" name="Rectangle 2"/>
          <p:cNvSpPr>
            <a:spLocks noGrp="1" noRot="1" noChangeAspect="1" noChangeArrowheads="1" noTextEdit="1"/>
          </p:cNvSpPr>
          <p:nvPr>
            <p:ph type="sldImg"/>
          </p:nvPr>
        </p:nvSpPr>
        <p:spPr/>
      </p:sp>
      <p:sp>
        <p:nvSpPr>
          <p:cNvPr id="3076" name="Rectangle 3"/>
          <p:cNvSpPr>
            <a:spLocks noGrp="1" noChangeArrowheads="1"/>
          </p:cNvSpPr>
          <p:nvPr>
            <p:ph type="body" idx="1"/>
          </p:nvPr>
        </p:nvSpPr>
        <p:spPr>
          <a:noFill/>
        </p:spPr>
        <p:txBody>
          <a:bodyPr/>
          <a:lstStyle>
            <a:defPPr>
              <a:defRPr kern="1200" smtId="4294967295"/>
            </a:defP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a:prstGeom prst="rect">
            <a:avLst/>
          </a:prstGeo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a:prstGeom prst="rect">
            <a:avLst/>
          </a:prstGeo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16601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79" y="7680325"/>
            <a:ext cx="39502643" cy="217249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8220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7625"/>
            <a:ext cx="9874956" cy="28087638"/>
          </a:xfrm>
          <a:prstGeom prst="rect">
            <a:avLst/>
          </a:prstGeo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78" y="1317625"/>
            <a:ext cx="29492222" cy="280876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5127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a:xfrm>
            <a:off x="2194279" y="7680325"/>
            <a:ext cx="39502643" cy="21724938"/>
          </a:xfrm>
          <a:prstGeom prst="rect">
            <a:avLst/>
          </a:prstGeo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3083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a:prstGeom prst="rect">
            <a:avLst/>
          </a:prstGeo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a:prstGeom prst="rect">
            <a:avLst/>
          </a:prstGeo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24496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4279" y="7680325"/>
            <a:ext cx="19683588"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7680325"/>
            <a:ext cx="19683589"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9732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1"/>
            <a:ext cx="19401368"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5961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22457045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81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a:prstGeom prst="rect">
            <a:avLst/>
          </a:prstGeo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17546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7" cy="19750088"/>
          </a:xfrm>
          <a:prstGeom prst="rect">
            <a:avLst/>
          </a:prstGeo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39591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a:blip r:embed="rId13"/>
          <a:stretch>
            <a:fillRect/>
          </a:stretch>
        </p:blipFill>
        <p:spPr>
          <a:xfrm rot="16200000">
            <a:off x="-11506200" y="16459200"/>
            <a:ext cx="14274800" cy="4368800"/>
          </a:xfrm>
          <a:prstGeom prst="rect">
            <a:avLst/>
          </a:prstGeom>
        </p:spPr>
      </p:pic>
      <p:pic>
        <p:nvPicPr>
          <p:cNvPr id="3" name="New picture"/>
          <p:cNvPicPr/>
          <p:nvPr/>
        </p:nvPicPr>
        <p:blipFill>
          <a:blip r:embed="rId13"/>
          <a:stretch>
            <a:fillRect/>
          </a:stretch>
        </p:blipFill>
        <p:spPr>
          <a:xfrm rot="5400000">
            <a:off x="41122600" y="16459200"/>
            <a:ext cx="14274800" cy="4368800"/>
          </a:xfrm>
          <a:prstGeom prst="rect">
            <a:avLst/>
          </a:prstGeom>
        </p:spPr>
      </p:pic>
      <p:pic>
        <p:nvPicPr>
          <p:cNvPr id="4" name="New picture"/>
          <p:cNvPicPr/>
          <p:nvPr/>
        </p:nvPicPr>
        <p:blipFill>
          <a:blip r:embed="rId14"/>
          <a:stretch>
            <a:fillRect/>
          </a:stretch>
        </p:blipFill>
        <p:spPr>
          <a:xfrm>
            <a:off x="6959600" y="33426400"/>
            <a:ext cx="29972000" cy="1549400"/>
          </a:xfrm>
          <a:prstGeom prst="rect">
            <a:avLst/>
          </a:prstGeom>
        </p:spPr>
      </p:pic>
      <p:sp>
        <p:nvSpPr>
          <p:cNvPr id="5"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ponderingpeacock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074988" rtl="0" eaLnBrk="0" fontAlgn="base" hangingPunct="0">
        <a:spcBef>
          <a:spcPct val="0"/>
        </a:spcBef>
        <a:spcAft>
          <a:spcPct val="0"/>
        </a:spcAft>
        <a:defRPr sz="14800">
          <a:solidFill>
            <a:schemeClr val="tx2"/>
          </a:solidFill>
          <a:latin typeface="+mj-lt"/>
          <a:ea typeface="+mj-ea"/>
          <a:cs typeface="+mj-cs"/>
        </a:defRPr>
      </a:lvl1pPr>
      <a:lvl2pPr algn="ctr" defTabSz="3074988" rtl="0" eaLnBrk="0" fontAlgn="base" hangingPunct="0">
        <a:spcBef>
          <a:spcPct val="0"/>
        </a:spcBef>
        <a:spcAft>
          <a:spcPct val="0"/>
        </a:spcAft>
        <a:defRPr sz="14800">
          <a:solidFill>
            <a:schemeClr val="tx2"/>
          </a:solidFill>
          <a:latin typeface="Times New Roman" pitchFamily="18" charset="0"/>
        </a:defRPr>
      </a:lvl2pPr>
      <a:lvl3pPr algn="ctr" defTabSz="3074988" rtl="0" eaLnBrk="0" fontAlgn="base" hangingPunct="0">
        <a:spcBef>
          <a:spcPct val="0"/>
        </a:spcBef>
        <a:spcAft>
          <a:spcPct val="0"/>
        </a:spcAft>
        <a:defRPr sz="14800">
          <a:solidFill>
            <a:schemeClr val="tx2"/>
          </a:solidFill>
          <a:latin typeface="Times New Roman" pitchFamily="18" charset="0"/>
        </a:defRPr>
      </a:lvl3pPr>
      <a:lvl4pPr algn="ctr" defTabSz="3074988" rtl="0" eaLnBrk="0" fontAlgn="base" hangingPunct="0">
        <a:spcBef>
          <a:spcPct val="0"/>
        </a:spcBef>
        <a:spcAft>
          <a:spcPct val="0"/>
        </a:spcAft>
        <a:defRPr sz="14800">
          <a:solidFill>
            <a:schemeClr val="tx2"/>
          </a:solidFill>
          <a:latin typeface="Times New Roman" pitchFamily="18" charset="0"/>
        </a:defRPr>
      </a:lvl4pPr>
      <a:lvl5pPr algn="ctr" defTabSz="3074988" rtl="0" eaLnBrk="0" fontAlgn="base" hangingPunct="0">
        <a:spcBef>
          <a:spcPct val="0"/>
        </a:spcBef>
        <a:spcAft>
          <a:spcPct val="0"/>
        </a:spcAft>
        <a:defRPr sz="14800">
          <a:solidFill>
            <a:schemeClr val="tx2"/>
          </a:solidFill>
          <a:latin typeface="Times New Roman" pitchFamily="18" charset="0"/>
        </a:defRPr>
      </a:lvl5pPr>
      <a:lvl6pPr marL="457200" algn="ctr" defTabSz="3074988" rtl="0" eaLnBrk="0" fontAlgn="base" hangingPunct="0">
        <a:spcBef>
          <a:spcPct val="0"/>
        </a:spcBef>
        <a:spcAft>
          <a:spcPct val="0"/>
        </a:spcAft>
        <a:defRPr sz="14800">
          <a:solidFill>
            <a:schemeClr val="tx2"/>
          </a:solidFill>
          <a:latin typeface="Times New Roman" pitchFamily="18" charset="0"/>
        </a:defRPr>
      </a:lvl6pPr>
      <a:lvl7pPr marL="914400" algn="ctr" defTabSz="3074988" rtl="0" eaLnBrk="0" fontAlgn="base" hangingPunct="0">
        <a:spcBef>
          <a:spcPct val="0"/>
        </a:spcBef>
        <a:spcAft>
          <a:spcPct val="0"/>
        </a:spcAft>
        <a:defRPr sz="14800">
          <a:solidFill>
            <a:schemeClr val="tx2"/>
          </a:solidFill>
          <a:latin typeface="Times New Roman" pitchFamily="18" charset="0"/>
        </a:defRPr>
      </a:lvl7pPr>
      <a:lvl8pPr marL="1371600" algn="ctr" defTabSz="3074988" rtl="0" eaLnBrk="0" fontAlgn="base" hangingPunct="0">
        <a:spcBef>
          <a:spcPct val="0"/>
        </a:spcBef>
        <a:spcAft>
          <a:spcPct val="0"/>
        </a:spcAft>
        <a:defRPr sz="14800">
          <a:solidFill>
            <a:schemeClr val="tx2"/>
          </a:solidFill>
          <a:latin typeface="Times New Roman" pitchFamily="18" charset="0"/>
        </a:defRPr>
      </a:lvl8pPr>
      <a:lvl9pPr marL="1828800" algn="ctr" defTabSz="3074988" rtl="0" eaLnBrk="0" fontAlgn="base" hangingPunct="0">
        <a:spcBef>
          <a:spcPct val="0"/>
        </a:spcBef>
        <a:spcAft>
          <a:spcPct val="0"/>
        </a:spcAft>
        <a:defRPr sz="14800">
          <a:solidFill>
            <a:schemeClr val="tx2"/>
          </a:solidFill>
          <a:latin typeface="Times New Roman" pitchFamily="18" charset="0"/>
        </a:defRPr>
      </a:lvl9pPr>
    </p:titleStyle>
    <p:bodyStyle>
      <a:defPPr>
        <a:defRPr kern="1200" smtId="4294967295"/>
      </a:defPPr>
      <a:lvl1pPr marL="1150938" indent="-1150938" algn="l" defTabSz="3074988" rtl="0" eaLnBrk="0" fontAlgn="base" hangingPunct="0">
        <a:spcBef>
          <a:spcPct val="20000"/>
        </a:spcBef>
        <a:spcAft>
          <a:spcPct val="0"/>
        </a:spcAft>
        <a:buChar char="•"/>
        <a:defRPr sz="10700">
          <a:solidFill>
            <a:schemeClr val="tx1"/>
          </a:solidFill>
          <a:latin typeface="+mn-lt"/>
          <a:ea typeface="+mn-ea"/>
          <a:cs typeface="+mn-cs"/>
        </a:defRPr>
      </a:lvl1pPr>
      <a:lvl2pPr marL="2497138" indent="-960438" algn="l" defTabSz="3074988" rtl="0" eaLnBrk="0" fontAlgn="base" hangingPunct="0">
        <a:spcBef>
          <a:spcPct val="20000"/>
        </a:spcBef>
        <a:spcAft>
          <a:spcPct val="0"/>
        </a:spcAft>
        <a:buChar char="–"/>
        <a:defRPr sz="9500">
          <a:solidFill>
            <a:schemeClr val="tx1"/>
          </a:solidFill>
          <a:latin typeface="+mn-lt"/>
        </a:defRPr>
      </a:lvl2pPr>
      <a:lvl3pPr marL="3843338" indent="-768350" algn="l" defTabSz="3074988" rtl="0" eaLnBrk="0" fontAlgn="base" hangingPunct="0">
        <a:spcBef>
          <a:spcPct val="20000"/>
        </a:spcBef>
        <a:spcAft>
          <a:spcPct val="0"/>
        </a:spcAft>
        <a:buChar char="•"/>
        <a:defRPr sz="8100">
          <a:solidFill>
            <a:schemeClr val="tx1"/>
          </a:solidFill>
          <a:latin typeface="+mn-lt"/>
        </a:defRPr>
      </a:lvl3pPr>
      <a:lvl4pPr marL="5384800" indent="-773113" algn="l" defTabSz="3074988" rtl="0" eaLnBrk="0" fontAlgn="base" hangingPunct="0">
        <a:spcBef>
          <a:spcPct val="20000"/>
        </a:spcBef>
        <a:spcAft>
          <a:spcPct val="0"/>
        </a:spcAft>
        <a:buChar char="–"/>
        <a:defRPr sz="6500">
          <a:solidFill>
            <a:schemeClr val="tx1"/>
          </a:solidFill>
          <a:latin typeface="+mn-lt"/>
        </a:defRPr>
      </a:lvl4pPr>
      <a:lvl5pPr marL="6921500" indent="-768350" algn="l" defTabSz="3074988" rtl="0" eaLnBrk="0" fontAlgn="base" hangingPunct="0">
        <a:spcBef>
          <a:spcPct val="20000"/>
        </a:spcBef>
        <a:spcAft>
          <a:spcPct val="0"/>
        </a:spcAft>
        <a:buChar char="»"/>
        <a:defRPr sz="6500">
          <a:solidFill>
            <a:schemeClr val="tx1"/>
          </a:solidFill>
          <a:latin typeface="+mn-lt"/>
        </a:defRPr>
      </a:lvl5pPr>
      <a:lvl6pPr marL="7378700" indent="-768350" algn="l" defTabSz="3074988" rtl="0" eaLnBrk="0" fontAlgn="base" hangingPunct="0">
        <a:spcBef>
          <a:spcPct val="20000"/>
        </a:spcBef>
        <a:spcAft>
          <a:spcPct val="0"/>
        </a:spcAft>
        <a:buChar char="»"/>
        <a:defRPr sz="6500">
          <a:solidFill>
            <a:schemeClr val="tx1"/>
          </a:solidFill>
          <a:latin typeface="+mn-lt"/>
        </a:defRPr>
      </a:lvl6pPr>
      <a:lvl7pPr marL="7835900" indent="-768350" algn="l" defTabSz="3074988" rtl="0" eaLnBrk="0" fontAlgn="base" hangingPunct="0">
        <a:spcBef>
          <a:spcPct val="20000"/>
        </a:spcBef>
        <a:spcAft>
          <a:spcPct val="0"/>
        </a:spcAft>
        <a:buChar char="»"/>
        <a:defRPr sz="6500">
          <a:solidFill>
            <a:schemeClr val="tx1"/>
          </a:solidFill>
          <a:latin typeface="+mn-lt"/>
        </a:defRPr>
      </a:lvl7pPr>
      <a:lvl8pPr marL="8293100" indent="-768350" algn="l" defTabSz="3074988" rtl="0" eaLnBrk="0" fontAlgn="base" hangingPunct="0">
        <a:spcBef>
          <a:spcPct val="20000"/>
        </a:spcBef>
        <a:spcAft>
          <a:spcPct val="0"/>
        </a:spcAft>
        <a:buChar char="»"/>
        <a:defRPr sz="6500">
          <a:solidFill>
            <a:schemeClr val="tx1"/>
          </a:solidFill>
          <a:latin typeface="+mn-lt"/>
        </a:defRPr>
      </a:lvl8pPr>
      <a:lvl9pPr marL="8750300" indent="-768350" algn="l" defTabSz="3074988" rtl="0" eaLnBrk="0" fontAlgn="base" hangingPunct="0">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2D3C50"/>
        </a:solidFill>
        <a:effectLst/>
      </p:bgPr>
    </p:bg>
    <p:spTree>
      <p:nvGrpSpPr>
        <p:cNvPr id="1" name=""/>
        <p:cNvGrpSpPr/>
        <p:nvPr/>
      </p:nvGrpSpPr>
      <p:grpSpPr>
        <a:xfrm>
          <a:off x="0" y="0"/>
          <a:ext cx="0" cy="0"/>
          <a:chOff x="0" y="0"/>
          <a:chExt cx="0" cy="0"/>
        </a:xfrm>
      </p:grpSpPr>
      <p:sp>
        <p:nvSpPr>
          <p:cNvPr id="28" name="Text Box 241"/>
          <p:cNvSpPr txBox="1">
            <a:spLocks noChangeArrowheads="1"/>
          </p:cNvSpPr>
          <p:nvPr/>
        </p:nvSpPr>
        <p:spPr bwMode="auto">
          <a:xfrm>
            <a:off x="685800" y="685800"/>
            <a:ext cx="42519600" cy="6080622"/>
          </a:xfrm>
          <a:prstGeom prst="snip2DiagRect">
            <a:avLst/>
          </a:prstGeom>
          <a:solidFill>
            <a:srgbClr val="E64B3C"/>
          </a:solidFill>
          <a:ln w="25400">
            <a:noFill/>
            <a:miter lim="800000"/>
          </a:ln>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a:solidFill>
                <a:schemeClr val="bg1"/>
              </a:solidFill>
              <a:latin typeface="Arial"/>
              <a:ea typeface="SimSun" pitchFamily="2" charset="-122"/>
            </a:endParaRPr>
          </a:p>
        </p:txBody>
      </p:sp>
      <p:sp>
        <p:nvSpPr>
          <p:cNvPr id="70" name="Text Placeholder 5">
            <a:extLst>
              <a:ext uri="{FF2B5EF4-FFF2-40B4-BE49-F238E27FC236}">
                <a16:creationId xmlns:a16="http://schemas.microsoft.com/office/drawing/2014/main" id="{425621FB-070F-446E-BA36-4A66EBF8DEF2}"/>
              </a:ext>
            </a:extLst>
          </p:cNvPr>
          <p:cNvSpPr txBox="1"/>
          <p:nvPr/>
        </p:nvSpPr>
        <p:spPr>
          <a:xfrm>
            <a:off x="3657600" y="935487"/>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8000" b="1" dirty="0">
                <a:solidFill>
                  <a:schemeClr val="bg1"/>
                </a:solidFill>
                <a:effectLst/>
                <a:latin typeface="Quattrocento" panose="02020802030000000404" pitchFamily="18" charset="0"/>
              </a:rPr>
              <a:t>RETROSPECTIVE ANALYSIS OF UNDERSTANDING FIREARM VIOLENCE PREVENTION AFTER SAFETY PRESENTATION IN A COMMUNITY-BASED SETTING</a:t>
            </a:r>
          </a:p>
        </p:txBody>
      </p:sp>
      <p:sp>
        <p:nvSpPr>
          <p:cNvPr id="71" name="Text Placeholder 5">
            <a:extLst>
              <a:ext uri="{FF2B5EF4-FFF2-40B4-BE49-F238E27FC236}">
                <a16:creationId xmlns:a16="http://schemas.microsoft.com/office/drawing/2014/main" id="{3A3E55C8-5130-4258-80B1-064CE3FDB621}"/>
              </a:ext>
            </a:extLst>
          </p:cNvPr>
          <p:cNvSpPr txBox="1"/>
          <p:nvPr/>
        </p:nvSpPr>
        <p:spPr>
          <a:xfrm>
            <a:off x="3657600" y="3643111"/>
            <a:ext cx="36576000" cy="2930033"/>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600" dirty="0">
                <a:solidFill>
                  <a:schemeClr val="bg1"/>
                </a:solidFill>
                <a:effectLst/>
                <a:latin typeface="Quattrocento" panose="02020802030000000404" pitchFamily="18" charset="0"/>
                <a:cs typeface="Arial" panose="020B0604020202020204" pitchFamily="34" charset="0"/>
              </a:rPr>
              <a:t> </a:t>
            </a:r>
          </a:p>
          <a:p>
            <a:pPr algn="ctr">
              <a:defRPr/>
            </a:pPr>
            <a:r>
              <a:rPr lang="en-US" sz="5600" dirty="0">
                <a:solidFill>
                  <a:schemeClr val="bg1"/>
                </a:solidFill>
                <a:effectLst/>
                <a:latin typeface="Quattrocento" panose="02020802030000000404" pitchFamily="18" charset="0"/>
                <a:cs typeface="Arial" panose="020B0604020202020204" pitchFamily="34" charset="0"/>
              </a:rPr>
              <a:t>Eddie Soto &amp; Haydar Ibrahim, B.S. MD candidates, University of Colorado School of Medicine, Class of 2022</a:t>
            </a:r>
          </a:p>
          <a:p>
            <a:pPr algn="ctr">
              <a:defRPr/>
            </a:pPr>
            <a:r>
              <a:rPr lang="en-US" sz="5600" dirty="0">
                <a:solidFill>
                  <a:schemeClr val="bg1"/>
                </a:solidFill>
                <a:effectLst/>
                <a:latin typeface="Quattrocento" panose="02020802030000000404" pitchFamily="18" charset="0"/>
                <a:cs typeface="Arial" panose="020B0604020202020204" pitchFamily="34" charset="0"/>
              </a:rPr>
              <a:t>Faculty Sponsor, Dr. Kristine Rodrigues, MD</a:t>
            </a:r>
          </a:p>
        </p:txBody>
      </p:sp>
      <p:sp>
        <p:nvSpPr>
          <p:cNvPr id="73" name="TextBox 19">
            <a:extLst>
              <a:ext uri="{FF2B5EF4-FFF2-40B4-BE49-F238E27FC236}">
                <a16:creationId xmlns:a16="http://schemas.microsoft.com/office/drawing/2014/main" id="{D5A32123-7974-4A0F-B8DF-6C82FB22F596}"/>
              </a:ext>
            </a:extLst>
          </p:cNvPr>
          <p:cNvSpPr txBox="1">
            <a:spLocks noChangeArrowheads="1"/>
          </p:cNvSpPr>
          <p:nvPr/>
        </p:nvSpPr>
        <p:spPr bwMode="auto">
          <a:xfrm>
            <a:off x="890594" y="8610600"/>
            <a:ext cx="9598176" cy="93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solidFill>
                  <a:schemeClr val="bg1"/>
                </a:solidFill>
                <a:effectLst/>
                <a:latin typeface="Quattrocento Sans" panose="020B0502050000020003" pitchFamily="34" charset="0"/>
              </a:rPr>
              <a:t>Firearm-related deaths in the United States are the third leading cause of overall death among children and the United States continues to have the highest rate of firearm-related injuries compared to other industrialized countries</a:t>
            </a:r>
            <a:r>
              <a:rPr lang="en-US" sz="2400" baseline="30000" dirty="0">
                <a:solidFill>
                  <a:schemeClr val="bg1"/>
                </a:solidFill>
                <a:effectLst/>
                <a:latin typeface="Quattrocento Sans" panose="020B0502050000020003" pitchFamily="34" charset="0"/>
              </a:rPr>
              <a:t>4</a:t>
            </a:r>
            <a:r>
              <a:rPr lang="en-US" sz="2400" dirty="0">
                <a:solidFill>
                  <a:schemeClr val="bg1"/>
                </a:solidFill>
                <a:effectLst/>
                <a:latin typeface="Quattrocento Sans" panose="020B0502050000020003" pitchFamily="34" charset="0"/>
              </a:rPr>
              <a:t>. Roughly 1/3 of U.S. homes with children contain firearms. In 2017, at least 285 children got ahold of a gun and inadvertently shot themselves or someone else. Teenagers are at a higher risk for suicide when there is a gun in the home. This project aims to see if giving a presentation on gun violence prevention and facilitating a role-play scenario within the community will increase knowledge of this topic.</a:t>
            </a: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p:txBody>
      </p:sp>
      <p:sp>
        <p:nvSpPr>
          <p:cNvPr id="74" name="Rectangle 10">
            <a:extLst>
              <a:ext uri="{FF2B5EF4-FFF2-40B4-BE49-F238E27FC236}">
                <a16:creationId xmlns:a16="http://schemas.microsoft.com/office/drawing/2014/main" id="{4EDA12B6-07B5-44F9-8F8B-E1BE66469DB6}"/>
              </a:ext>
            </a:extLst>
          </p:cNvPr>
          <p:cNvSpPr>
            <a:spLocks noChangeArrowheads="1"/>
          </p:cNvSpPr>
          <p:nvPr/>
        </p:nvSpPr>
        <p:spPr bwMode="auto">
          <a:xfrm>
            <a:off x="660482" y="7471321"/>
            <a:ext cx="10058400" cy="873301"/>
          </a:xfrm>
          <a:prstGeom prst="snipRoundRect">
            <a:avLst>
              <a:gd name="adj1" fmla="val 0"/>
              <a:gd name="adj2" fmla="val 50000"/>
            </a:avLst>
          </a:prstGeom>
          <a:solidFill>
            <a:srgbClr val="3684A0"/>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Abstract</a:t>
            </a:r>
          </a:p>
        </p:txBody>
      </p:sp>
      <p:sp>
        <p:nvSpPr>
          <p:cNvPr id="79" name="Rectangle 78">
            <a:extLst>
              <a:ext uri="{FF2B5EF4-FFF2-40B4-BE49-F238E27FC236}">
                <a16:creationId xmlns:a16="http://schemas.microsoft.com/office/drawing/2014/main" id="{0F831EE1-8866-4A3E-8CAB-8624A11FF145}"/>
              </a:ext>
            </a:extLst>
          </p:cNvPr>
          <p:cNvSpPr/>
          <p:nvPr/>
        </p:nvSpPr>
        <p:spPr>
          <a:xfrm>
            <a:off x="11488502" y="8000999"/>
            <a:ext cx="10058400" cy="2423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latin typeface="+mj-lt"/>
            </a:endParaRPr>
          </a:p>
        </p:txBody>
      </p:sp>
      <p:sp>
        <p:nvSpPr>
          <p:cNvPr id="80" name="TextBox 19">
            <a:extLst>
              <a:ext uri="{FF2B5EF4-FFF2-40B4-BE49-F238E27FC236}">
                <a16:creationId xmlns:a16="http://schemas.microsoft.com/office/drawing/2014/main" id="{45A199C6-0BDE-461E-8044-A335463A4944}"/>
              </a:ext>
            </a:extLst>
          </p:cNvPr>
          <p:cNvSpPr txBox="1">
            <a:spLocks noChangeArrowheads="1"/>
          </p:cNvSpPr>
          <p:nvPr/>
        </p:nvSpPr>
        <p:spPr bwMode="auto">
          <a:xfrm>
            <a:off x="11718614" y="8610600"/>
            <a:ext cx="9598176" cy="1592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effectLst/>
                <a:latin typeface="Quattrocento Sans" panose="020B0502050000020003" pitchFamily="34" charset="0"/>
                <a:cs typeface="Arial" panose="020B0604020202020204" pitchFamily="34" charset="0"/>
              </a:rPr>
              <a:t>The underlying question is </a:t>
            </a:r>
            <a:r>
              <a:rPr lang="en-US" sz="2400" b="1" dirty="0">
                <a:effectLst/>
                <a:latin typeface="Quattrocento Sans" panose="020B0502050000020003" pitchFamily="34" charset="0"/>
                <a:cs typeface="Arial" panose="020B0604020202020204" pitchFamily="34" charset="0"/>
              </a:rPr>
              <a:t>whether a safety presentation and role-play scenarios on gun violence prevention will increase knowledge in the topic and prompt parents to ask about firearm storage or even removal. </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The presentation includes: </a:t>
            </a:r>
          </a:p>
          <a:p>
            <a:pPr marL="342900" indent="-342900" algn="just">
              <a:lnSpc>
                <a:spcPct val="110000"/>
              </a:lnSpc>
              <a:buFont typeface="Arial" panose="020B0604020202020204" pitchFamily="34" charset="0"/>
              <a:buChar char="•"/>
            </a:pPr>
            <a:r>
              <a:rPr lang="en-US" sz="2400" b="1" dirty="0">
                <a:effectLst/>
                <a:latin typeface="Quattrocento Sans" panose="020B0502050000020003" pitchFamily="34" charset="0"/>
                <a:cs typeface="Arial" panose="020B0604020202020204" pitchFamily="34" charset="0"/>
              </a:rPr>
              <a:t>Statistics on accidental firearm deaths and youth</a:t>
            </a:r>
          </a:p>
          <a:p>
            <a:pPr marL="342900" indent="-342900" algn="just">
              <a:lnSpc>
                <a:spcPct val="110000"/>
              </a:lnSpc>
              <a:buFont typeface="Arial" panose="020B0604020202020204" pitchFamily="34" charset="0"/>
              <a:buChar char="•"/>
            </a:pPr>
            <a:r>
              <a:rPr lang="en-US" sz="2400" b="1" dirty="0">
                <a:effectLst/>
                <a:latin typeface="Quattrocento Sans" panose="020B0502050000020003" pitchFamily="34" charset="0"/>
                <a:cs typeface="Arial" panose="020B0604020202020204" pitchFamily="34" charset="0"/>
              </a:rPr>
              <a:t>Statistics on the association of gun ownership and suicide</a:t>
            </a:r>
          </a:p>
          <a:p>
            <a:pPr marL="342900" indent="-342900" algn="just">
              <a:lnSpc>
                <a:spcPct val="110000"/>
              </a:lnSpc>
              <a:buFont typeface="Arial" panose="020B0604020202020204" pitchFamily="34" charset="0"/>
              <a:buChar char="•"/>
            </a:pPr>
            <a:r>
              <a:rPr lang="en-US" sz="2400" b="1" dirty="0">
                <a:effectLst/>
                <a:latin typeface="Quattrocento Sans" panose="020B0502050000020003" pitchFamily="34" charset="0"/>
                <a:cs typeface="Arial" panose="020B0604020202020204" pitchFamily="34" charset="0"/>
              </a:rPr>
              <a:t>Statistics on the relationship of safe storage and accidental firearm deaths</a:t>
            </a:r>
          </a:p>
          <a:p>
            <a:pPr marL="342900" indent="-342900" algn="just">
              <a:lnSpc>
                <a:spcPct val="110000"/>
              </a:lnSpc>
              <a:buFont typeface="Arial" panose="020B0604020202020204" pitchFamily="34" charset="0"/>
              <a:buChar char="•"/>
            </a:pPr>
            <a:r>
              <a:rPr lang="en-US" sz="2400" b="1" dirty="0">
                <a:effectLst/>
                <a:latin typeface="Quattrocento Sans" panose="020B0502050000020003" pitchFamily="34" charset="0"/>
                <a:cs typeface="Arial" panose="020B0604020202020204" pitchFamily="34" charset="0"/>
              </a:rPr>
              <a:t>Recommendations from the American Academy of Pediatrics</a:t>
            </a:r>
          </a:p>
          <a:p>
            <a:pPr marL="342900" indent="-342900" algn="just">
              <a:lnSpc>
                <a:spcPct val="110000"/>
              </a:lnSpc>
              <a:buFont typeface="Arial" panose="020B0604020202020204" pitchFamily="34" charset="0"/>
              <a:buChar char="•"/>
            </a:pPr>
            <a:r>
              <a:rPr lang="en-US" sz="2400" b="1" dirty="0">
                <a:effectLst/>
                <a:latin typeface="Quattrocento Sans" panose="020B0502050000020003" pitchFamily="34" charset="0"/>
                <a:cs typeface="Arial" panose="020B0604020202020204" pitchFamily="34" charset="0"/>
              </a:rPr>
              <a:t>Resources on firearm violence prevention and suicide.</a:t>
            </a:r>
          </a:p>
          <a:p>
            <a:pPr marL="342900" indent="-34290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Our recommendations include:</a:t>
            </a:r>
          </a:p>
          <a:p>
            <a:pPr marL="342900" indent="-342900">
              <a:lnSpc>
                <a:spcPct val="110000"/>
              </a:lnSpc>
              <a:buFont typeface="Arial" panose="020B0604020202020204" pitchFamily="34" charset="0"/>
              <a:buChar char="•"/>
            </a:pPr>
            <a:r>
              <a:rPr lang="en-US" sz="2400" dirty="0">
                <a:effectLst/>
                <a:latin typeface="Quattrocento Sans" panose="020B0502050000020003" pitchFamily="34" charset="0"/>
                <a:cs typeface="Arial" panose="020B0604020202020204" pitchFamily="34" charset="0"/>
              </a:rPr>
              <a:t>If a gun is in the house, always keep it </a:t>
            </a:r>
            <a:r>
              <a:rPr lang="en-US" sz="2400" b="1" dirty="0">
                <a:effectLst/>
                <a:latin typeface="Quattrocento Sans" panose="020B0502050000020003" pitchFamily="34" charset="0"/>
                <a:cs typeface="Arial" panose="020B0604020202020204" pitchFamily="34" charset="0"/>
              </a:rPr>
              <a:t>unloaded and locked</a:t>
            </a:r>
          </a:p>
          <a:p>
            <a:pPr marL="342900" indent="-342900">
              <a:lnSpc>
                <a:spcPct val="110000"/>
              </a:lnSpc>
              <a:buFont typeface="Arial" panose="020B0604020202020204" pitchFamily="34" charset="0"/>
              <a:buChar char="•"/>
            </a:pPr>
            <a:r>
              <a:rPr lang="en-US" sz="2400" dirty="0">
                <a:effectLst/>
                <a:latin typeface="Quattrocento Sans" panose="020B0502050000020003" pitchFamily="34" charset="0"/>
                <a:cs typeface="Arial" panose="020B0604020202020204" pitchFamily="34" charset="0"/>
              </a:rPr>
              <a:t>It should be kept </a:t>
            </a:r>
            <a:r>
              <a:rPr lang="en-US" sz="2400" b="1" dirty="0">
                <a:effectLst/>
                <a:latin typeface="Quattrocento Sans" panose="020B0502050000020003" pitchFamily="34" charset="0"/>
                <a:cs typeface="Arial" panose="020B0604020202020204" pitchFamily="34" charset="0"/>
              </a:rPr>
              <a:t>out of reach and sight of children</a:t>
            </a:r>
          </a:p>
          <a:p>
            <a:pPr marL="342900" indent="-342900">
              <a:lnSpc>
                <a:spcPct val="110000"/>
              </a:lnSpc>
              <a:buFont typeface="Arial" panose="020B0604020202020204" pitchFamily="34" charset="0"/>
              <a:buChar char="•"/>
            </a:pPr>
            <a:r>
              <a:rPr lang="en-US" sz="2400" dirty="0">
                <a:effectLst/>
                <a:latin typeface="Quattrocento Sans" panose="020B0502050000020003" pitchFamily="34" charset="0"/>
                <a:cs typeface="Arial" panose="020B0604020202020204" pitchFamily="34" charset="0"/>
              </a:rPr>
              <a:t>Keep </a:t>
            </a:r>
            <a:r>
              <a:rPr lang="en-US" sz="2400" b="1" dirty="0">
                <a:effectLst/>
                <a:latin typeface="Quattrocento Sans" panose="020B0502050000020003" pitchFamily="34" charset="0"/>
                <a:cs typeface="Arial" panose="020B0604020202020204" pitchFamily="34" charset="0"/>
              </a:rPr>
              <a:t>ammunition and guns locked in separate locations</a:t>
            </a:r>
            <a:r>
              <a:rPr lang="en-US" sz="2400" dirty="0">
                <a:effectLst/>
                <a:latin typeface="Quattrocento Sans" panose="020B0502050000020003" pitchFamily="34" charset="0"/>
                <a:cs typeface="Arial" panose="020B0604020202020204" pitchFamily="34" charset="0"/>
              </a:rPr>
              <a:t>, not together.</a:t>
            </a:r>
          </a:p>
          <a:p>
            <a:pPr marL="342900" indent="-342900">
              <a:lnSpc>
                <a:spcPct val="110000"/>
              </a:lnSpc>
              <a:buFont typeface="Arial" panose="020B0604020202020204" pitchFamily="34" charset="0"/>
              <a:buChar char="•"/>
            </a:pPr>
            <a:r>
              <a:rPr lang="en-US" sz="2400" dirty="0">
                <a:effectLst/>
                <a:latin typeface="Quattrocento Sans" panose="020B0502050000020003" pitchFamily="34" charset="0"/>
                <a:cs typeface="Arial" panose="020B0604020202020204" pitchFamily="34" charset="0"/>
              </a:rPr>
              <a:t>Before visiting </a:t>
            </a:r>
            <a:r>
              <a:rPr lang="en-US" sz="2400" b="1" dirty="0">
                <a:effectLst/>
                <a:latin typeface="Quattrocento Sans" panose="020B0502050000020003" pitchFamily="34" charset="0"/>
                <a:cs typeface="Arial" panose="020B0604020202020204" pitchFamily="34" charset="0"/>
              </a:rPr>
              <a:t>friends and relatives, ask if they have guns in their homes</a:t>
            </a:r>
            <a:r>
              <a:rPr lang="en-US" sz="2400" dirty="0">
                <a:effectLst/>
                <a:latin typeface="Quattrocento Sans" panose="020B0502050000020003" pitchFamily="34" charset="0"/>
                <a:cs typeface="Arial" panose="020B0604020202020204" pitchFamily="34" charset="0"/>
              </a:rPr>
              <a:t>. If so, </a:t>
            </a:r>
            <a:r>
              <a:rPr lang="en-US" sz="2400" b="1" dirty="0">
                <a:effectLst/>
                <a:latin typeface="Quattrocento Sans" panose="020B0502050000020003" pitchFamily="34" charset="0"/>
                <a:cs typeface="Arial" panose="020B0604020202020204" pitchFamily="34" charset="0"/>
              </a:rPr>
              <a:t>make sure they keep their guns unloaded and locked as well</a:t>
            </a:r>
          </a:p>
          <a:p>
            <a:pPr marL="342900" indent="-342900">
              <a:lnSpc>
                <a:spcPct val="110000"/>
              </a:lnSpc>
              <a:buFont typeface="Arial" panose="020B0604020202020204" pitchFamily="34" charset="0"/>
              <a:buChar char="•"/>
            </a:pPr>
            <a:endParaRPr lang="en-US" sz="2400" b="1" dirty="0">
              <a:effectLst/>
              <a:latin typeface="Quattrocento Sans" panose="020B0502050000020003" pitchFamily="34" charset="0"/>
              <a:cs typeface="Arial" panose="020B0604020202020204" pitchFamily="34" charset="0"/>
            </a:endParaRPr>
          </a:p>
          <a:p>
            <a:pPr>
              <a:lnSpc>
                <a:spcPct val="110000"/>
              </a:lnSpc>
            </a:pPr>
            <a:r>
              <a:rPr lang="en-US" sz="2400" dirty="0">
                <a:effectLst/>
                <a:latin typeface="Quattrocento Sans" panose="020B0502050000020003" pitchFamily="34" charset="0"/>
                <a:cs typeface="Arial" panose="020B0604020202020204" pitchFamily="34" charset="0"/>
              </a:rPr>
              <a:t>After the brief </a:t>
            </a:r>
            <a:r>
              <a:rPr lang="en-US" sz="2400" b="1" dirty="0">
                <a:effectLst/>
                <a:latin typeface="Quattrocento Sans" panose="020B0502050000020003" pitchFamily="34" charset="0"/>
                <a:cs typeface="Arial" panose="020B0604020202020204" pitchFamily="34" charset="0"/>
              </a:rPr>
              <a:t>power-point presentation </a:t>
            </a:r>
            <a:r>
              <a:rPr lang="en-US" sz="2400" dirty="0">
                <a:effectLst/>
                <a:latin typeface="Quattrocento Sans" panose="020B0502050000020003" pitchFamily="34" charset="0"/>
                <a:cs typeface="Arial" panose="020B0604020202020204" pitchFamily="34" charset="0"/>
              </a:rPr>
              <a:t>and </a:t>
            </a:r>
            <a:r>
              <a:rPr lang="en-US" sz="2400" b="1" dirty="0">
                <a:effectLst/>
                <a:latin typeface="Quattrocento Sans" panose="020B0502050000020003" pitchFamily="34" charset="0"/>
                <a:cs typeface="Arial" panose="020B0604020202020204" pitchFamily="34" charset="0"/>
              </a:rPr>
              <a:t>role-play scenario</a:t>
            </a:r>
            <a:r>
              <a:rPr lang="en-US" sz="2400" dirty="0">
                <a:effectLst/>
                <a:latin typeface="Quattrocento Sans" panose="020B0502050000020003" pitchFamily="34" charset="0"/>
                <a:cs typeface="Arial" panose="020B0604020202020204" pitchFamily="34" charset="0"/>
              </a:rPr>
              <a:t>, a survey will be given to participants who consent to the study.</a:t>
            </a:r>
          </a:p>
          <a:p>
            <a:pPr>
              <a:lnSpc>
                <a:spcPct val="110000"/>
              </a:lnSpc>
            </a:pPr>
            <a:r>
              <a:rPr lang="en-US" sz="2400" dirty="0">
                <a:effectLst/>
                <a:latin typeface="Quattrocento Sans" panose="020B0502050000020003" pitchFamily="34" charset="0"/>
                <a:cs typeface="Arial" panose="020B0604020202020204" pitchFamily="34" charset="0"/>
              </a:rPr>
              <a:t>The survey will be a </a:t>
            </a:r>
            <a:r>
              <a:rPr lang="en-US" sz="2400" b="1" dirty="0">
                <a:effectLst/>
                <a:latin typeface="Quattrocento Sans" panose="020B0502050000020003" pitchFamily="34" charset="0"/>
                <a:cs typeface="Arial" panose="020B0604020202020204" pitchFamily="34" charset="0"/>
              </a:rPr>
              <a:t>retrospective pre-post survey </a:t>
            </a:r>
            <a:r>
              <a:rPr lang="en-US" sz="2400" dirty="0">
                <a:effectLst/>
                <a:latin typeface="Quattrocento Sans" panose="020B0502050000020003" pitchFamily="34" charset="0"/>
                <a:cs typeface="Arial" panose="020B0604020202020204" pitchFamily="34" charset="0"/>
              </a:rPr>
              <a:t>containing </a:t>
            </a:r>
            <a:r>
              <a:rPr lang="en-US" sz="2400" b="1" dirty="0">
                <a:effectLst/>
                <a:latin typeface="Quattrocento Sans" panose="020B0502050000020003" pitchFamily="34" charset="0"/>
                <a:cs typeface="Arial" panose="020B0604020202020204" pitchFamily="34" charset="0"/>
              </a:rPr>
              <a:t>7 questions about the presentation on gun violence prevention</a:t>
            </a:r>
            <a:r>
              <a:rPr lang="en-US" sz="2400" dirty="0">
                <a:effectLst/>
                <a:latin typeface="Quattrocento Sans" panose="020B0502050000020003" pitchFamily="34" charset="0"/>
                <a:cs typeface="Arial" panose="020B0604020202020204" pitchFamily="34" charset="0"/>
              </a:rPr>
              <a:t>. </a:t>
            </a:r>
          </a:p>
          <a:p>
            <a:pPr>
              <a:lnSpc>
                <a:spcPct val="110000"/>
              </a:lnSpc>
            </a:pPr>
            <a:r>
              <a:rPr lang="en-US" sz="2400" b="1" dirty="0">
                <a:effectLst/>
                <a:latin typeface="Quattrocento Sans" panose="020B0502050000020003" pitchFamily="34" charset="0"/>
                <a:cs typeface="Arial" panose="020B0604020202020204" pitchFamily="34" charset="0"/>
              </a:rPr>
              <a:t>Age, sex, race/ethnicity, number of children in household, and gun ownership </a:t>
            </a:r>
            <a:r>
              <a:rPr lang="en-US" sz="2400" dirty="0">
                <a:effectLst/>
                <a:latin typeface="Quattrocento Sans" panose="020B0502050000020003" pitchFamily="34" charset="0"/>
                <a:cs typeface="Arial" panose="020B0604020202020204" pitchFamily="34" charset="0"/>
              </a:rPr>
              <a:t>will be collected for demographics of respondents. </a:t>
            </a:r>
          </a:p>
          <a:p>
            <a:pPr>
              <a:lnSpc>
                <a:spcPct val="110000"/>
              </a:lnSpc>
            </a:pPr>
            <a:endParaRPr lang="en-US" sz="2400" dirty="0">
              <a:effectLst/>
              <a:latin typeface="Quattrocento Sans" panose="020B0502050000020003" pitchFamily="34" charset="0"/>
              <a:cs typeface="Arial" panose="020B0604020202020204" pitchFamily="34" charset="0"/>
            </a:endParaRPr>
          </a:p>
          <a:p>
            <a:pPr>
              <a:lnSpc>
                <a:spcPct val="110000"/>
              </a:lnSpc>
            </a:pPr>
            <a:r>
              <a:rPr lang="en-US" sz="2400" dirty="0">
                <a:effectLst/>
                <a:latin typeface="Quattrocento Sans" panose="020B0502050000020003" pitchFamily="34" charset="0"/>
                <a:cs typeface="Arial" panose="020B0604020202020204" pitchFamily="34" charset="0"/>
              </a:rPr>
              <a:t>The presentation and survey collection will be done in various community health fairs around Colorado. Participation and survey completion will be voluntary.</a:t>
            </a:r>
          </a:p>
          <a:p>
            <a:pPr>
              <a:lnSpc>
                <a:spcPct val="110000"/>
              </a:lnSpc>
            </a:pPr>
            <a:endParaRPr lang="en-US" sz="2400" dirty="0">
              <a:effectLst/>
              <a:latin typeface="Quattrocento Sans" panose="020B0502050000020003" pitchFamily="34" charset="0"/>
              <a:cs typeface="Arial" panose="020B0604020202020204" pitchFamily="34" charset="0"/>
            </a:endParaRPr>
          </a:p>
          <a:p>
            <a:pPr>
              <a:lnSpc>
                <a:spcPct val="110000"/>
              </a:lnSpc>
            </a:pPr>
            <a:r>
              <a:rPr lang="en-US" sz="2400" dirty="0">
                <a:effectLst/>
                <a:latin typeface="Quattrocento Sans" panose="020B0502050000020003" pitchFamily="34" charset="0"/>
                <a:cs typeface="Arial" panose="020B0604020202020204" pitchFamily="34" charset="0"/>
              </a:rPr>
              <a:t>The target population will be parents attending Colorado Health Fairs</a:t>
            </a:r>
          </a:p>
          <a:p>
            <a:pPr>
              <a:lnSpc>
                <a:spcPct val="110000"/>
              </a:lnSpc>
            </a:pPr>
            <a:r>
              <a:rPr lang="en-US" sz="2400" dirty="0">
                <a:effectLst/>
                <a:latin typeface="Quattrocento Sans" panose="020B0502050000020003" pitchFamily="34" charset="0"/>
                <a:cs typeface="Arial" panose="020B0604020202020204" pitchFamily="34" charset="0"/>
              </a:rPr>
              <a:t>The measurement of knowledge will be analyzed by using a paired sample t-test</a:t>
            </a:r>
            <a:br>
              <a:rPr lang="en-US" sz="2400" dirty="0">
                <a:effectLst/>
                <a:latin typeface="Quattrocento Sans" panose="020B0502050000020003" pitchFamily="34" charset="0"/>
                <a:cs typeface="Arial" panose="020B0604020202020204" pitchFamily="34" charset="0"/>
              </a:rPr>
            </a:b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p:txBody>
      </p:sp>
      <p:sp>
        <p:nvSpPr>
          <p:cNvPr id="81" name="Rectangle 10">
            <a:extLst>
              <a:ext uri="{FF2B5EF4-FFF2-40B4-BE49-F238E27FC236}">
                <a16:creationId xmlns:a16="http://schemas.microsoft.com/office/drawing/2014/main" id="{868B6862-5CC5-4906-AC03-EA9661AD1346}"/>
              </a:ext>
            </a:extLst>
          </p:cNvPr>
          <p:cNvSpPr>
            <a:spLocks noChangeArrowheads="1"/>
          </p:cNvSpPr>
          <p:nvPr/>
        </p:nvSpPr>
        <p:spPr bwMode="auto">
          <a:xfrm>
            <a:off x="11488502" y="7471321"/>
            <a:ext cx="10058400" cy="87330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Methodology</a:t>
            </a:r>
          </a:p>
        </p:txBody>
      </p:sp>
      <p:sp>
        <p:nvSpPr>
          <p:cNvPr id="82" name="Rectangle 81">
            <a:extLst>
              <a:ext uri="{FF2B5EF4-FFF2-40B4-BE49-F238E27FC236}">
                <a16:creationId xmlns:a16="http://schemas.microsoft.com/office/drawing/2014/main" id="{D026A6A3-D6D2-4951-8B04-EF51015D25DB}"/>
              </a:ext>
            </a:extLst>
          </p:cNvPr>
          <p:cNvSpPr/>
          <p:nvPr/>
        </p:nvSpPr>
        <p:spPr>
          <a:xfrm>
            <a:off x="22316522" y="8000999"/>
            <a:ext cx="10058400" cy="2423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83" name="TextBox 19">
            <a:extLst>
              <a:ext uri="{FF2B5EF4-FFF2-40B4-BE49-F238E27FC236}">
                <a16:creationId xmlns:a16="http://schemas.microsoft.com/office/drawing/2014/main" id="{16D6CE1D-7E3F-42CA-A7BD-5FA191CFE645}"/>
              </a:ext>
            </a:extLst>
          </p:cNvPr>
          <p:cNvSpPr txBox="1">
            <a:spLocks noChangeArrowheads="1"/>
          </p:cNvSpPr>
          <p:nvPr/>
        </p:nvSpPr>
        <p:spPr bwMode="auto">
          <a:xfrm>
            <a:off x="22546635" y="8610600"/>
            <a:ext cx="9598176" cy="94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effectLst/>
                <a:latin typeface="Quattrocento Sans" panose="020B0502050000020003" pitchFamily="34" charset="0"/>
                <a:cs typeface="Arial" panose="020B0604020202020204" pitchFamily="34" charset="0"/>
              </a:rPr>
              <a:t>Due to the pandemic, our in-person implementation of our survey has been postponed. </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We are planning on implementing our intervention and survey at the Warren Village social housing community. </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Warren Village is a social housing facility that houses survivors of domestic and intimate partner violence and their children. We chose this community as it houses a population that is racially/ethnically diverse and was identified to us as an at-risk population for gun violence </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In the meantime, we have been giving telehealth talks to parents regarding mitigation of youth gun violence risk. </a:t>
            </a:r>
          </a:p>
          <a:p>
            <a:pPr algn="just">
              <a:lnSpc>
                <a:spcPct val="110000"/>
              </a:lnSpc>
            </a:pPr>
            <a:endParaRPr lang="en-US" sz="2400" b="1" dirty="0">
              <a:effectLst/>
              <a:latin typeface="Quattrocento Sans" panose="020B0502050000020003" pitchFamily="34" charset="0"/>
              <a:cs typeface="Arial" panose="020B0604020202020204" pitchFamily="34" charset="0"/>
            </a:endParaRPr>
          </a:p>
          <a:p>
            <a:pPr algn="just">
              <a:lnSpc>
                <a:spcPct val="110000"/>
              </a:lnSpc>
            </a:pPr>
            <a:r>
              <a:rPr lang="en-US" sz="2400" b="1" dirty="0">
                <a:effectLst/>
                <a:latin typeface="Quattrocento Sans" panose="020B0502050000020003" pitchFamily="34" charset="0"/>
                <a:cs typeface="Arial" panose="020B0604020202020204" pitchFamily="34" charset="0"/>
              </a:rPr>
              <a:t>Because we haven’t been able to focus group our survey in person, we only have anecdotal evidence behind our outreach </a:t>
            </a:r>
          </a:p>
          <a:p>
            <a:pPr algn="just">
              <a:lnSpc>
                <a:spcPct val="110000"/>
              </a:lnSpc>
            </a:pPr>
            <a:endParaRPr lang="en-US" sz="2400" b="1"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Parents have echoed that our presentation has conveyed knowledge that they previously did not know. One parent was taken aback at the fact that children as young as the age of 3 have the strength needed to pull the trigger on a firearm. They also acknowledge the issue is much more serious than they previously thought. </a:t>
            </a:r>
          </a:p>
        </p:txBody>
      </p:sp>
      <p:sp>
        <p:nvSpPr>
          <p:cNvPr id="84" name="Rectangle 10">
            <a:extLst>
              <a:ext uri="{FF2B5EF4-FFF2-40B4-BE49-F238E27FC236}">
                <a16:creationId xmlns:a16="http://schemas.microsoft.com/office/drawing/2014/main" id="{3D96BB99-3F6E-4E73-BA6B-A122D83B12A2}"/>
              </a:ext>
            </a:extLst>
          </p:cNvPr>
          <p:cNvSpPr>
            <a:spLocks noChangeArrowheads="1"/>
          </p:cNvSpPr>
          <p:nvPr/>
        </p:nvSpPr>
        <p:spPr bwMode="auto">
          <a:xfrm>
            <a:off x="22316522" y="7471321"/>
            <a:ext cx="10058400" cy="87330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Results</a:t>
            </a:r>
          </a:p>
        </p:txBody>
      </p:sp>
      <p:sp>
        <p:nvSpPr>
          <p:cNvPr id="85" name="Rectangle 84">
            <a:extLst>
              <a:ext uri="{FF2B5EF4-FFF2-40B4-BE49-F238E27FC236}">
                <a16:creationId xmlns:a16="http://schemas.microsoft.com/office/drawing/2014/main" id="{19BFD724-D51D-4DD6-A93A-40ABEA405C90}"/>
              </a:ext>
            </a:extLst>
          </p:cNvPr>
          <p:cNvSpPr/>
          <p:nvPr/>
        </p:nvSpPr>
        <p:spPr>
          <a:xfrm>
            <a:off x="33144541" y="8000999"/>
            <a:ext cx="10058400" cy="18076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nSpc>
                <a:spcPct val="150000"/>
              </a:lnSpc>
            </a:pPr>
            <a:endParaRPr lang="en-US" dirty="0">
              <a:solidFill>
                <a:schemeClr val="tx1"/>
              </a:solidFill>
              <a:effectLst/>
              <a:latin typeface="Quattrocento Sans" panose="020B0502050000020003" pitchFamily="34" charset="0"/>
              <a:cs typeface="Arial" panose="020B0604020202020204" pitchFamily="34" charset="0"/>
            </a:endParaRPr>
          </a:p>
        </p:txBody>
      </p:sp>
      <p:sp>
        <p:nvSpPr>
          <p:cNvPr id="87" name="Rectangle 10">
            <a:extLst>
              <a:ext uri="{FF2B5EF4-FFF2-40B4-BE49-F238E27FC236}">
                <a16:creationId xmlns:a16="http://schemas.microsoft.com/office/drawing/2014/main" id="{0BE282AE-183A-4D49-B152-23A5A101BEA6}"/>
              </a:ext>
            </a:extLst>
          </p:cNvPr>
          <p:cNvSpPr>
            <a:spLocks noChangeArrowheads="1"/>
          </p:cNvSpPr>
          <p:nvPr/>
        </p:nvSpPr>
        <p:spPr bwMode="auto">
          <a:xfrm>
            <a:off x="33144541" y="7471321"/>
            <a:ext cx="10058400" cy="873301"/>
          </a:xfrm>
          <a:prstGeom prst="snipRoundRect">
            <a:avLst>
              <a:gd name="adj1" fmla="val 0"/>
              <a:gd name="adj2" fmla="val 50000"/>
            </a:avLst>
          </a:prstGeom>
          <a:solidFill>
            <a:srgbClr val="3684A0"/>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Conclusion</a:t>
            </a:r>
          </a:p>
        </p:txBody>
      </p:sp>
      <p:sp>
        <p:nvSpPr>
          <p:cNvPr id="88" name="Rectangle 87">
            <a:extLst>
              <a:ext uri="{FF2B5EF4-FFF2-40B4-BE49-F238E27FC236}">
                <a16:creationId xmlns:a16="http://schemas.microsoft.com/office/drawing/2014/main" id="{236036AE-C83F-4AC9-800C-C6574727635F}"/>
              </a:ext>
            </a:extLst>
          </p:cNvPr>
          <p:cNvSpPr/>
          <p:nvPr/>
        </p:nvSpPr>
        <p:spPr>
          <a:xfrm>
            <a:off x="660482" y="18211800"/>
            <a:ext cx="10058400" cy="140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89" name="TextBox 19">
            <a:extLst>
              <a:ext uri="{FF2B5EF4-FFF2-40B4-BE49-F238E27FC236}">
                <a16:creationId xmlns:a16="http://schemas.microsoft.com/office/drawing/2014/main" id="{9742DD1E-D7E3-4AB1-8A17-D5B59B6AB38B}"/>
              </a:ext>
            </a:extLst>
          </p:cNvPr>
          <p:cNvSpPr txBox="1">
            <a:spLocks noChangeArrowheads="1"/>
          </p:cNvSpPr>
          <p:nvPr/>
        </p:nvSpPr>
        <p:spPr bwMode="auto">
          <a:xfrm>
            <a:off x="890594" y="18897600"/>
            <a:ext cx="9598176" cy="1185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effectLst/>
                <a:latin typeface="Quattrocento Sans" panose="020B0502050000020003" pitchFamily="34" charset="0"/>
                <a:cs typeface="Arial" panose="020B0604020202020204" pitchFamily="34" charset="0"/>
              </a:rPr>
              <a:t>Literature within the field of gun violence shows that children are disproportionally affected.</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Within youth, Latinx and African American youth are affected at the highest levels.</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Our background in working with similar youth at the Vickers Boys and Girls club inspired this project. </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Due to this background, we saw that this community desperately needed healthy literacy knowledge on gun violence prevention especially when it came to youth </a:t>
            </a:r>
          </a:p>
          <a:p>
            <a:pPr algn="just">
              <a:lnSpc>
                <a:spcPct val="110000"/>
              </a:lnSpc>
            </a:pPr>
            <a:endParaRPr lang="en-US" sz="2400" dirty="0">
              <a:effectLst/>
              <a:latin typeface="Quattrocento Sans" panose="020B0502050000020003" pitchFamily="34" charset="0"/>
              <a:cs typeface="Arial" panose="020B0604020202020204" pitchFamily="34" charset="0"/>
            </a:endParaRPr>
          </a:p>
        </p:txBody>
      </p:sp>
      <p:sp>
        <p:nvSpPr>
          <p:cNvPr id="90" name="Rectangle 10">
            <a:extLst>
              <a:ext uri="{FF2B5EF4-FFF2-40B4-BE49-F238E27FC236}">
                <a16:creationId xmlns:a16="http://schemas.microsoft.com/office/drawing/2014/main" id="{8C463412-CC68-4A0F-AE72-68EF99EB2F46}"/>
              </a:ext>
            </a:extLst>
          </p:cNvPr>
          <p:cNvSpPr>
            <a:spLocks noChangeArrowheads="1"/>
          </p:cNvSpPr>
          <p:nvPr/>
        </p:nvSpPr>
        <p:spPr bwMode="auto">
          <a:xfrm>
            <a:off x="660482" y="17769977"/>
            <a:ext cx="10058400" cy="87330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Introduction</a:t>
            </a:r>
          </a:p>
        </p:txBody>
      </p:sp>
      <p:sp>
        <p:nvSpPr>
          <p:cNvPr id="91" name="Rectangle 90">
            <a:extLst>
              <a:ext uri="{FF2B5EF4-FFF2-40B4-BE49-F238E27FC236}">
                <a16:creationId xmlns:a16="http://schemas.microsoft.com/office/drawing/2014/main" id="{65D5CB20-8752-4D75-A601-0EEB3443D27F}"/>
              </a:ext>
            </a:extLst>
          </p:cNvPr>
          <p:cNvSpPr/>
          <p:nvPr/>
        </p:nvSpPr>
        <p:spPr>
          <a:xfrm>
            <a:off x="33147000" y="27355800"/>
            <a:ext cx="100584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92" name="TextBox 19">
            <a:extLst>
              <a:ext uri="{FF2B5EF4-FFF2-40B4-BE49-F238E27FC236}">
                <a16:creationId xmlns:a16="http://schemas.microsoft.com/office/drawing/2014/main" id="{B4F3D693-DA0F-454D-94C0-CEAA07C14AE3}"/>
              </a:ext>
            </a:extLst>
          </p:cNvPr>
          <p:cNvSpPr txBox="1">
            <a:spLocks noChangeArrowheads="1"/>
          </p:cNvSpPr>
          <p:nvPr/>
        </p:nvSpPr>
        <p:spPr bwMode="auto">
          <a:xfrm>
            <a:off x="33377113" y="28041600"/>
            <a:ext cx="9598176"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3200" dirty="0">
                <a:effectLst/>
                <a:latin typeface="Quattrocento Sans" panose="020B0502050000020003" pitchFamily="34" charset="0"/>
              </a:rPr>
              <a:t>Thank you to Dr. Kristine Rodrigues with her pediatric expertise with which this project would be impossible. Thank you to the faculty at CU SOM and the families at Warren Village.</a:t>
            </a:r>
          </a:p>
        </p:txBody>
      </p:sp>
      <p:sp>
        <p:nvSpPr>
          <p:cNvPr id="93" name="Rectangle 10">
            <a:extLst>
              <a:ext uri="{FF2B5EF4-FFF2-40B4-BE49-F238E27FC236}">
                <a16:creationId xmlns:a16="http://schemas.microsoft.com/office/drawing/2014/main" id="{5EDC1F28-88BB-4DAD-9112-B4904B4A7E46}"/>
              </a:ext>
            </a:extLst>
          </p:cNvPr>
          <p:cNvSpPr>
            <a:spLocks noChangeArrowheads="1"/>
          </p:cNvSpPr>
          <p:nvPr/>
        </p:nvSpPr>
        <p:spPr bwMode="auto">
          <a:xfrm>
            <a:off x="33147000" y="26913976"/>
            <a:ext cx="10058400" cy="873301"/>
          </a:xfrm>
          <a:prstGeom prst="snipRoundRect">
            <a:avLst>
              <a:gd name="adj1" fmla="val 0"/>
              <a:gd name="adj2" fmla="val 46622"/>
            </a:avLst>
          </a:prstGeom>
          <a:solidFill>
            <a:schemeClr val="bg1">
              <a:lumMod val="50000"/>
            </a:schemeClr>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Acknowledgements</a:t>
            </a:r>
          </a:p>
        </p:txBody>
      </p:sp>
      <p:pic>
        <p:nvPicPr>
          <p:cNvPr id="1026" name="Picture 2">
            <a:extLst>
              <a:ext uri="{FF2B5EF4-FFF2-40B4-BE49-F238E27FC236}">
                <a16:creationId xmlns:a16="http://schemas.microsoft.com/office/drawing/2014/main" id="{46B92E51-E96C-6040-96E9-B81F80084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14" y="12881492"/>
            <a:ext cx="4062406" cy="43873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rt, bar chart&#10;&#10;Description automatically generated">
            <a:extLst>
              <a:ext uri="{FF2B5EF4-FFF2-40B4-BE49-F238E27FC236}">
                <a16:creationId xmlns:a16="http://schemas.microsoft.com/office/drawing/2014/main" id="{51E9C3BA-A014-3341-A52B-42C67A835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0162" y="12879254"/>
            <a:ext cx="4799681" cy="4319712"/>
          </a:xfrm>
          <a:prstGeom prst="rect">
            <a:avLst/>
          </a:prstGeom>
        </p:spPr>
      </p:pic>
      <p:pic>
        <p:nvPicPr>
          <p:cNvPr id="8" name="Picture 7" descr="Table&#10;&#10;Description automatically generated with medium confidence">
            <a:extLst>
              <a:ext uri="{FF2B5EF4-FFF2-40B4-BE49-F238E27FC236}">
                <a16:creationId xmlns:a16="http://schemas.microsoft.com/office/drawing/2014/main" id="{6ED0CFEF-DEB8-6C41-B5A0-DC011653E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594" y="21617514"/>
            <a:ext cx="8166100" cy="1016000"/>
          </a:xfrm>
          <a:prstGeom prst="rect">
            <a:avLst/>
          </a:prstGeom>
        </p:spPr>
      </p:pic>
      <p:pic>
        <p:nvPicPr>
          <p:cNvPr id="10" name="Picture 9" descr="Table&#10;&#10;Description automatically generated">
            <a:extLst>
              <a:ext uri="{FF2B5EF4-FFF2-40B4-BE49-F238E27FC236}">
                <a16:creationId xmlns:a16="http://schemas.microsoft.com/office/drawing/2014/main" id="{8305C4C7-56E3-0D47-8AC8-6C68B3C273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294" y="22633514"/>
            <a:ext cx="8153400" cy="4572000"/>
          </a:xfrm>
          <a:prstGeom prst="rect">
            <a:avLst/>
          </a:prstGeom>
        </p:spPr>
      </p:pic>
      <p:pic>
        <p:nvPicPr>
          <p:cNvPr id="32" name="Picture 31">
            <a:extLst>
              <a:ext uri="{FF2B5EF4-FFF2-40B4-BE49-F238E27FC236}">
                <a16:creationId xmlns:a16="http://schemas.microsoft.com/office/drawing/2014/main" id="{F39EAA98-DB4D-B44F-8F46-C8F65BD37DD4}"/>
              </a:ext>
            </a:extLst>
          </p:cNvPr>
          <p:cNvPicPr>
            <a:picLocks noChangeAspect="1"/>
          </p:cNvPicPr>
          <p:nvPr/>
        </p:nvPicPr>
        <p:blipFill>
          <a:blip r:embed="rId7"/>
          <a:stretch>
            <a:fillRect/>
          </a:stretch>
        </p:blipFill>
        <p:spPr>
          <a:xfrm>
            <a:off x="12093364" y="27416597"/>
            <a:ext cx="8846219" cy="4636383"/>
          </a:xfrm>
          <a:prstGeom prst="rect">
            <a:avLst/>
          </a:prstGeom>
          <a:ln>
            <a:noFill/>
          </a:ln>
          <a:effectLst>
            <a:softEdge rad="112500"/>
          </a:effectLst>
        </p:spPr>
      </p:pic>
      <p:pic>
        <p:nvPicPr>
          <p:cNvPr id="12" name="Picture 11" descr="A picture containing icon&#10;&#10;Description automatically generated">
            <a:extLst>
              <a:ext uri="{FF2B5EF4-FFF2-40B4-BE49-F238E27FC236}">
                <a16:creationId xmlns:a16="http://schemas.microsoft.com/office/drawing/2014/main" id="{667AA1AB-F2CF-3B4B-8EBC-0D9CDD8D7F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2876" y="23477560"/>
            <a:ext cx="9588970" cy="393903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2AF77A69-CDE7-384B-9E65-30BA4D39B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04200" y="30786219"/>
            <a:ext cx="4267200" cy="860323"/>
          </a:xfrm>
          <a:prstGeom prst="rect">
            <a:avLst/>
          </a:prstGeom>
        </p:spPr>
      </p:pic>
      <p:pic>
        <p:nvPicPr>
          <p:cNvPr id="17" name="Picture 16" descr="Logo&#10;&#10;Description automatically generated">
            <a:extLst>
              <a:ext uri="{FF2B5EF4-FFF2-40B4-BE49-F238E27FC236}">
                <a16:creationId xmlns:a16="http://schemas.microsoft.com/office/drawing/2014/main" id="{391DC0AD-B20E-774A-9303-F5374F3124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21225" y="30642505"/>
            <a:ext cx="4327099" cy="1287576"/>
          </a:xfrm>
          <a:prstGeom prst="rect">
            <a:avLst/>
          </a:prstGeom>
        </p:spPr>
      </p:pic>
      <p:pic>
        <p:nvPicPr>
          <p:cNvPr id="19" name="Picture 18" descr="A group of people posing for a photo&#10;&#10;Description automatically generated with medium confidence">
            <a:extLst>
              <a:ext uri="{FF2B5EF4-FFF2-40B4-BE49-F238E27FC236}">
                <a16:creationId xmlns:a16="http://schemas.microsoft.com/office/drawing/2014/main" id="{25E0D59F-57A8-784B-8C80-4E95FC293D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14316" y="18492909"/>
            <a:ext cx="7862812" cy="12848984"/>
          </a:xfrm>
          <a:prstGeom prst="rect">
            <a:avLst/>
          </a:prstGeom>
        </p:spPr>
      </p:pic>
      <p:sp>
        <p:nvSpPr>
          <p:cNvPr id="20" name="TextBox 19">
            <a:extLst>
              <a:ext uri="{FF2B5EF4-FFF2-40B4-BE49-F238E27FC236}">
                <a16:creationId xmlns:a16="http://schemas.microsoft.com/office/drawing/2014/main" id="{BC6D3248-2F83-1545-86BF-6D3030D7587E}"/>
              </a:ext>
            </a:extLst>
          </p:cNvPr>
          <p:cNvSpPr txBox="1"/>
          <p:nvPr/>
        </p:nvSpPr>
        <p:spPr>
          <a:xfrm>
            <a:off x="33377113" y="8560975"/>
            <a:ext cx="9502573" cy="14865608"/>
          </a:xfrm>
          <a:prstGeom prst="rect">
            <a:avLst/>
          </a:prstGeom>
          <a:noFill/>
        </p:spPr>
        <p:txBody>
          <a:bodyPr wrap="square" rtlCol="0">
            <a:spAutoFit/>
          </a:bodyPr>
          <a:lstStyle/>
          <a:p>
            <a:pPr>
              <a:lnSpc>
                <a:spcPct val="150000"/>
              </a:lnSpc>
            </a:pPr>
            <a:r>
              <a:rPr lang="en-US" dirty="0">
                <a:effectLst/>
                <a:latin typeface="Quattrocento Sans" panose="020B0502050000020003" pitchFamily="34" charset="0"/>
                <a:ea typeface="Calibri" panose="020F0502020204030204" pitchFamily="34" charset="0"/>
              </a:rPr>
              <a:t>Throughout this project, we have learned how important this topic is to prevent the deaths of otherwise completely healthy children. We are now aware that </a:t>
            </a:r>
            <a:r>
              <a:rPr lang="en-US" b="1" dirty="0">
                <a:effectLst/>
                <a:latin typeface="Quattrocento Sans" panose="020B0502050000020003" pitchFamily="34" charset="0"/>
                <a:ea typeface="Calibri" panose="020F0502020204030204" pitchFamily="34" charset="0"/>
              </a:rPr>
              <a:t>guns killed more children and teens than cancer, pneumonia, influenza, asthma, HIV/AIDs, and opioids combined this past year</a:t>
            </a:r>
            <a:r>
              <a:rPr lang="en-US" dirty="0">
                <a:effectLst/>
                <a:latin typeface="Quattrocento Sans" panose="020B0502050000020003" pitchFamily="34" charset="0"/>
                <a:ea typeface="Calibri" panose="020F0502020204030204" pitchFamily="34" charset="0"/>
              </a:rPr>
              <a:t>. Not only is this problem an emergency for all children, but it has been proven to disproportionally affect Black and Latinx children of color. </a:t>
            </a:r>
            <a:r>
              <a:rPr lang="en-US" b="1" dirty="0">
                <a:effectLst/>
                <a:latin typeface="Quattrocento Sans" panose="020B0502050000020003" pitchFamily="34" charset="0"/>
                <a:ea typeface="Calibri" panose="020F0502020204030204" pitchFamily="34" charset="0"/>
              </a:rPr>
              <a:t>Black and Latinx children and teens had the highest gun death rate in 2019 and were four times more likely to die by gun violence compared to their white peers. </a:t>
            </a:r>
          </a:p>
          <a:p>
            <a:pPr algn="just">
              <a:lnSpc>
                <a:spcPct val="150000"/>
              </a:lnSpc>
            </a:pPr>
            <a:endParaRPr lang="en-US" dirty="0">
              <a:effectLst/>
              <a:latin typeface="Quattrocento Sans" panose="020B0502050000020003" pitchFamily="34" charset="0"/>
              <a:ea typeface="Calibri" panose="020F0502020204030204" pitchFamily="34" charset="0"/>
            </a:endParaRPr>
          </a:p>
          <a:p>
            <a:pPr>
              <a:lnSpc>
                <a:spcPct val="150000"/>
              </a:lnSpc>
            </a:pPr>
            <a:r>
              <a:rPr lang="en-US" b="1" dirty="0">
                <a:effectLst/>
                <a:latin typeface="Quattrocento Sans" panose="020B0502050000020003" pitchFamily="34" charset="0"/>
                <a:ea typeface="Calibri" panose="020F0502020204030204" pitchFamily="34" charset="0"/>
              </a:rPr>
              <a:t>As two medical students of color, this fact haunts us more than any we’ve learned. This is a primary motivation for us, as this problem needs to be addressed upstream and handled at a population level. </a:t>
            </a:r>
            <a:r>
              <a:rPr lang="en-US" dirty="0">
                <a:effectLst/>
                <a:latin typeface="Quattrocento Sans" panose="020B0502050000020003" pitchFamily="34" charset="0"/>
                <a:ea typeface="Calibri" panose="020F0502020204030204" pitchFamily="34" charset="0"/>
              </a:rPr>
              <a:t>This problem has been worsened due to the COVID-19 pandemic, as shelter-in-place orders have led to major spikes in accidental shootings at home by children.</a:t>
            </a:r>
          </a:p>
          <a:p>
            <a:pPr>
              <a:lnSpc>
                <a:spcPct val="150000"/>
              </a:lnSpc>
            </a:pPr>
            <a:endParaRPr lang="en-US" dirty="0">
              <a:effectLst/>
              <a:latin typeface="Quattrocento Sans" panose="020B0502050000020003" pitchFamily="34" charset="0"/>
              <a:ea typeface="Calibri" panose="020F0502020204030204" pitchFamily="34" charset="0"/>
            </a:endParaRPr>
          </a:p>
          <a:p>
            <a:pPr>
              <a:lnSpc>
                <a:spcPct val="150000"/>
              </a:lnSpc>
            </a:pPr>
            <a:r>
              <a:rPr lang="en-US" dirty="0">
                <a:effectLst/>
                <a:latin typeface="Quattrocento Sans" panose="020B0502050000020003" pitchFamily="34" charset="0"/>
                <a:ea typeface="Calibri" panose="020F0502020204030204" pitchFamily="34" charset="0"/>
              </a:rPr>
              <a:t> We have seen those </a:t>
            </a:r>
            <a:r>
              <a:rPr lang="en-US" b="1" dirty="0">
                <a:effectLst/>
                <a:latin typeface="Quattrocento Sans" panose="020B0502050000020003" pitchFamily="34" charset="0"/>
                <a:ea typeface="Calibri" panose="020F0502020204030204" pitchFamily="34" charset="0"/>
              </a:rPr>
              <a:t>social determinants of health already affecting Black and Latinx populations have been heightened during the pandemic</a:t>
            </a:r>
            <a:r>
              <a:rPr lang="en-US" dirty="0">
                <a:effectLst/>
                <a:latin typeface="Quattrocento Sans" panose="020B0502050000020003" pitchFamily="34" charset="0"/>
                <a:ea typeface="Calibri" panose="020F0502020204030204" pitchFamily="34" charset="0"/>
              </a:rPr>
              <a:t>—gun violence being no different. Through this work, we have gained even more passion for working with these populations and addressing gun violence with health literacy and advocacy. Our goal is to gather data on how best to engage with these populations when covering this topic and further adjust the way we deliver this material. We hope to better ourselves as providers and provide even better care to the communities we serve</a:t>
            </a:r>
            <a:endParaRPr lang="en-US" dirty="0">
              <a:effectLst/>
              <a:latin typeface="Quattrocento Sans" panose="020B0502050000020003" pitchFamily="34" charset="0"/>
              <a:cs typeface="Arial" panose="020B0604020202020204" pitchFamily="34" charset="0"/>
            </a:endParaRPr>
          </a:p>
          <a:p>
            <a:endParaRPr lang="en-US"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onderingpeacock|09-2018"/>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4595</TotalTime>
  <Words>990</Words>
  <Application>Microsoft Macintosh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Quattrocento</vt:lpstr>
      <vt:lpstr>Times New Roman</vt:lpstr>
      <vt:lpstr>Quattrocento Sans</vt:lpstr>
      <vt:lpstr>Arial</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Ibrahim, Haydar Y</cp:lastModifiedBy>
  <cp:revision>107</cp:revision>
  <cp:lastPrinted>2000-08-03T00:31:24Z</cp:lastPrinted>
  <dcterms:modified xsi:type="dcterms:W3CDTF">2022-02-19T04:30:09Z</dcterms:modified>
  <cp:category>research posters template</cp:category>
</cp:coreProperties>
</file>