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43891200" cy="384048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re, Meredith" initials="WM" lastIdx="11" clrIdx="0">
    <p:extLst>
      <p:ext uri="{19B8F6BF-5375-455C-9EA6-DF929625EA0E}">
        <p15:presenceInfo xmlns:p15="http://schemas.microsoft.com/office/powerpoint/2012/main" userId="S::Meredith.Ware@childrenscolorado.org::ec06f4cd-7ee1-46a3-aded-4897cc9af6c8" providerId="AD"/>
      </p:ext>
    </p:extLst>
  </p:cmAuthor>
  <p:cmAuthor id="2" name="Melanie" initials="M" lastIdx="1" clrIdx="1">
    <p:extLst>
      <p:ext uri="{19B8F6BF-5375-455C-9EA6-DF929625EA0E}">
        <p15:presenceInfo xmlns:p15="http://schemas.microsoft.com/office/powerpoint/2012/main" userId="Melan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5"/>
    <a:srgbClr val="FFFFFF"/>
    <a:srgbClr val="FFFFF3"/>
    <a:srgbClr val="081580"/>
    <a:srgbClr val="FD6A17"/>
    <a:srgbClr val="26C222"/>
    <a:srgbClr val="000000"/>
    <a:srgbClr val="8000FA"/>
    <a:srgbClr val="21C214"/>
    <a:srgbClr val="6C7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30032-5E5E-AC4F-9FEA-C57B6427DEFE}" v="191" dt="2022-02-03T00:15:38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57"/>
    <p:restoredTop sz="99214" autoAdjust="0"/>
  </p:normalViewPr>
  <p:slideViewPr>
    <p:cSldViewPr snapToGrid="0">
      <p:cViewPr>
        <p:scale>
          <a:sx n="31" d="100"/>
          <a:sy n="31" d="100"/>
        </p:scale>
        <p:origin x="1512" y="-1632"/>
      </p:cViewPr>
      <p:guideLst>
        <p:guide orient="horz" pos="12096"/>
        <p:guide pos="1380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F9DBF-D54F-8849-B258-43BC5CBD18BD}" type="doc">
      <dgm:prSet loTypeId="urn:microsoft.com/office/officeart/2005/8/layout/hierarchy6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B92DAF-943E-7645-81C9-685E6F95ED31}">
      <dgm:prSet phldrT="[Text]" custT="1"/>
      <dgm:spPr>
        <a:solidFill>
          <a:srgbClr val="FFFFF3"/>
        </a:solidFill>
      </dgm:spPr>
      <dgm:t>
        <a:bodyPr/>
        <a:lstStyle/>
        <a:p>
          <a:r>
            <a:rPr lang="en-US" sz="2800" b="1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</a:t>
          </a:r>
          <a:r>
            <a: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1:</a:t>
          </a:r>
        </a:p>
        <a:p>
          <a:r>
            <a: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Does geographic location matter?</a:t>
          </a:r>
        </a:p>
      </dgm:t>
    </dgm:pt>
    <dgm:pt modelId="{703D951A-DA32-2D49-AA48-C1FA2D397E63}" type="parTrans" cxnId="{BA142B66-E805-BE4B-AB8E-6132D2AB0A5D}">
      <dgm:prSet/>
      <dgm:spPr/>
      <dgm:t>
        <a:bodyPr/>
        <a:lstStyle/>
        <a:p>
          <a:endParaRPr lang="en-US" sz="2800"/>
        </a:p>
      </dgm:t>
    </dgm:pt>
    <dgm:pt modelId="{8037DCED-2A8F-B64A-A217-245FBCA4BBB5}" type="sibTrans" cxnId="{BA142B66-E805-BE4B-AB8E-6132D2AB0A5D}">
      <dgm:prSet/>
      <dgm:spPr/>
      <dgm:t>
        <a:bodyPr/>
        <a:lstStyle/>
        <a:p>
          <a:endParaRPr lang="en-US" sz="2800"/>
        </a:p>
      </dgm:t>
    </dgm:pt>
    <dgm:pt modelId="{815DB891-7F82-9B4B-905E-E4DF90959505}">
      <dgm:prSet phldrT="[Text]" custT="1"/>
      <dgm:spPr>
        <a:solidFill>
          <a:srgbClr val="FFFFF5"/>
        </a:solidFill>
      </dgm:spPr>
      <dgm:t>
        <a:bodyPr/>
        <a:lstStyle/>
        <a:p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Location irrelevant</a:t>
          </a:r>
        </a:p>
      </dgm:t>
    </dgm:pt>
    <dgm:pt modelId="{A6AC3DB5-384F-1541-8140-4354B7428F06}" type="parTrans" cxnId="{D1FA86D6-E316-A34D-9EA1-5AFC7AD45405}">
      <dgm:prSet/>
      <dgm:spPr>
        <a:solidFill>
          <a:srgbClr val="081580"/>
        </a:solidFill>
        <a:ln>
          <a:solidFill>
            <a:srgbClr val="000000"/>
          </a:solidFill>
        </a:ln>
      </dgm:spPr>
      <dgm:t>
        <a:bodyPr/>
        <a:lstStyle/>
        <a:p>
          <a:endParaRPr lang="en-US" sz="2800"/>
        </a:p>
      </dgm:t>
    </dgm:pt>
    <dgm:pt modelId="{BADFCC02-8A96-4442-B1D6-366ADE381B89}" type="sibTrans" cxnId="{D1FA86D6-E316-A34D-9EA1-5AFC7AD45405}">
      <dgm:prSet/>
      <dgm:spPr/>
      <dgm:t>
        <a:bodyPr/>
        <a:lstStyle/>
        <a:p>
          <a:endParaRPr lang="en-US" sz="2800"/>
        </a:p>
      </dgm:t>
    </dgm:pt>
    <dgm:pt modelId="{CFF65A57-22D0-304D-81B4-C63D065498D4}">
      <dgm:prSet phldrT="[Text]" custT="1"/>
      <dgm:spPr>
        <a:solidFill>
          <a:srgbClr val="FFFFF5"/>
        </a:solidFill>
      </dgm:spPr>
      <dgm:t>
        <a:bodyPr/>
        <a:lstStyle/>
        <a:p>
          <a:r>
            <a:rPr lang="en-US" sz="2800" b="1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 2:</a:t>
          </a:r>
        </a:p>
        <a:p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No matching of subjects based on study site &amp; no location variable in novel </a:t>
          </a:r>
          <a:r>
            <a:rPr lang="en-US" sz="28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pREE</a:t>
          </a:r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equation</a:t>
          </a:r>
        </a:p>
      </dgm:t>
    </dgm:pt>
    <dgm:pt modelId="{26DC17EE-A39B-204D-9485-A23FC141DC2D}" type="parTrans" cxnId="{5D8F3B4B-075D-5B43-88EB-F5F748C256D1}">
      <dgm:prSet/>
      <dgm:spPr>
        <a:solidFill>
          <a:srgbClr val="081580"/>
        </a:solidFill>
        <a:ln>
          <a:solidFill>
            <a:srgbClr val="000000"/>
          </a:solidFill>
        </a:ln>
      </dgm:spPr>
      <dgm:t>
        <a:bodyPr/>
        <a:lstStyle/>
        <a:p>
          <a:endParaRPr lang="en-US" sz="2800"/>
        </a:p>
      </dgm:t>
    </dgm:pt>
    <dgm:pt modelId="{041FC4B3-4644-4142-9F16-FC7B86013F0A}" type="sibTrans" cxnId="{5D8F3B4B-075D-5B43-88EB-F5F748C256D1}">
      <dgm:prSet/>
      <dgm:spPr/>
      <dgm:t>
        <a:bodyPr/>
        <a:lstStyle/>
        <a:p>
          <a:endParaRPr lang="en-US" sz="2800"/>
        </a:p>
      </dgm:t>
    </dgm:pt>
    <dgm:pt modelId="{44E77294-B697-5C4E-BAC0-8A3826F82F70}">
      <dgm:prSet phldrT="[Text]" custT="1"/>
      <dgm:spPr>
        <a:solidFill>
          <a:srgbClr val="FFFFF5"/>
        </a:solidFill>
      </dgm:spPr>
      <dgm:t>
        <a:bodyPr/>
        <a:lstStyle/>
        <a:p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Location affects </a:t>
          </a:r>
          <a:r>
            <a:rPr lang="en-US" sz="28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mREE</a:t>
          </a:r>
          <a:endParaRPr lang="en-US" sz="2800" baseline="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4C129-43AF-8E4D-AFDB-9893F4DEC221}" type="parTrans" cxnId="{4A5B4D7E-47D4-B245-8015-D378544532E5}">
      <dgm:prSet/>
      <dgm:spPr>
        <a:solidFill>
          <a:srgbClr val="081580"/>
        </a:solidFill>
        <a:ln>
          <a:solidFill>
            <a:srgbClr val="000000"/>
          </a:solidFill>
        </a:ln>
      </dgm:spPr>
      <dgm:t>
        <a:bodyPr/>
        <a:lstStyle/>
        <a:p>
          <a:endParaRPr lang="en-US" sz="2800"/>
        </a:p>
      </dgm:t>
    </dgm:pt>
    <dgm:pt modelId="{998BD124-10A8-C449-82A1-5C12496CF9B4}" type="sibTrans" cxnId="{4A5B4D7E-47D4-B245-8015-D378544532E5}">
      <dgm:prSet/>
      <dgm:spPr/>
      <dgm:t>
        <a:bodyPr/>
        <a:lstStyle/>
        <a:p>
          <a:endParaRPr lang="en-US" sz="2800"/>
        </a:p>
      </dgm:t>
    </dgm:pt>
    <dgm:pt modelId="{EAC15FA1-B279-F340-ABBD-DB8E61B04BD4}">
      <dgm:prSet phldrT="[Text]" custT="1"/>
      <dgm:spPr>
        <a:solidFill>
          <a:srgbClr val="FFFFF5"/>
        </a:solidFill>
      </dgm:spPr>
      <dgm:t>
        <a:bodyPr/>
        <a:lstStyle/>
        <a:p>
          <a:r>
            <a:rPr lang="en-US" sz="2800" b="1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 2:</a:t>
          </a:r>
        </a:p>
        <a:p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Match subjects based on study site &amp; incorporate geographic variables into novel </a:t>
          </a:r>
          <a:r>
            <a:rPr lang="en-US" sz="28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pREE</a:t>
          </a:r>
          <a:r>
            <a:rPr lang="en-US" sz="28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equation</a:t>
          </a:r>
        </a:p>
      </dgm:t>
    </dgm:pt>
    <dgm:pt modelId="{E0B87843-8231-7847-9C3A-087794B635CF}" type="parTrans" cxnId="{86A8CDCF-8890-F24E-9990-9CB2DA085D07}">
      <dgm:prSet/>
      <dgm:spPr>
        <a:solidFill>
          <a:srgbClr val="081580"/>
        </a:solidFill>
        <a:ln>
          <a:solidFill>
            <a:srgbClr val="000000"/>
          </a:solidFill>
        </a:ln>
      </dgm:spPr>
      <dgm:t>
        <a:bodyPr/>
        <a:lstStyle/>
        <a:p>
          <a:endParaRPr lang="en-US" sz="2800"/>
        </a:p>
      </dgm:t>
    </dgm:pt>
    <dgm:pt modelId="{0C1E56B7-D7B0-5240-A192-EB3F8F937759}" type="sibTrans" cxnId="{86A8CDCF-8890-F24E-9990-9CB2DA085D07}">
      <dgm:prSet/>
      <dgm:spPr/>
      <dgm:t>
        <a:bodyPr/>
        <a:lstStyle/>
        <a:p>
          <a:endParaRPr lang="en-US" sz="2800"/>
        </a:p>
      </dgm:t>
    </dgm:pt>
    <dgm:pt modelId="{2C6C4FD7-2B2C-0448-8F9E-945E7665AEF6}" type="pres">
      <dgm:prSet presAssocID="{9C4F9DBF-D54F-8849-B258-43BC5CBD18B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68060E6-A54B-1342-AFAF-C8BE70116E70}" type="pres">
      <dgm:prSet presAssocID="{9C4F9DBF-D54F-8849-B258-43BC5CBD18BD}" presName="hierFlow" presStyleCnt="0"/>
      <dgm:spPr/>
    </dgm:pt>
    <dgm:pt modelId="{95D926E9-BC77-174F-BCFB-1558CC5F5383}" type="pres">
      <dgm:prSet presAssocID="{9C4F9DBF-D54F-8849-B258-43BC5CBD18B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21998DB-1B1A-8E4A-82EF-3033F2899C2A}" type="pres">
      <dgm:prSet presAssocID="{D2B92DAF-943E-7645-81C9-685E6F95ED31}" presName="Name14" presStyleCnt="0"/>
      <dgm:spPr/>
    </dgm:pt>
    <dgm:pt modelId="{ADC564A5-364F-FA46-BD4E-E4C2234CFE93}" type="pres">
      <dgm:prSet presAssocID="{D2B92DAF-943E-7645-81C9-685E6F95ED31}" presName="level1Shape" presStyleLbl="node0" presStyleIdx="0" presStyleCnt="1" custScaleX="189344">
        <dgm:presLayoutVars>
          <dgm:chPref val="3"/>
        </dgm:presLayoutVars>
      </dgm:prSet>
      <dgm:spPr/>
    </dgm:pt>
    <dgm:pt modelId="{71D14BEA-2C31-3E4C-8131-783A22D009B3}" type="pres">
      <dgm:prSet presAssocID="{D2B92DAF-943E-7645-81C9-685E6F95ED31}" presName="hierChild2" presStyleCnt="0"/>
      <dgm:spPr/>
    </dgm:pt>
    <dgm:pt modelId="{4858D235-F1C2-6D46-9F97-B44210252F59}" type="pres">
      <dgm:prSet presAssocID="{A6AC3DB5-384F-1541-8140-4354B7428F06}" presName="Name19" presStyleLbl="parChTrans1D2" presStyleIdx="0" presStyleCnt="2"/>
      <dgm:spPr/>
    </dgm:pt>
    <dgm:pt modelId="{AF4F81DB-7EE3-1447-B786-86632C4FE699}" type="pres">
      <dgm:prSet presAssocID="{815DB891-7F82-9B4B-905E-E4DF90959505}" presName="Name21" presStyleCnt="0"/>
      <dgm:spPr/>
    </dgm:pt>
    <dgm:pt modelId="{F43608FD-EA45-1C4D-BDBD-933B14AC38F2}" type="pres">
      <dgm:prSet presAssocID="{815DB891-7F82-9B4B-905E-E4DF90959505}" presName="level2Shape" presStyleLbl="node2" presStyleIdx="0" presStyleCnt="2" custScaleX="119561" custScaleY="81399"/>
      <dgm:spPr/>
    </dgm:pt>
    <dgm:pt modelId="{E6DA1F4F-4968-9A4E-8E66-4D5BCC4A88F4}" type="pres">
      <dgm:prSet presAssocID="{815DB891-7F82-9B4B-905E-E4DF90959505}" presName="hierChild3" presStyleCnt="0"/>
      <dgm:spPr/>
    </dgm:pt>
    <dgm:pt modelId="{28BF71D7-B735-6547-929B-04F7C16725D3}" type="pres">
      <dgm:prSet presAssocID="{26DC17EE-A39B-204D-9485-A23FC141DC2D}" presName="Name19" presStyleLbl="parChTrans1D3" presStyleIdx="0" presStyleCnt="2"/>
      <dgm:spPr/>
    </dgm:pt>
    <dgm:pt modelId="{17935E71-9772-8440-9591-03B31991116F}" type="pres">
      <dgm:prSet presAssocID="{CFF65A57-22D0-304D-81B4-C63D065498D4}" presName="Name21" presStyleCnt="0"/>
      <dgm:spPr/>
    </dgm:pt>
    <dgm:pt modelId="{4C8CA294-1D77-AD4C-9D0F-6820B27F9CA1}" type="pres">
      <dgm:prSet presAssocID="{CFF65A57-22D0-304D-81B4-C63D065498D4}" presName="level2Shape" presStyleLbl="node3" presStyleIdx="0" presStyleCnt="2" custScaleX="165630" custScaleY="122199" custLinFactNeighborX="-55" custLinFactNeighborY="10275"/>
      <dgm:spPr/>
    </dgm:pt>
    <dgm:pt modelId="{D09ADD1E-62CB-264B-BE3D-9F590945B04F}" type="pres">
      <dgm:prSet presAssocID="{CFF65A57-22D0-304D-81B4-C63D065498D4}" presName="hierChild3" presStyleCnt="0"/>
      <dgm:spPr/>
    </dgm:pt>
    <dgm:pt modelId="{49A5EAF9-6528-3C4A-A356-6E1F49689E14}" type="pres">
      <dgm:prSet presAssocID="{46E4C129-43AF-8E4D-AFDB-9893F4DEC221}" presName="Name19" presStyleLbl="parChTrans1D2" presStyleIdx="1" presStyleCnt="2"/>
      <dgm:spPr/>
    </dgm:pt>
    <dgm:pt modelId="{591EC235-6719-0F4B-A573-F30685086361}" type="pres">
      <dgm:prSet presAssocID="{44E77294-B697-5C4E-BAC0-8A3826F82F70}" presName="Name21" presStyleCnt="0"/>
      <dgm:spPr/>
    </dgm:pt>
    <dgm:pt modelId="{C75D09F9-5FEB-A04E-BE9D-4C79204D1D3E}" type="pres">
      <dgm:prSet presAssocID="{44E77294-B697-5C4E-BAC0-8A3826F82F70}" presName="level2Shape" presStyleLbl="node2" presStyleIdx="1" presStyleCnt="2" custScaleX="118314" custScaleY="79566"/>
      <dgm:spPr/>
    </dgm:pt>
    <dgm:pt modelId="{E7F44E54-BE94-4D4E-8EF5-08A2F5004BF9}" type="pres">
      <dgm:prSet presAssocID="{44E77294-B697-5C4E-BAC0-8A3826F82F70}" presName="hierChild3" presStyleCnt="0"/>
      <dgm:spPr/>
    </dgm:pt>
    <dgm:pt modelId="{76E133A1-01A5-A447-AE4E-795D6F8A993C}" type="pres">
      <dgm:prSet presAssocID="{E0B87843-8231-7847-9C3A-087794B635CF}" presName="Name19" presStyleLbl="parChTrans1D3" presStyleIdx="1" presStyleCnt="2"/>
      <dgm:spPr/>
    </dgm:pt>
    <dgm:pt modelId="{9004F1F8-50C1-E84E-BB6E-993566128435}" type="pres">
      <dgm:prSet presAssocID="{EAC15FA1-B279-F340-ABBD-DB8E61B04BD4}" presName="Name21" presStyleCnt="0"/>
      <dgm:spPr/>
    </dgm:pt>
    <dgm:pt modelId="{E7D0D797-5B6A-9640-9215-0AADA84F4413}" type="pres">
      <dgm:prSet presAssocID="{EAC15FA1-B279-F340-ABBD-DB8E61B04BD4}" presName="level2Shape" presStyleLbl="node3" presStyleIdx="1" presStyleCnt="2" custScaleX="162943" custScaleY="128998" custLinFactNeighborY="9595"/>
      <dgm:spPr/>
    </dgm:pt>
    <dgm:pt modelId="{7D61FA7F-9361-EA4C-ABB5-992C2416461E}" type="pres">
      <dgm:prSet presAssocID="{EAC15FA1-B279-F340-ABBD-DB8E61B04BD4}" presName="hierChild3" presStyleCnt="0"/>
      <dgm:spPr/>
    </dgm:pt>
    <dgm:pt modelId="{1BA2BA0B-F4F0-F14A-8483-77264FC0C745}" type="pres">
      <dgm:prSet presAssocID="{9C4F9DBF-D54F-8849-B258-43BC5CBD18BD}" presName="bgShapesFlow" presStyleCnt="0"/>
      <dgm:spPr/>
    </dgm:pt>
  </dgm:ptLst>
  <dgm:cxnLst>
    <dgm:cxn modelId="{44C2A513-072D-3F45-BCFB-42FC19FBF950}" type="presOf" srcId="{D2B92DAF-943E-7645-81C9-685E6F95ED31}" destId="{ADC564A5-364F-FA46-BD4E-E4C2234CFE93}" srcOrd="0" destOrd="0" presId="urn:microsoft.com/office/officeart/2005/8/layout/hierarchy6"/>
    <dgm:cxn modelId="{5ACE6D3C-B4B2-5841-9F93-140C1C3B6911}" type="presOf" srcId="{CFF65A57-22D0-304D-81B4-C63D065498D4}" destId="{4C8CA294-1D77-AD4C-9D0F-6820B27F9CA1}" srcOrd="0" destOrd="0" presId="urn:microsoft.com/office/officeart/2005/8/layout/hierarchy6"/>
    <dgm:cxn modelId="{5D8F3B4B-075D-5B43-88EB-F5F748C256D1}" srcId="{815DB891-7F82-9B4B-905E-E4DF90959505}" destId="{CFF65A57-22D0-304D-81B4-C63D065498D4}" srcOrd="0" destOrd="0" parTransId="{26DC17EE-A39B-204D-9485-A23FC141DC2D}" sibTransId="{041FC4B3-4644-4142-9F16-FC7B86013F0A}"/>
    <dgm:cxn modelId="{DEC05B55-242C-FE49-BD25-F884D7E573F4}" type="presOf" srcId="{E0B87843-8231-7847-9C3A-087794B635CF}" destId="{76E133A1-01A5-A447-AE4E-795D6F8A993C}" srcOrd="0" destOrd="0" presId="urn:microsoft.com/office/officeart/2005/8/layout/hierarchy6"/>
    <dgm:cxn modelId="{BA142B66-E805-BE4B-AB8E-6132D2AB0A5D}" srcId="{9C4F9DBF-D54F-8849-B258-43BC5CBD18BD}" destId="{D2B92DAF-943E-7645-81C9-685E6F95ED31}" srcOrd="0" destOrd="0" parTransId="{703D951A-DA32-2D49-AA48-C1FA2D397E63}" sibTransId="{8037DCED-2A8F-B64A-A217-245FBCA4BBB5}"/>
    <dgm:cxn modelId="{3738617C-3E46-DA4E-A133-2A62EDA8D6C1}" type="presOf" srcId="{44E77294-B697-5C4E-BAC0-8A3826F82F70}" destId="{C75D09F9-5FEB-A04E-BE9D-4C79204D1D3E}" srcOrd="0" destOrd="0" presId="urn:microsoft.com/office/officeart/2005/8/layout/hierarchy6"/>
    <dgm:cxn modelId="{4A5B4D7E-47D4-B245-8015-D378544532E5}" srcId="{D2B92DAF-943E-7645-81C9-685E6F95ED31}" destId="{44E77294-B697-5C4E-BAC0-8A3826F82F70}" srcOrd="1" destOrd="0" parTransId="{46E4C129-43AF-8E4D-AFDB-9893F4DEC221}" sibTransId="{998BD124-10A8-C449-82A1-5C12496CF9B4}"/>
    <dgm:cxn modelId="{0E52E8C5-EBE2-5C40-9888-AED3D6466886}" type="presOf" srcId="{815DB891-7F82-9B4B-905E-E4DF90959505}" destId="{F43608FD-EA45-1C4D-BDBD-933B14AC38F2}" srcOrd="0" destOrd="0" presId="urn:microsoft.com/office/officeart/2005/8/layout/hierarchy6"/>
    <dgm:cxn modelId="{86A8CDCF-8890-F24E-9990-9CB2DA085D07}" srcId="{44E77294-B697-5C4E-BAC0-8A3826F82F70}" destId="{EAC15FA1-B279-F340-ABBD-DB8E61B04BD4}" srcOrd="0" destOrd="0" parTransId="{E0B87843-8231-7847-9C3A-087794B635CF}" sibTransId="{0C1E56B7-D7B0-5240-A192-EB3F8F937759}"/>
    <dgm:cxn modelId="{F7AA79D5-725E-9F41-B1E6-FF91351E35C1}" type="presOf" srcId="{46E4C129-43AF-8E4D-AFDB-9893F4DEC221}" destId="{49A5EAF9-6528-3C4A-A356-6E1F49689E14}" srcOrd="0" destOrd="0" presId="urn:microsoft.com/office/officeart/2005/8/layout/hierarchy6"/>
    <dgm:cxn modelId="{D1FA86D6-E316-A34D-9EA1-5AFC7AD45405}" srcId="{D2B92DAF-943E-7645-81C9-685E6F95ED31}" destId="{815DB891-7F82-9B4B-905E-E4DF90959505}" srcOrd="0" destOrd="0" parTransId="{A6AC3DB5-384F-1541-8140-4354B7428F06}" sibTransId="{BADFCC02-8A96-4442-B1D6-366ADE381B89}"/>
    <dgm:cxn modelId="{CBA283DC-17BE-684C-BEB2-292136D13361}" type="presOf" srcId="{9C4F9DBF-D54F-8849-B258-43BC5CBD18BD}" destId="{2C6C4FD7-2B2C-0448-8F9E-945E7665AEF6}" srcOrd="0" destOrd="0" presId="urn:microsoft.com/office/officeart/2005/8/layout/hierarchy6"/>
    <dgm:cxn modelId="{95B9E8DD-8453-CA40-BA47-52E0870FE420}" type="presOf" srcId="{26DC17EE-A39B-204D-9485-A23FC141DC2D}" destId="{28BF71D7-B735-6547-929B-04F7C16725D3}" srcOrd="0" destOrd="0" presId="urn:microsoft.com/office/officeart/2005/8/layout/hierarchy6"/>
    <dgm:cxn modelId="{52976BE6-AE91-CC43-8BA9-E66C7963A063}" type="presOf" srcId="{A6AC3DB5-384F-1541-8140-4354B7428F06}" destId="{4858D235-F1C2-6D46-9F97-B44210252F59}" srcOrd="0" destOrd="0" presId="urn:microsoft.com/office/officeart/2005/8/layout/hierarchy6"/>
    <dgm:cxn modelId="{DB4556FE-9634-2F47-8369-9AC847CC406D}" type="presOf" srcId="{EAC15FA1-B279-F340-ABBD-DB8E61B04BD4}" destId="{E7D0D797-5B6A-9640-9215-0AADA84F4413}" srcOrd="0" destOrd="0" presId="urn:microsoft.com/office/officeart/2005/8/layout/hierarchy6"/>
    <dgm:cxn modelId="{F118F138-516A-374B-9ECD-0E6E6D84CF49}" type="presParOf" srcId="{2C6C4FD7-2B2C-0448-8F9E-945E7665AEF6}" destId="{268060E6-A54B-1342-AFAF-C8BE70116E70}" srcOrd="0" destOrd="0" presId="urn:microsoft.com/office/officeart/2005/8/layout/hierarchy6"/>
    <dgm:cxn modelId="{0C7E2DB6-92A3-C24E-AB18-753277029AD9}" type="presParOf" srcId="{268060E6-A54B-1342-AFAF-C8BE70116E70}" destId="{95D926E9-BC77-174F-BCFB-1558CC5F5383}" srcOrd="0" destOrd="0" presId="urn:microsoft.com/office/officeart/2005/8/layout/hierarchy6"/>
    <dgm:cxn modelId="{4D0177FE-F4F9-4D4F-8662-F9869EB976D7}" type="presParOf" srcId="{95D926E9-BC77-174F-BCFB-1558CC5F5383}" destId="{021998DB-1B1A-8E4A-82EF-3033F2899C2A}" srcOrd="0" destOrd="0" presId="urn:microsoft.com/office/officeart/2005/8/layout/hierarchy6"/>
    <dgm:cxn modelId="{2B3FFD6E-B16E-A040-AAE2-C8DD54B873AB}" type="presParOf" srcId="{021998DB-1B1A-8E4A-82EF-3033F2899C2A}" destId="{ADC564A5-364F-FA46-BD4E-E4C2234CFE93}" srcOrd="0" destOrd="0" presId="urn:microsoft.com/office/officeart/2005/8/layout/hierarchy6"/>
    <dgm:cxn modelId="{1BA57E10-5EFD-FA4C-8FBE-96195C6D7E15}" type="presParOf" srcId="{021998DB-1B1A-8E4A-82EF-3033F2899C2A}" destId="{71D14BEA-2C31-3E4C-8131-783A22D009B3}" srcOrd="1" destOrd="0" presId="urn:microsoft.com/office/officeart/2005/8/layout/hierarchy6"/>
    <dgm:cxn modelId="{CB019B64-EE33-6443-AA06-83B6A3D4A072}" type="presParOf" srcId="{71D14BEA-2C31-3E4C-8131-783A22D009B3}" destId="{4858D235-F1C2-6D46-9F97-B44210252F59}" srcOrd="0" destOrd="0" presId="urn:microsoft.com/office/officeart/2005/8/layout/hierarchy6"/>
    <dgm:cxn modelId="{68E0DBD0-9DFF-D646-8DAE-8B91AFC93307}" type="presParOf" srcId="{71D14BEA-2C31-3E4C-8131-783A22D009B3}" destId="{AF4F81DB-7EE3-1447-B786-86632C4FE699}" srcOrd="1" destOrd="0" presId="urn:microsoft.com/office/officeart/2005/8/layout/hierarchy6"/>
    <dgm:cxn modelId="{50787F43-E5EF-994B-B2EA-59C1A15DA1C6}" type="presParOf" srcId="{AF4F81DB-7EE3-1447-B786-86632C4FE699}" destId="{F43608FD-EA45-1C4D-BDBD-933B14AC38F2}" srcOrd="0" destOrd="0" presId="urn:microsoft.com/office/officeart/2005/8/layout/hierarchy6"/>
    <dgm:cxn modelId="{B04241E4-2994-004B-A02F-18810AE9BAC6}" type="presParOf" srcId="{AF4F81DB-7EE3-1447-B786-86632C4FE699}" destId="{E6DA1F4F-4968-9A4E-8E66-4D5BCC4A88F4}" srcOrd="1" destOrd="0" presId="urn:microsoft.com/office/officeart/2005/8/layout/hierarchy6"/>
    <dgm:cxn modelId="{15AE85F5-5933-2145-8D63-410C9435FAFD}" type="presParOf" srcId="{E6DA1F4F-4968-9A4E-8E66-4D5BCC4A88F4}" destId="{28BF71D7-B735-6547-929B-04F7C16725D3}" srcOrd="0" destOrd="0" presId="urn:microsoft.com/office/officeart/2005/8/layout/hierarchy6"/>
    <dgm:cxn modelId="{0113F0FC-20E7-524C-A0CD-529F3F4DF3BB}" type="presParOf" srcId="{E6DA1F4F-4968-9A4E-8E66-4D5BCC4A88F4}" destId="{17935E71-9772-8440-9591-03B31991116F}" srcOrd="1" destOrd="0" presId="urn:microsoft.com/office/officeart/2005/8/layout/hierarchy6"/>
    <dgm:cxn modelId="{36C0224E-F561-B04F-A073-B57BA8300E6E}" type="presParOf" srcId="{17935E71-9772-8440-9591-03B31991116F}" destId="{4C8CA294-1D77-AD4C-9D0F-6820B27F9CA1}" srcOrd="0" destOrd="0" presId="urn:microsoft.com/office/officeart/2005/8/layout/hierarchy6"/>
    <dgm:cxn modelId="{B68FA313-181D-8442-9521-6CD50A439BB5}" type="presParOf" srcId="{17935E71-9772-8440-9591-03B31991116F}" destId="{D09ADD1E-62CB-264B-BE3D-9F590945B04F}" srcOrd="1" destOrd="0" presId="urn:microsoft.com/office/officeart/2005/8/layout/hierarchy6"/>
    <dgm:cxn modelId="{57A346EA-56A8-1C4C-BAB8-25FC4E004A25}" type="presParOf" srcId="{71D14BEA-2C31-3E4C-8131-783A22D009B3}" destId="{49A5EAF9-6528-3C4A-A356-6E1F49689E14}" srcOrd="2" destOrd="0" presId="urn:microsoft.com/office/officeart/2005/8/layout/hierarchy6"/>
    <dgm:cxn modelId="{00D9CE51-631B-764A-ABE3-FD24913BDA24}" type="presParOf" srcId="{71D14BEA-2C31-3E4C-8131-783A22D009B3}" destId="{591EC235-6719-0F4B-A573-F30685086361}" srcOrd="3" destOrd="0" presId="urn:microsoft.com/office/officeart/2005/8/layout/hierarchy6"/>
    <dgm:cxn modelId="{074388F7-7780-384A-B549-D5CEE45EE081}" type="presParOf" srcId="{591EC235-6719-0F4B-A573-F30685086361}" destId="{C75D09F9-5FEB-A04E-BE9D-4C79204D1D3E}" srcOrd="0" destOrd="0" presId="urn:microsoft.com/office/officeart/2005/8/layout/hierarchy6"/>
    <dgm:cxn modelId="{A4C62C60-BAE1-8141-ADAD-DE69B781BC8C}" type="presParOf" srcId="{591EC235-6719-0F4B-A573-F30685086361}" destId="{E7F44E54-BE94-4D4E-8EF5-08A2F5004BF9}" srcOrd="1" destOrd="0" presId="urn:microsoft.com/office/officeart/2005/8/layout/hierarchy6"/>
    <dgm:cxn modelId="{14386965-E20E-FF47-916D-03397105B28F}" type="presParOf" srcId="{E7F44E54-BE94-4D4E-8EF5-08A2F5004BF9}" destId="{76E133A1-01A5-A447-AE4E-795D6F8A993C}" srcOrd="0" destOrd="0" presId="urn:microsoft.com/office/officeart/2005/8/layout/hierarchy6"/>
    <dgm:cxn modelId="{EB91E70E-D453-7844-BFAD-34C0548620FA}" type="presParOf" srcId="{E7F44E54-BE94-4D4E-8EF5-08A2F5004BF9}" destId="{9004F1F8-50C1-E84E-BB6E-993566128435}" srcOrd="1" destOrd="0" presId="urn:microsoft.com/office/officeart/2005/8/layout/hierarchy6"/>
    <dgm:cxn modelId="{C6085047-BD32-DB40-9FFE-E488FF9330EB}" type="presParOf" srcId="{9004F1F8-50C1-E84E-BB6E-993566128435}" destId="{E7D0D797-5B6A-9640-9215-0AADA84F4413}" srcOrd="0" destOrd="0" presId="urn:microsoft.com/office/officeart/2005/8/layout/hierarchy6"/>
    <dgm:cxn modelId="{3A0141EE-0AE7-1B4E-8359-EA412AA7DC31}" type="presParOf" srcId="{9004F1F8-50C1-E84E-BB6E-993566128435}" destId="{7D61FA7F-9361-EA4C-ABB5-992C2416461E}" srcOrd="1" destOrd="0" presId="urn:microsoft.com/office/officeart/2005/8/layout/hierarchy6"/>
    <dgm:cxn modelId="{3D76A95C-E0ED-9840-BC9C-C5C5739022EA}" type="presParOf" srcId="{2C6C4FD7-2B2C-0448-8F9E-945E7665AEF6}" destId="{1BA2BA0B-F4F0-F14A-8483-77264FC0C74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564A5-364F-FA46-BD4E-E4C2234CFE93}">
      <dsp:nvSpPr>
        <dsp:cNvPr id="0" name=""/>
        <dsp:cNvSpPr/>
      </dsp:nvSpPr>
      <dsp:spPr>
        <a:xfrm>
          <a:off x="2864280" y="1329047"/>
          <a:ext cx="6378714" cy="2245899"/>
        </a:xfrm>
        <a:prstGeom prst="roundRect">
          <a:avLst>
            <a:gd name="adj" fmla="val 10000"/>
          </a:avLst>
        </a:prstGeom>
        <a:solidFill>
          <a:srgbClr val="FFFFF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</a:t>
          </a:r>
          <a:r>
            <a:rPr lang="en-US" sz="28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1: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Does geographic location matter?</a:t>
          </a:r>
        </a:p>
      </dsp:txBody>
      <dsp:txXfrm>
        <a:off x="2930060" y="1394827"/>
        <a:ext cx="6247154" cy="2114339"/>
      </dsp:txXfrm>
    </dsp:sp>
    <dsp:sp modelId="{4858D235-F1C2-6D46-9F97-B44210252F59}">
      <dsp:nvSpPr>
        <dsp:cNvPr id="0" name=""/>
        <dsp:cNvSpPr/>
      </dsp:nvSpPr>
      <dsp:spPr>
        <a:xfrm>
          <a:off x="2791529" y="3574946"/>
          <a:ext cx="3262107" cy="898359"/>
        </a:xfrm>
        <a:custGeom>
          <a:avLst/>
          <a:gdLst/>
          <a:ahLst/>
          <a:cxnLst/>
          <a:rect l="0" t="0" r="0" b="0"/>
          <a:pathLst>
            <a:path>
              <a:moveTo>
                <a:pt x="3262107" y="0"/>
              </a:moveTo>
              <a:lnTo>
                <a:pt x="3262107" y="449179"/>
              </a:lnTo>
              <a:lnTo>
                <a:pt x="0" y="449179"/>
              </a:lnTo>
              <a:lnTo>
                <a:pt x="0" y="898359"/>
              </a:lnTo>
            </a:path>
          </a:pathLst>
        </a:cu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608FD-EA45-1C4D-BDBD-933B14AC38F2}">
      <dsp:nvSpPr>
        <dsp:cNvPr id="0" name=""/>
        <dsp:cNvSpPr/>
      </dsp:nvSpPr>
      <dsp:spPr>
        <a:xfrm>
          <a:off x="777614" y="4473306"/>
          <a:ext cx="4027830" cy="1828139"/>
        </a:xfrm>
        <a:prstGeom prst="roundRect">
          <a:avLst>
            <a:gd name="adj" fmla="val 10000"/>
          </a:avLst>
        </a:prstGeom>
        <a:solidFill>
          <a:srgbClr val="FFFFF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Location irrelevant</a:t>
          </a:r>
        </a:p>
      </dsp:txBody>
      <dsp:txXfrm>
        <a:off x="831158" y="4526850"/>
        <a:ext cx="3920742" cy="1721051"/>
      </dsp:txXfrm>
    </dsp:sp>
    <dsp:sp modelId="{28BF71D7-B735-6547-929B-04F7C16725D3}">
      <dsp:nvSpPr>
        <dsp:cNvPr id="0" name=""/>
        <dsp:cNvSpPr/>
      </dsp:nvSpPr>
      <dsp:spPr>
        <a:xfrm>
          <a:off x="2744192" y="6301446"/>
          <a:ext cx="91440" cy="1129126"/>
        </a:xfrm>
        <a:custGeom>
          <a:avLst/>
          <a:gdLst/>
          <a:ahLst/>
          <a:cxnLst/>
          <a:rect l="0" t="0" r="0" b="0"/>
          <a:pathLst>
            <a:path>
              <a:moveTo>
                <a:pt x="47337" y="0"/>
              </a:moveTo>
              <a:lnTo>
                <a:pt x="47337" y="564563"/>
              </a:lnTo>
              <a:lnTo>
                <a:pt x="45720" y="564563"/>
              </a:lnTo>
              <a:lnTo>
                <a:pt x="45720" y="1129126"/>
              </a:lnTo>
            </a:path>
          </a:pathLst>
        </a:cu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CA294-1D77-AD4C-9D0F-6820B27F9CA1}">
      <dsp:nvSpPr>
        <dsp:cNvPr id="0" name=""/>
        <dsp:cNvSpPr/>
      </dsp:nvSpPr>
      <dsp:spPr>
        <a:xfrm>
          <a:off x="0" y="7430572"/>
          <a:ext cx="5579825" cy="2744466"/>
        </a:xfrm>
        <a:prstGeom prst="roundRect">
          <a:avLst>
            <a:gd name="adj" fmla="val 10000"/>
          </a:avLst>
        </a:prstGeom>
        <a:solidFill>
          <a:srgbClr val="FFFFF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 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No matching of subjects based on study site &amp; no location variable in novel </a:t>
          </a:r>
          <a:r>
            <a:rPr lang="en-US" sz="2800" kern="12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pREE</a:t>
          </a: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equation</a:t>
          </a:r>
        </a:p>
      </dsp:txBody>
      <dsp:txXfrm>
        <a:off x="80383" y="7510955"/>
        <a:ext cx="5419059" cy="2583700"/>
      </dsp:txXfrm>
    </dsp:sp>
    <dsp:sp modelId="{49A5EAF9-6528-3C4A-A356-6E1F49689E14}">
      <dsp:nvSpPr>
        <dsp:cNvPr id="0" name=""/>
        <dsp:cNvSpPr/>
      </dsp:nvSpPr>
      <dsp:spPr>
        <a:xfrm>
          <a:off x="6053637" y="3574946"/>
          <a:ext cx="3283112" cy="898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179"/>
              </a:lnTo>
              <a:lnTo>
                <a:pt x="3283112" y="449179"/>
              </a:lnTo>
              <a:lnTo>
                <a:pt x="3283112" y="898359"/>
              </a:lnTo>
            </a:path>
          </a:pathLst>
        </a:cu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D09F9-5FEB-A04E-BE9D-4C79204D1D3E}">
      <dsp:nvSpPr>
        <dsp:cNvPr id="0" name=""/>
        <dsp:cNvSpPr/>
      </dsp:nvSpPr>
      <dsp:spPr>
        <a:xfrm>
          <a:off x="7343839" y="4473306"/>
          <a:ext cx="3985820" cy="1786972"/>
        </a:xfrm>
        <a:prstGeom prst="roundRect">
          <a:avLst>
            <a:gd name="adj" fmla="val 10000"/>
          </a:avLst>
        </a:prstGeom>
        <a:solidFill>
          <a:srgbClr val="FFFFF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Location affects </a:t>
          </a:r>
          <a:r>
            <a:rPr lang="en-US" sz="2800" kern="12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mREE</a:t>
          </a:r>
          <a:endParaRPr lang="en-US" sz="2800" kern="1200" baseline="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96178" y="4525645"/>
        <a:ext cx="3881142" cy="1682294"/>
      </dsp:txXfrm>
    </dsp:sp>
    <dsp:sp modelId="{76E133A1-01A5-A447-AE4E-795D6F8A993C}">
      <dsp:nvSpPr>
        <dsp:cNvPr id="0" name=""/>
        <dsp:cNvSpPr/>
      </dsp:nvSpPr>
      <dsp:spPr>
        <a:xfrm>
          <a:off x="9291029" y="6260279"/>
          <a:ext cx="91440" cy="1113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3853"/>
              </a:lnTo>
            </a:path>
          </a:pathLst>
        </a:custGeom>
        <a:noFill/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0D797-5B6A-9640-9215-0AADA84F4413}">
      <dsp:nvSpPr>
        <dsp:cNvPr id="0" name=""/>
        <dsp:cNvSpPr/>
      </dsp:nvSpPr>
      <dsp:spPr>
        <a:xfrm>
          <a:off x="6592097" y="7374133"/>
          <a:ext cx="5489304" cy="2897165"/>
        </a:xfrm>
        <a:prstGeom prst="roundRect">
          <a:avLst>
            <a:gd name="adj" fmla="val 10000"/>
          </a:avLst>
        </a:prstGeom>
        <a:solidFill>
          <a:srgbClr val="FFFFF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Stage 2: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Match subjects based on study site &amp; incorporate geographic variables into novel </a:t>
          </a:r>
          <a:r>
            <a:rPr lang="en-US" sz="2800" kern="1200" baseline="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pREE</a:t>
          </a:r>
          <a:r>
            <a:rPr lang="en-US" sz="2800" kern="1200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equation</a:t>
          </a:r>
        </a:p>
      </dsp:txBody>
      <dsp:txXfrm>
        <a:off x="6676952" y="7458988"/>
        <a:ext cx="5319594" cy="2727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B850AB1-F741-D342-94EA-B87B5B6E3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8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0025" y="685800"/>
            <a:ext cx="3917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4239AF8-DBE0-DD43-A76A-B6AA6EBE8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7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B746AF-40CE-1946-8FDA-6B853D2A8D4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70025" y="685800"/>
            <a:ext cx="391795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1017"/>
            <a:ext cx="37306250" cy="82315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6" y="21762720"/>
            <a:ext cx="30724475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2D21-3D41-2942-A571-686A18F70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4815-8CD9-A24F-8961-0D86F68E6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3413760"/>
            <a:ext cx="9326562" cy="30723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6" y="3413760"/>
            <a:ext cx="27827288" cy="30723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0FB70-7DE7-114E-8287-8CCD2B6A3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23753-B6D7-974A-81D3-211D517E2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9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76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6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54740-62CC-4E4F-8DFA-2DBEDB8C0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7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7" y="11094720"/>
            <a:ext cx="18576924" cy="23042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11094720"/>
            <a:ext cx="18576924" cy="23042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13CD3-8B01-EF4E-A3B2-95F318EA7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7336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7266"/>
            <a:ext cx="19392900" cy="3581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8666"/>
            <a:ext cx="19392900" cy="22128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1" y="8597266"/>
            <a:ext cx="19400837" cy="3581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1" y="12178666"/>
            <a:ext cx="19400837" cy="22128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E5F5C-4C8E-124C-A447-7B15CF729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9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8039-E20D-A14B-A386-D43CFBF48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0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A38DB-D150-3B47-9403-F4BA38438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9715"/>
            <a:ext cx="14439900" cy="65074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529716"/>
            <a:ext cx="24536400" cy="32777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7196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B0F39-A0B7-B447-811D-B4893D1E3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7" y="26883362"/>
            <a:ext cx="26335037" cy="31737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7" y="3430906"/>
            <a:ext cx="26335037" cy="23042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7" y="30057092"/>
            <a:ext cx="26335037" cy="4507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7417-8F1E-7A42-B7CD-F15925445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0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3413760"/>
            <a:ext cx="373062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628" tIns="219312" rIns="438628" bIns="2193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11094720"/>
            <a:ext cx="37306250" cy="230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628" tIns="219312" rIns="438628" bIns="2193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34991040"/>
            <a:ext cx="9144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8" tIns="219312" rIns="438628" bIns="219312" numCol="1" anchor="t" anchorCtr="0" compatLnSpc="1">
            <a:prstTxWarp prst="textNoShape">
              <a:avLst/>
            </a:prstTxWarp>
          </a:bodyPr>
          <a:lstStyle>
            <a:lvl1pPr>
              <a:defRPr sz="66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34991040"/>
            <a:ext cx="1390015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8" tIns="219312" rIns="438628" bIns="219312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91040"/>
            <a:ext cx="9144000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628" tIns="219312" rIns="438628" bIns="219312" numCol="1" anchor="t" anchorCtr="0" compatLnSpc="1">
            <a:prstTxWarp prst="textNoShape">
              <a:avLst/>
            </a:prstTxWarp>
          </a:bodyPr>
          <a:lstStyle>
            <a:lvl1pPr algn="r">
              <a:defRPr sz="6600">
                <a:cs typeface="+mn-cs"/>
              </a:defRPr>
            </a:lvl1pPr>
          </a:lstStyle>
          <a:p>
            <a:pPr>
              <a:defRPr/>
            </a:pPr>
            <a:fld id="{F6BB4913-EBA6-7747-8C91-5003D1693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6pPr>
      <a:lvl7pPr marL="914400"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7pPr>
      <a:lvl8pPr marL="1371600"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8pPr>
      <a:lvl9pPr marL="1828800" algn="ctr" defTabSz="4389438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9pPr>
    </p:titleStyle>
    <p:bodyStyle>
      <a:lvl1pPr marL="1649413" indent="-164941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60763" indent="-137001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  <a:ea typeface="ＭＳ Ｐゴシック" charset="0"/>
        </a:defRPr>
      </a:lvl2pPr>
      <a:lvl3pPr marL="5489575" indent="-11001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  <a:ea typeface="ＭＳ Ｐゴシック" charset="0"/>
        </a:defRPr>
      </a:lvl3pPr>
      <a:lvl4pPr marL="7680325" indent="-1100138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charset="0"/>
        </a:defRPr>
      </a:lvl4pPr>
      <a:lvl5pPr marL="9871075" indent="-1092200" algn="l" defTabSz="43894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0"/>
        </a:defRPr>
      </a:lvl5pPr>
      <a:lvl6pPr marL="10328275" indent="-1092200" algn="l" defTabSz="43894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85475" indent="-1092200" algn="l" defTabSz="43894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242675" indent="-1092200" algn="l" defTabSz="43894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699875" indent="-1092200" algn="l" defTabSz="43894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143002" y="8481061"/>
            <a:ext cx="9777413" cy="46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	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793750" y="822958"/>
            <a:ext cx="42270040" cy="6186252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011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6000" b="1" dirty="0">
                <a:solidFill>
                  <a:srgbClr val="FFFFFF"/>
                </a:solidFill>
                <a:latin typeface="Arial" charset="0"/>
              </a:rPr>
              <a:t>Accuracy of Current Equations and Development of 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latin typeface="Arial" charset="0"/>
              </a:rPr>
              <a:t>a New Predictive Equation for Resting Energy Expenditure 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latin typeface="Arial" charset="0"/>
              </a:rPr>
              <a:t>for Overweight and Obese Adolescents</a:t>
            </a:r>
          </a:p>
          <a:p>
            <a:pPr algn="ctr"/>
            <a:endParaRPr lang="en-US" sz="4000" b="1" dirty="0">
              <a:solidFill>
                <a:srgbClr val="FFFFFF"/>
              </a:solidFill>
              <a:latin typeface="Arial" charset="0"/>
            </a:endParaRPr>
          </a:p>
          <a:p>
            <a:pPr algn="ctr"/>
            <a:r>
              <a:rPr lang="en-US" sz="4400" dirty="0">
                <a:solidFill>
                  <a:srgbClr val="FFFFFF"/>
                </a:solidFill>
                <a:latin typeface="Arial" charset="0"/>
              </a:rPr>
              <a:t>Steve Haberkorn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1* 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and Madison Harrison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1*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,Cameron Severn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2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Laura Pyle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3,4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PhD, Yesenia Garcia Reyes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MS, </a:t>
            </a:r>
          </a:p>
          <a:p>
            <a:pPr algn="ctr"/>
            <a:r>
              <a:rPr lang="en-US" sz="4400" dirty="0">
                <a:solidFill>
                  <a:srgbClr val="FFFFFF"/>
                </a:solidFill>
                <a:latin typeface="Arial" charset="0"/>
              </a:rPr>
              <a:t>Kristen J Nadeau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MD, Melanie Cree-Green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MD PhD, Amy Rydin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</a:rPr>
              <a:t>3</a:t>
            </a:r>
            <a:r>
              <a:rPr lang="en-US" sz="4400" dirty="0">
                <a:solidFill>
                  <a:srgbClr val="FFFFFF"/>
                </a:solidFill>
                <a:latin typeface="Arial" charset="0"/>
              </a:rPr>
              <a:t>, MD</a:t>
            </a:r>
          </a:p>
          <a:p>
            <a:pPr algn="ctr"/>
            <a:r>
              <a:rPr lang="en-US" sz="4400" dirty="0">
                <a:solidFill>
                  <a:srgbClr val="FFFFFF"/>
                </a:solidFill>
                <a:latin typeface="Arial" charset="0"/>
              </a:rPr>
              <a:t>Children’s Hospital Colorado | University of Colorado Anschutz Medical Campus, Aurora, CO</a:t>
            </a:r>
          </a:p>
          <a:p>
            <a:pPr algn="ctr"/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*Joint first author, 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1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University of Colorado SOM, 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Dept of Biostatistics and Informatics, 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3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Division of Pediatric Endocrinology, </a:t>
            </a:r>
            <a:r>
              <a:rPr lang="en-US" sz="4400" baseline="30000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en-US" sz="4400" dirty="0">
                <a:solidFill>
                  <a:srgbClr val="FFFFFF"/>
                </a:solidFill>
                <a:latin typeface="Arial" charset="0"/>
                <a:cs typeface="Arial" charset="0"/>
              </a:rPr>
              <a:t>Dept of Pediatrics</a:t>
            </a: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818383" y="7176426"/>
            <a:ext cx="13964417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15367" name="Text Box 226"/>
          <p:cNvSpPr txBox="1">
            <a:spLocks noChangeArrowheads="1"/>
          </p:cNvSpPr>
          <p:nvPr/>
        </p:nvSpPr>
        <p:spPr bwMode="auto">
          <a:xfrm>
            <a:off x="815350" y="13028682"/>
            <a:ext cx="13967449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Methods</a:t>
            </a:r>
          </a:p>
        </p:txBody>
      </p:sp>
      <p:sp>
        <p:nvSpPr>
          <p:cNvPr id="15370" name="Text Box 861"/>
          <p:cNvSpPr txBox="1">
            <a:spLocks noChangeArrowheads="1"/>
          </p:cNvSpPr>
          <p:nvPr/>
        </p:nvSpPr>
        <p:spPr bwMode="auto">
          <a:xfrm>
            <a:off x="29590485" y="8306971"/>
            <a:ext cx="13665200" cy="455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Current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varies from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 in overweight/obese adolescent females</a:t>
            </a:r>
          </a:p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This difference is possibly due to the outpatient setting of IC for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endParaRPr lang="en-US" sz="3000" dirty="0">
              <a:latin typeface="Arial"/>
              <a:cs typeface="Arial"/>
            </a:endParaRPr>
          </a:p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Our new predictive equation allows for more accurate estimation of REE and provides improved information on energy needs in this population</a:t>
            </a:r>
          </a:p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Limitations</a:t>
            </a: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Developed equation may not be generalizable to male and female adolescents</a:t>
            </a: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Reflects Denver race/ethnicity demographics</a:t>
            </a:r>
          </a:p>
        </p:txBody>
      </p:sp>
      <p:sp>
        <p:nvSpPr>
          <p:cNvPr id="15371" name="Text Box 916"/>
          <p:cNvSpPr txBox="1">
            <a:spLocks noChangeArrowheads="1"/>
          </p:cNvSpPr>
          <p:nvPr/>
        </p:nvSpPr>
        <p:spPr bwMode="auto">
          <a:xfrm>
            <a:off x="793750" y="7988588"/>
            <a:ext cx="13989050" cy="467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Knowledge of resting energy expenditure (REE) is a critical component for dietary counseling to achieve weight loss</a:t>
            </a:r>
          </a:p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Given the clinical inaccessibility of indirect calorimetry (IC), predictive equations    have been developed to help estimate measured REE (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)</a:t>
            </a:r>
          </a:p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Existing equations have been developed following ≤ 30 minutes of supine rest, rather than a gold-standard diet and activity-controlled inpatient overnight setting</a:t>
            </a:r>
          </a:p>
          <a:p>
            <a:pPr algn="just">
              <a:spcAft>
                <a:spcPts val="1080"/>
              </a:spcAft>
            </a:pPr>
            <a:r>
              <a:rPr lang="en-US" sz="3000" dirty="0">
                <a:latin typeface="Arial"/>
                <a:cs typeface="Arial"/>
              </a:rPr>
              <a:t>Aims of original study: 1) Compare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 after an overnight inpatient monitored rest with predicted REE (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) using published equations and 2) develop a new predictive equation based on strictly controlled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endParaRPr lang="en-US" sz="3000" dirty="0">
              <a:latin typeface="Arial"/>
              <a:cs typeface="Arial"/>
            </a:endParaRPr>
          </a:p>
        </p:txBody>
      </p:sp>
      <p:grpSp>
        <p:nvGrpSpPr>
          <p:cNvPr id="15372" name="Group 949"/>
          <p:cNvGrpSpPr>
            <a:grpSpLocks/>
          </p:cNvGrpSpPr>
          <p:nvPr/>
        </p:nvGrpSpPr>
        <p:grpSpPr bwMode="auto">
          <a:xfrm>
            <a:off x="14492290" y="17987013"/>
            <a:ext cx="5214937" cy="1873243"/>
            <a:chOff x="9305" y="9394"/>
            <a:chExt cx="2776" cy="712"/>
          </a:xfrm>
        </p:grpSpPr>
        <p:sp>
          <p:nvSpPr>
            <p:cNvPr id="15396" name="Text Box 910"/>
            <p:cNvSpPr txBox="1">
              <a:spLocks noChangeArrowheads="1"/>
            </p:cNvSpPr>
            <p:nvPr/>
          </p:nvSpPr>
          <p:spPr bwMode="auto">
            <a:xfrm>
              <a:off x="9306" y="9697"/>
              <a:ext cx="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1800" b="1">
                <a:latin typeface="Arial" charset="0"/>
              </a:endParaRPr>
            </a:p>
          </p:txBody>
        </p:sp>
        <p:sp>
          <p:nvSpPr>
            <p:cNvPr id="15397" name="Text Box 912"/>
            <p:cNvSpPr txBox="1">
              <a:spLocks noChangeArrowheads="1"/>
            </p:cNvSpPr>
            <p:nvPr/>
          </p:nvSpPr>
          <p:spPr bwMode="auto">
            <a:xfrm>
              <a:off x="10690" y="9966"/>
              <a:ext cx="139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1800" b="1">
                <a:latin typeface="Arial" charset="0"/>
              </a:endParaRPr>
            </a:p>
          </p:txBody>
        </p:sp>
        <p:sp>
          <p:nvSpPr>
            <p:cNvPr id="15398" name="Text Box 915"/>
            <p:cNvSpPr txBox="1">
              <a:spLocks noChangeArrowheads="1"/>
            </p:cNvSpPr>
            <p:nvPr/>
          </p:nvSpPr>
          <p:spPr bwMode="auto">
            <a:xfrm>
              <a:off x="9305" y="9394"/>
              <a:ext cx="98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/>
              <a:endParaRPr lang="en-US" sz="1800" b="1">
                <a:latin typeface="Arial" charset="0"/>
              </a:endParaRPr>
            </a:p>
          </p:txBody>
        </p:sp>
      </p:grpSp>
      <p:sp>
        <p:nvSpPr>
          <p:cNvPr id="15374" name="Text Box 925"/>
          <p:cNvSpPr txBox="1">
            <a:spLocks noChangeArrowheads="1"/>
          </p:cNvSpPr>
          <p:nvPr/>
        </p:nvSpPr>
        <p:spPr bwMode="auto">
          <a:xfrm>
            <a:off x="814968" y="13981451"/>
            <a:ext cx="13967831" cy="587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Secondary analysis of overweight and obese female participants (Table 1)</a:t>
            </a:r>
          </a:p>
          <a:p>
            <a:pPr marL="896938" lvl="1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Monitored, inpatient 12-hour fast prior to early morning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 </a:t>
            </a:r>
          </a:p>
          <a:p>
            <a:pPr marL="896938" lvl="1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Body composition, with dual X-ray absorptiometry (DXA), fasting labs</a:t>
            </a:r>
          </a:p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Ten predictive equations from the literature were used to calculate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for each subject and performance was evaluated using mean absolute error (MAE)  </a:t>
            </a:r>
          </a:p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New predictive equation developed using backward stepwise model selection with  a development cohort (n=96) and validated with test cohort (n=46), with participants’ data divided by random selection</a:t>
            </a:r>
          </a:p>
          <a:p>
            <a:pPr marL="153988" indent="-153988" algn="just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Variables considered for the new equation included: body mass index (BMI), height, weight; waist circumference; age; ethnicity; fat mass, fat free mass from DXA; fasting glucose, insulin or free fatty acids </a:t>
            </a:r>
          </a:p>
        </p:txBody>
      </p:sp>
      <p:sp>
        <p:nvSpPr>
          <p:cNvPr id="15375" name="Text Box 228"/>
          <p:cNvSpPr txBox="1">
            <a:spLocks noChangeArrowheads="1"/>
          </p:cNvSpPr>
          <p:nvPr/>
        </p:nvSpPr>
        <p:spPr bwMode="auto">
          <a:xfrm>
            <a:off x="29419990" y="7175822"/>
            <a:ext cx="13643800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Conclusions Part 1</a:t>
            </a:r>
          </a:p>
        </p:txBody>
      </p:sp>
      <p:sp>
        <p:nvSpPr>
          <p:cNvPr id="15386" name="Rectangle 48"/>
          <p:cNvSpPr>
            <a:spLocks noChangeArrowheads="1"/>
          </p:cNvSpPr>
          <p:nvPr/>
        </p:nvSpPr>
        <p:spPr bwMode="auto">
          <a:xfrm>
            <a:off x="29564014" y="8860157"/>
            <a:ext cx="13209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endParaRPr lang="en-US" b="1" dirty="0">
              <a:sym typeface="Wingdings"/>
            </a:endParaRPr>
          </a:p>
          <a:p>
            <a:pPr algn="just"/>
            <a:endParaRPr lang="en-US" dirty="0"/>
          </a:p>
        </p:txBody>
      </p:sp>
      <p:sp>
        <p:nvSpPr>
          <p:cNvPr id="15387" name="Text Box 229"/>
          <p:cNvSpPr txBox="1">
            <a:spLocks noChangeArrowheads="1"/>
          </p:cNvSpPr>
          <p:nvPr/>
        </p:nvSpPr>
        <p:spPr bwMode="auto">
          <a:xfrm>
            <a:off x="844465" y="30600688"/>
            <a:ext cx="13967831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</a:p>
        </p:txBody>
      </p:sp>
      <p:sp>
        <p:nvSpPr>
          <p:cNvPr id="282" name="Text Box 228"/>
          <p:cNvSpPr txBox="1">
            <a:spLocks noChangeArrowheads="1"/>
          </p:cNvSpPr>
          <p:nvPr/>
        </p:nvSpPr>
        <p:spPr bwMode="auto">
          <a:xfrm>
            <a:off x="15087600" y="7176657"/>
            <a:ext cx="13665200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Results</a:t>
            </a:r>
          </a:p>
        </p:txBody>
      </p:sp>
      <p:pic>
        <p:nvPicPr>
          <p:cNvPr id="265" name="Picture 264" descr="Screen Shot 2019-03-07 at 3.41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7907" y="1211417"/>
            <a:ext cx="7054118" cy="2667739"/>
          </a:xfrm>
          <a:prstGeom prst="rect">
            <a:avLst/>
          </a:prstGeom>
        </p:spPr>
      </p:pic>
      <p:pic>
        <p:nvPicPr>
          <p:cNvPr id="267" name="Picture 266" descr="Screen Shot 2019-03-07 at 3.41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20" y="1272836"/>
            <a:ext cx="6955287" cy="2513959"/>
          </a:xfrm>
          <a:prstGeom prst="rect">
            <a:avLst/>
          </a:prstGeom>
        </p:spPr>
      </p:pic>
      <p:sp>
        <p:nvSpPr>
          <p:cNvPr id="109" name="Text Box 228"/>
          <p:cNvSpPr txBox="1">
            <a:spLocks noChangeArrowheads="1"/>
          </p:cNvSpPr>
          <p:nvPr/>
        </p:nvSpPr>
        <p:spPr bwMode="auto">
          <a:xfrm>
            <a:off x="29419990" y="14058357"/>
            <a:ext cx="13643800" cy="707830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Future Directions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44487"/>
              </p:ext>
            </p:extLst>
          </p:nvPr>
        </p:nvGraphicFramePr>
        <p:xfrm>
          <a:off x="3245560" y="21055193"/>
          <a:ext cx="7994168" cy="785691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5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5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(N=142)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PCOS status (n, %)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(77)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(years)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 ± 1.8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Ethnicity (% C/H/B+O)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(kg/m</a:t>
                      </a:r>
                      <a:r>
                        <a:rPr lang="en-US" sz="24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35.1 ± 5.2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percentile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97.7 ± 1.9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z-score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 ± 0.3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Height (cm)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 ± 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(kg)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± 16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Waist circumference (cm)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± 13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Fasting glucose (mg/dL)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± 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Fasting insulin (</a:t>
                      </a:r>
                      <a:r>
                        <a:rPr lang="en-US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mIU</a:t>
                      </a: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± 14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Fasting free fatty acid (mmol/L)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618 ± 157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0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 free mass (calculated kg)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52.1 ± 7.7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 mass from DXA (kg)</a:t>
                      </a:r>
                      <a:endParaRPr lang="en-US" sz="240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41.7 ± 9.4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21" name="Picture 1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931" y="23434515"/>
            <a:ext cx="13554318" cy="1217960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Text Box 861"/>
          <p:cNvSpPr txBox="1">
            <a:spLocks noChangeArrowheads="1"/>
          </p:cNvSpPr>
          <p:nvPr/>
        </p:nvSpPr>
        <p:spPr bwMode="auto">
          <a:xfrm>
            <a:off x="814968" y="31889659"/>
            <a:ext cx="13861423" cy="532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84" tIns="45692" rIns="91384" bIns="45692">
            <a:spAutoFit/>
          </a:bodyPr>
          <a:lstStyle>
            <a:lvl1pPr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112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All 10 literature equations overestimated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 with measured anthropometrics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and underestimated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mREE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when ideal body weight (IBW) was used (Figure 1)</a:t>
            </a:r>
          </a:p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Predictive Value (Figure 2)</a:t>
            </a: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Best: Muller IBW formula (MAE: 199) and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Schmelzle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IBW (MAE: 223)</a:t>
            </a:r>
            <a:endParaRPr lang="en-US" sz="36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Least: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Derumeaux-Burrel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(MAE: 463)</a:t>
            </a: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 algn="just">
              <a:spcAft>
                <a:spcPts val="1200"/>
              </a:spcAft>
              <a:buFontTx/>
              <a:buChar char="-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New equation: </a:t>
            </a: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3138" lvl="1" indent="-230188" algn="just">
              <a:spcAft>
                <a:spcPts val="1200"/>
              </a:spcAft>
              <a:buFontTx/>
              <a:buChar char="-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27477-668A-4181-8F71-BB6776FD92B6}"/>
              </a:ext>
            </a:extLst>
          </p:cNvPr>
          <p:cNvSpPr txBox="1"/>
          <p:nvPr/>
        </p:nvSpPr>
        <p:spPr>
          <a:xfrm>
            <a:off x="29821521" y="15286715"/>
            <a:ext cx="13527407" cy="360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Current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equations are inaccurate, resulting in erroneous calorie counseling for overweight/obese adolescents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Goal to develop a novel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equation with improved accuracy for broad range of patients of both sexes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To accomplish this, we will seek to create the largest research subject database to date of </a:t>
            </a:r>
            <a:r>
              <a:rPr lang="en-US" sz="3000" dirty="0" err="1">
                <a:latin typeface="Arial"/>
                <a:cs typeface="Arial"/>
              </a:rPr>
              <a:t>mREE’s</a:t>
            </a:r>
            <a:r>
              <a:rPr lang="en-US" sz="3000" dirty="0">
                <a:latin typeface="Arial"/>
                <a:cs typeface="Arial"/>
              </a:rPr>
              <a:t> from overweight/obese adolescents, using inpatient and outpatient IC results from multiple institutions nationally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4B354FA-FE3D-4E0F-80CB-1DFDC2B464A6}"/>
              </a:ext>
            </a:extLst>
          </p:cNvPr>
          <p:cNvSpPr txBox="1"/>
          <p:nvPr/>
        </p:nvSpPr>
        <p:spPr>
          <a:xfrm>
            <a:off x="29982203" y="19226055"/>
            <a:ext cx="13499776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1) Does geographic location matter? 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Can IC data from various sites be combined and compared, or does that add new variables that must be incorporated into the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equation?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Compiling ~500 IC results across 5 institutions: CHCO, Univ of Minnesota, Univ of Tennessee, Vanderbilt, and NIH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Will compare geographic group results, using matched cohorts</a:t>
            </a:r>
          </a:p>
        </p:txBody>
      </p:sp>
      <p:graphicFrame>
        <p:nvGraphicFramePr>
          <p:cNvPr id="53" name="Diagram 52">
            <a:extLst>
              <a:ext uri="{FF2B5EF4-FFF2-40B4-BE49-F238E27FC236}">
                <a16:creationId xmlns:a16="http://schemas.microsoft.com/office/drawing/2014/main" id="{90A51025-7AF1-4453-9C38-5AD43D8EB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5054981"/>
              </p:ext>
            </p:extLst>
          </p:nvPr>
        </p:nvGraphicFramePr>
        <p:xfrm>
          <a:off x="30343885" y="21638165"/>
          <a:ext cx="12083019" cy="11384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3F0E1D31-B5F8-46AC-A108-7B89757E77A4}"/>
              </a:ext>
            </a:extLst>
          </p:cNvPr>
          <p:cNvSpPr txBox="1"/>
          <p:nvPr/>
        </p:nvSpPr>
        <p:spPr>
          <a:xfrm>
            <a:off x="30296006" y="33192523"/>
            <a:ext cx="12872170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Stage 2) Can we develop a more accurate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pREE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equation?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Utilize </a:t>
            </a:r>
            <a:r>
              <a:rPr lang="en-US" sz="3000" dirty="0" err="1">
                <a:latin typeface="Arial"/>
                <a:cs typeface="Arial"/>
              </a:rPr>
              <a:t>mREE</a:t>
            </a:r>
            <a:r>
              <a:rPr lang="en-US" sz="3000" dirty="0">
                <a:latin typeface="Arial"/>
                <a:cs typeface="Arial"/>
              </a:rPr>
              <a:t> data from the 5 institutions to develop new </a:t>
            </a:r>
            <a:r>
              <a:rPr lang="en-US" sz="3000" dirty="0" err="1">
                <a:latin typeface="Arial"/>
                <a:cs typeface="Arial"/>
              </a:rPr>
              <a:t>pREE</a:t>
            </a:r>
            <a:r>
              <a:rPr lang="en-US" sz="3000" dirty="0">
                <a:latin typeface="Arial"/>
                <a:cs typeface="Arial"/>
              </a:rPr>
              <a:t> equation</a:t>
            </a:r>
          </a:p>
          <a:p>
            <a:pPr marL="611188" lvl="1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NIH, Baylor, 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Expand patient population to include metabolic disease, males and females, different geographical regions. 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r>
              <a:rPr lang="en-US" sz="3000" dirty="0">
                <a:latin typeface="Arial"/>
                <a:cs typeface="Arial"/>
              </a:rPr>
              <a:t> Compile ICC data from the various locations to create of more broadly applicable REE equation. </a:t>
            </a:r>
          </a:p>
          <a:p>
            <a:pPr marL="153988" indent="-153988" algn="just" defTabSz="911225">
              <a:spcAft>
                <a:spcPts val="1080"/>
              </a:spcAft>
              <a:buFontTx/>
              <a:buChar char="-"/>
            </a:pPr>
            <a:endParaRPr lang="en-US" sz="3000" dirty="0">
              <a:latin typeface="Arial"/>
              <a:cs typeface="Arial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7EBB33D-13E0-442C-9A18-4538BD1E6465}"/>
              </a:ext>
            </a:extLst>
          </p:cNvPr>
          <p:cNvSpPr txBox="1"/>
          <p:nvPr/>
        </p:nvSpPr>
        <p:spPr>
          <a:xfrm>
            <a:off x="3748595" y="20275061"/>
            <a:ext cx="7994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815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1: Characteristics of all participants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65F644D-8DB4-4866-8520-D84F34D9538C}"/>
              </a:ext>
            </a:extLst>
          </p:cNvPr>
          <p:cNvSpPr txBox="1"/>
          <p:nvPr/>
        </p:nvSpPr>
        <p:spPr>
          <a:xfrm>
            <a:off x="1143002" y="36188215"/>
            <a:ext cx="11578019" cy="1354217"/>
          </a:xfrm>
          <a:prstGeom prst="rect">
            <a:avLst/>
          </a:prstGeom>
          <a:solidFill>
            <a:srgbClr val="FFFFF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>
                <a:latin typeface="Arial"/>
                <a:cs typeface="Arial"/>
              </a:rPr>
              <a:t>REE = 14.7 (height(cm)) + 25.121(BMI (kg/m2)) 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latin typeface="Arial"/>
                <a:cs typeface="Arial"/>
              </a:rPr>
              <a:t>– 5.468 (waist circumference (cm)) – 1214.9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445275-01B2-4A2C-9DFF-9846C6840897}"/>
              </a:ext>
            </a:extLst>
          </p:cNvPr>
          <p:cNvSpPr txBox="1"/>
          <p:nvPr/>
        </p:nvSpPr>
        <p:spPr>
          <a:xfrm>
            <a:off x="18204126" y="9060147"/>
            <a:ext cx="74321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815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1: Measured vs predicted REE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193830E-E467-460F-A47E-BDD6F8C2CADF}"/>
              </a:ext>
            </a:extLst>
          </p:cNvPr>
          <p:cNvSpPr txBox="1"/>
          <p:nvPr/>
        </p:nvSpPr>
        <p:spPr>
          <a:xfrm>
            <a:off x="16090710" y="22293051"/>
            <a:ext cx="13499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815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2: Predictive value, using mean absolute error (MAE), of REE equations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BE102A5-ECD1-45FA-B069-4BF00F609B53}"/>
              </a:ext>
            </a:extLst>
          </p:cNvPr>
          <p:cNvGrpSpPr/>
          <p:nvPr/>
        </p:nvGrpSpPr>
        <p:grpSpPr>
          <a:xfrm>
            <a:off x="15550177" y="10208140"/>
            <a:ext cx="12935124" cy="11100492"/>
            <a:chOff x="17321942" y="9557118"/>
            <a:chExt cx="10073228" cy="8670033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66766EC-8D41-CA47-99E2-F32EFFEF3CE1}"/>
                </a:ext>
              </a:extLst>
            </p:cNvPr>
            <p:cNvSpPr txBox="1"/>
            <p:nvPr/>
          </p:nvSpPr>
          <p:spPr>
            <a:xfrm>
              <a:off x="27127200" y="17765486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B60DFA-9FC2-487F-A5C4-77CBD47F8D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t="14030"/>
            <a:stretch/>
          </p:blipFill>
          <p:spPr>
            <a:xfrm>
              <a:off x="17321942" y="9557118"/>
              <a:ext cx="10073228" cy="8279840"/>
            </a:xfrm>
            <a:prstGeom prst="rect">
              <a:avLst/>
            </a:prstGeom>
          </p:spPr>
        </p:pic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C47A6D7-9BB3-4208-AE9B-F4AEED2BF841}"/>
                </a:ext>
              </a:extLst>
            </p:cNvPr>
            <p:cNvSpPr/>
            <p:nvPr/>
          </p:nvSpPr>
          <p:spPr bwMode="auto">
            <a:xfrm>
              <a:off x="19592925" y="12165148"/>
              <a:ext cx="285748" cy="245921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31B860-EA1E-4438-837D-C78EC33DE01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19721514" y="11677652"/>
              <a:ext cx="23810" cy="487496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4E5CEC4-7961-453B-B257-7ED690010E3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740563" y="12411075"/>
              <a:ext cx="0" cy="487499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AD0EA65-E7B0-49EC-998E-A05B86A1CC0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588163" y="12879524"/>
              <a:ext cx="319087" cy="1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3D50ED9-04EF-4317-9A9B-7C83D56AFEF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9578638" y="11679202"/>
              <a:ext cx="319087" cy="1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490AEC82004342932FAB51CB61D598" ma:contentTypeVersion="13" ma:contentTypeDescription="Create a new document." ma:contentTypeScope="" ma:versionID="61d41d1f835396a975e26d9684bfe9d9">
  <xsd:schema xmlns:xsd="http://www.w3.org/2001/XMLSchema" xmlns:xs="http://www.w3.org/2001/XMLSchema" xmlns:p="http://schemas.microsoft.com/office/2006/metadata/properties" xmlns:ns3="1585447f-ab78-4ed6-bacf-1ccfa88a44d2" xmlns:ns4="6a75e0b6-e021-4b2a-bc6d-96881d528435" targetNamespace="http://schemas.microsoft.com/office/2006/metadata/properties" ma:root="true" ma:fieldsID="50b6799b28ef4d42bd5ba5c63827a890" ns3:_="" ns4:_="">
    <xsd:import namespace="1585447f-ab78-4ed6-bacf-1ccfa88a44d2"/>
    <xsd:import namespace="6a75e0b6-e021-4b2a-bc6d-96881d5284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85447f-ab78-4ed6-bacf-1ccfa88a44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5e0b6-e021-4b2a-bc6d-96881d52843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00C1E2-B128-444C-AE61-537E282B84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85447f-ab78-4ed6-bacf-1ccfa88a44d2"/>
    <ds:schemaRef ds:uri="6a75e0b6-e021-4b2a-bc6d-96881d5284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64AFA2-B48A-4B2C-A605-B638B9634B64}">
  <ds:schemaRefs>
    <ds:schemaRef ds:uri="6a75e0b6-e021-4b2a-bc6d-96881d52843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1585447f-ab78-4ed6-bacf-1ccfa88a44d2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DE840E6-2D67-4AD3-A5D9-B4BB7EE9FD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141812</TotalTime>
  <Words>896</Words>
  <Application>Microsoft Macintosh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明朝</vt:lpstr>
      <vt:lpstr>ＭＳ Ｐゴシック</vt:lpstr>
      <vt:lpstr>Arial</vt:lpstr>
      <vt:lpstr>Times New Roman</vt:lpstr>
      <vt:lpstr>Wingdings</vt:lpstr>
      <vt:lpstr>Default Design</vt:lpstr>
      <vt:lpstr>PowerPoint Presentation</vt:lpstr>
    </vt:vector>
  </TitlesOfParts>
  <Company>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Aaron &amp; Lesa Cullen</dc:creator>
  <cp:lastModifiedBy>Harrison, Madison</cp:lastModifiedBy>
  <cp:revision>803</cp:revision>
  <cp:lastPrinted>2020-05-21T21:13:22Z</cp:lastPrinted>
  <dcterms:created xsi:type="dcterms:W3CDTF">2000-03-28T01:26:50Z</dcterms:created>
  <dcterms:modified xsi:type="dcterms:W3CDTF">2022-02-03T00:15:38Z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0x01010057490AEC82004342932FAB51CB61D598</vt:lpwstr>
  </property>
</Properties>
</file>