
<file path=[Content_Types].xml><?xml version="1.0" encoding="utf-8"?>
<Types xmlns="http://schemas.openxmlformats.org/package/2006/content-types">
  <Default Extension="jpeg" ContentType="image/jpeg"/>
  <Default Extension="pdf" ContentType="application/pd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51206400" cy="34747200"/>
  <p:notesSz cx="6858000" cy="9144000"/>
  <p:defaultTextStyle>
    <a:defPPr>
      <a:defRPr lang="en-US"/>
    </a:defPPr>
    <a:lvl1pPr marL="0" algn="l" defTabSz="4078576" rtl="0" eaLnBrk="1" latinLnBrk="0" hangingPunct="1">
      <a:defRPr sz="8000" kern="1200">
        <a:solidFill>
          <a:schemeClr val="tx1"/>
        </a:solidFill>
        <a:latin typeface="+mn-lt"/>
        <a:ea typeface="+mn-ea"/>
        <a:cs typeface="+mn-cs"/>
      </a:defRPr>
    </a:lvl1pPr>
    <a:lvl2pPr marL="2039288" algn="l" defTabSz="4078576" rtl="0" eaLnBrk="1" latinLnBrk="0" hangingPunct="1">
      <a:defRPr sz="8000" kern="1200">
        <a:solidFill>
          <a:schemeClr val="tx1"/>
        </a:solidFill>
        <a:latin typeface="+mn-lt"/>
        <a:ea typeface="+mn-ea"/>
        <a:cs typeface="+mn-cs"/>
      </a:defRPr>
    </a:lvl2pPr>
    <a:lvl3pPr marL="4078576" algn="l" defTabSz="4078576" rtl="0" eaLnBrk="1" latinLnBrk="0" hangingPunct="1">
      <a:defRPr sz="8000" kern="1200">
        <a:solidFill>
          <a:schemeClr val="tx1"/>
        </a:solidFill>
        <a:latin typeface="+mn-lt"/>
        <a:ea typeface="+mn-ea"/>
        <a:cs typeface="+mn-cs"/>
      </a:defRPr>
    </a:lvl3pPr>
    <a:lvl4pPr marL="6117865" algn="l" defTabSz="4078576" rtl="0" eaLnBrk="1" latinLnBrk="0" hangingPunct="1">
      <a:defRPr sz="8000" kern="1200">
        <a:solidFill>
          <a:schemeClr val="tx1"/>
        </a:solidFill>
        <a:latin typeface="+mn-lt"/>
        <a:ea typeface="+mn-ea"/>
        <a:cs typeface="+mn-cs"/>
      </a:defRPr>
    </a:lvl4pPr>
    <a:lvl5pPr marL="8157153" algn="l" defTabSz="4078576" rtl="0" eaLnBrk="1" latinLnBrk="0" hangingPunct="1">
      <a:defRPr sz="8000" kern="1200">
        <a:solidFill>
          <a:schemeClr val="tx1"/>
        </a:solidFill>
        <a:latin typeface="+mn-lt"/>
        <a:ea typeface="+mn-ea"/>
        <a:cs typeface="+mn-cs"/>
      </a:defRPr>
    </a:lvl5pPr>
    <a:lvl6pPr marL="10196441" algn="l" defTabSz="4078576" rtl="0" eaLnBrk="1" latinLnBrk="0" hangingPunct="1">
      <a:defRPr sz="8000" kern="1200">
        <a:solidFill>
          <a:schemeClr val="tx1"/>
        </a:solidFill>
        <a:latin typeface="+mn-lt"/>
        <a:ea typeface="+mn-ea"/>
        <a:cs typeface="+mn-cs"/>
      </a:defRPr>
    </a:lvl6pPr>
    <a:lvl7pPr marL="12235730" algn="l" defTabSz="4078576" rtl="0" eaLnBrk="1" latinLnBrk="0" hangingPunct="1">
      <a:defRPr sz="8000" kern="1200">
        <a:solidFill>
          <a:schemeClr val="tx1"/>
        </a:solidFill>
        <a:latin typeface="+mn-lt"/>
        <a:ea typeface="+mn-ea"/>
        <a:cs typeface="+mn-cs"/>
      </a:defRPr>
    </a:lvl7pPr>
    <a:lvl8pPr marL="14275018" algn="l" defTabSz="4078576" rtl="0" eaLnBrk="1" latinLnBrk="0" hangingPunct="1">
      <a:defRPr sz="8000" kern="1200">
        <a:solidFill>
          <a:schemeClr val="tx1"/>
        </a:solidFill>
        <a:latin typeface="+mn-lt"/>
        <a:ea typeface="+mn-ea"/>
        <a:cs typeface="+mn-cs"/>
      </a:defRPr>
    </a:lvl8pPr>
    <a:lvl9pPr marL="16314307" algn="l" defTabSz="4078576"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1520">
          <p15:clr>
            <a:srgbClr val="A4A3A4"/>
          </p15:clr>
        </p15:guide>
        <p15:guide id="3" orient="horz" pos="10368">
          <p15:clr>
            <a:srgbClr val="A4A3A4"/>
          </p15:clr>
        </p15:guide>
        <p15:guide id="4" pos="14976">
          <p15:clr>
            <a:srgbClr val="A4A3A4"/>
          </p15:clr>
        </p15:guide>
        <p15:guide id="5" orient="horz" pos="14592">
          <p15:clr>
            <a:srgbClr val="A4A3A4"/>
          </p15:clr>
        </p15:guide>
        <p15:guide id="6" orient="horz" pos="10944">
          <p15:clr>
            <a:srgbClr val="A4A3A4"/>
          </p15:clr>
        </p15:guide>
        <p15:guide id="7" pos="12406">
          <p15:clr>
            <a:srgbClr val="A4A3A4"/>
          </p15:clr>
        </p15:guide>
        <p15:guide id="8"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ie Belanger" initials=""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215968"/>
    <a:srgbClr val="0341BD"/>
    <a:srgbClr val="902827"/>
    <a:srgbClr val="B83532"/>
    <a:srgbClr val="AB322F"/>
    <a:srgbClr val="9B2D2A"/>
    <a:srgbClr val="A8312E"/>
    <a:srgbClr val="973735"/>
    <a:srgbClr val="B233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004" autoAdjust="0"/>
    <p:restoredTop sz="86895" autoAdjust="0"/>
  </p:normalViewPr>
  <p:slideViewPr>
    <p:cSldViewPr>
      <p:cViewPr>
        <p:scale>
          <a:sx n="30" d="100"/>
          <a:sy n="30" d="100"/>
        </p:scale>
        <p:origin x="1032" y="-1320"/>
      </p:cViewPr>
      <p:guideLst>
        <p:guide orient="horz" pos="13824"/>
        <p:guide pos="11520"/>
        <p:guide orient="horz" pos="10368"/>
        <p:guide pos="14976"/>
        <p:guide orient="horz" pos="14592"/>
        <p:guide orient="horz" pos="10944"/>
        <p:guide pos="12406"/>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B4EDCC-FB2E-419A-B56F-70E084A9A119}" type="doc">
      <dgm:prSet loTypeId="urn:microsoft.com/office/officeart/2005/8/layout/list1" loCatId="list" qsTypeId="urn:microsoft.com/office/officeart/2005/8/quickstyle/simple4" qsCatId="simple" csTypeId="urn:microsoft.com/office/officeart/2005/8/colors/accent6_2" csCatId="accent6" phldr="1"/>
      <dgm:spPr/>
      <dgm:t>
        <a:bodyPr/>
        <a:lstStyle/>
        <a:p>
          <a:endParaRPr lang="en-US"/>
        </a:p>
      </dgm:t>
    </dgm:pt>
    <dgm:pt modelId="{EDA05A77-D3CA-48EA-9DA9-BB9E18DB4DE6}">
      <dgm:prSet custT="1"/>
      <dgm:spPr/>
      <dgm:t>
        <a:bodyPr/>
        <a:lstStyle/>
        <a:p>
          <a:r>
            <a:rPr lang="en-US" sz="3600" b="1" dirty="0"/>
            <a:t>Retrospective Study</a:t>
          </a:r>
        </a:p>
      </dgm:t>
    </dgm:pt>
    <dgm:pt modelId="{1861EE7C-B5F1-41A5-BCE3-9AAE176CD970}" type="parTrans" cxnId="{CE194E90-32D0-4EF9-A076-F990B4478A94}">
      <dgm:prSet/>
      <dgm:spPr/>
      <dgm:t>
        <a:bodyPr/>
        <a:lstStyle/>
        <a:p>
          <a:endParaRPr lang="en-US"/>
        </a:p>
      </dgm:t>
    </dgm:pt>
    <dgm:pt modelId="{9CCE3444-48BE-436E-A5C0-D79A6A9CE517}" type="sibTrans" cxnId="{CE194E90-32D0-4EF9-A076-F990B4478A94}">
      <dgm:prSet/>
      <dgm:spPr/>
      <dgm:t>
        <a:bodyPr/>
        <a:lstStyle/>
        <a:p>
          <a:endParaRPr lang="en-US"/>
        </a:p>
      </dgm:t>
    </dgm:pt>
    <dgm:pt modelId="{F18604CE-9496-4342-9791-9AD5E3724197}">
      <dgm:prSet custT="1"/>
      <dgm:spPr/>
      <dgm:t>
        <a:bodyPr/>
        <a:lstStyle/>
        <a:p>
          <a:r>
            <a:rPr lang="en-US" sz="3200" dirty="0"/>
            <a:t>All patients with a cranial meningioma treated with concomitant RT and TMZ at the University of Colorado Hospital between January 1, 2011 and May 1, 2019</a:t>
          </a:r>
        </a:p>
      </dgm:t>
    </dgm:pt>
    <dgm:pt modelId="{D1A7A3C8-0907-47F9-9CCE-561B6EE0A677}" type="parTrans" cxnId="{CFC75FD7-024E-4BB2-AA3B-27158781E638}">
      <dgm:prSet/>
      <dgm:spPr/>
      <dgm:t>
        <a:bodyPr/>
        <a:lstStyle/>
        <a:p>
          <a:endParaRPr lang="en-US"/>
        </a:p>
      </dgm:t>
    </dgm:pt>
    <dgm:pt modelId="{7C424689-0B34-4F6A-9FA2-DB6AFE6F8246}" type="sibTrans" cxnId="{CFC75FD7-024E-4BB2-AA3B-27158781E638}">
      <dgm:prSet/>
      <dgm:spPr/>
      <dgm:t>
        <a:bodyPr/>
        <a:lstStyle/>
        <a:p>
          <a:endParaRPr lang="en-US"/>
        </a:p>
      </dgm:t>
    </dgm:pt>
    <dgm:pt modelId="{F1C20F5A-60F6-4B12-A037-C2FE5715EA1C}">
      <dgm:prSet custT="1"/>
      <dgm:spPr/>
      <dgm:t>
        <a:bodyPr/>
        <a:lstStyle/>
        <a:p>
          <a:r>
            <a:rPr lang="en-US" sz="3200" dirty="0"/>
            <a:t>Collected patient demographics, histological grading, treatment course and adverse events from TMZ.</a:t>
          </a:r>
        </a:p>
      </dgm:t>
    </dgm:pt>
    <dgm:pt modelId="{E0CB1D7F-DB0B-43A9-89DF-D9F89834A266}" type="parTrans" cxnId="{CB70A709-0D75-495F-B889-454B761299EC}">
      <dgm:prSet/>
      <dgm:spPr/>
      <dgm:t>
        <a:bodyPr/>
        <a:lstStyle/>
        <a:p>
          <a:endParaRPr lang="en-US"/>
        </a:p>
      </dgm:t>
    </dgm:pt>
    <dgm:pt modelId="{85D3FB2A-A058-4F56-9352-237741EAA30A}" type="sibTrans" cxnId="{CB70A709-0D75-495F-B889-454B761299EC}">
      <dgm:prSet/>
      <dgm:spPr/>
      <dgm:t>
        <a:bodyPr/>
        <a:lstStyle/>
        <a:p>
          <a:endParaRPr lang="en-US"/>
        </a:p>
      </dgm:t>
    </dgm:pt>
    <dgm:pt modelId="{7F6CFCCA-CCC5-4D94-A168-B22F61756D3E}">
      <dgm:prSet custT="1"/>
      <dgm:spPr/>
      <dgm:t>
        <a:bodyPr/>
        <a:lstStyle/>
        <a:p>
          <a:r>
            <a:rPr lang="en-US" sz="3600" b="1" kern="1200">
              <a:latin typeface="Calibri"/>
              <a:ea typeface="+mn-ea"/>
              <a:cs typeface="+mn-cs"/>
            </a:rPr>
            <a:t>Literature</a:t>
          </a:r>
          <a:r>
            <a:rPr lang="en-US" sz="2900" kern="1200"/>
            <a:t> </a:t>
          </a:r>
          <a:r>
            <a:rPr lang="en-US" sz="3600" b="1" kern="1200">
              <a:latin typeface="Calibri"/>
              <a:ea typeface="+mn-ea"/>
              <a:cs typeface="+mn-cs"/>
            </a:rPr>
            <a:t>Review</a:t>
          </a:r>
          <a:endParaRPr lang="en-US" sz="3600" b="1" kern="1200" dirty="0">
            <a:latin typeface="Calibri"/>
            <a:ea typeface="+mn-ea"/>
            <a:cs typeface="+mn-cs"/>
          </a:endParaRPr>
        </a:p>
      </dgm:t>
    </dgm:pt>
    <dgm:pt modelId="{DB68F94B-DA1F-46AF-983B-F990836A0225}" type="parTrans" cxnId="{09060959-A8B1-4984-802D-EA04634A3398}">
      <dgm:prSet/>
      <dgm:spPr/>
      <dgm:t>
        <a:bodyPr/>
        <a:lstStyle/>
        <a:p>
          <a:endParaRPr lang="en-US"/>
        </a:p>
      </dgm:t>
    </dgm:pt>
    <dgm:pt modelId="{641E1190-9784-407D-B4D9-631C1D153177}" type="sibTrans" cxnId="{09060959-A8B1-4984-802D-EA04634A3398}">
      <dgm:prSet/>
      <dgm:spPr/>
      <dgm:t>
        <a:bodyPr/>
        <a:lstStyle/>
        <a:p>
          <a:endParaRPr lang="en-US"/>
        </a:p>
      </dgm:t>
    </dgm:pt>
    <dgm:pt modelId="{0A799F79-3843-4335-BE36-E005DCF5A511}">
      <dgm:prSet custT="1"/>
      <dgm:spPr/>
      <dgm:t>
        <a:bodyPr/>
        <a:lstStyle/>
        <a:p>
          <a:r>
            <a:rPr lang="en-US" sz="3200" dirty="0"/>
            <a:t>Papers published in the past 10 years using the key words: meningioma AND radiation therapy</a:t>
          </a:r>
        </a:p>
      </dgm:t>
    </dgm:pt>
    <dgm:pt modelId="{B53CB26B-2683-4B0D-AFF4-A77F2923C659}" type="parTrans" cxnId="{2427316E-775B-46E1-9079-2DF2318D201D}">
      <dgm:prSet/>
      <dgm:spPr/>
      <dgm:t>
        <a:bodyPr/>
        <a:lstStyle/>
        <a:p>
          <a:endParaRPr lang="en-US"/>
        </a:p>
      </dgm:t>
    </dgm:pt>
    <dgm:pt modelId="{DE904CB5-9281-4B5D-A3D7-8B3924A927B1}" type="sibTrans" cxnId="{2427316E-775B-46E1-9079-2DF2318D201D}">
      <dgm:prSet/>
      <dgm:spPr/>
      <dgm:t>
        <a:bodyPr/>
        <a:lstStyle/>
        <a:p>
          <a:endParaRPr lang="en-US"/>
        </a:p>
      </dgm:t>
    </dgm:pt>
    <dgm:pt modelId="{10ADEE80-D890-4D63-83BE-944A8788C653}">
      <dgm:prSet custT="1"/>
      <dgm:spPr/>
      <dgm:t>
        <a:bodyPr/>
        <a:lstStyle/>
        <a:p>
          <a:r>
            <a:rPr lang="en-US" sz="3200" dirty="0"/>
            <a:t>Exclusion Criteria: Pediatric patients, spinal meningiomas, non-English, absence of adjuvant RT, use of radiosurgery, greatly divergent fractionated radiation schedule, or did not report 3- or 5-year OS or PFS data </a:t>
          </a:r>
        </a:p>
      </dgm:t>
    </dgm:pt>
    <dgm:pt modelId="{1CF69F7A-D919-4386-8BE2-F9BD2D98FD40}" type="parTrans" cxnId="{34A4C85F-49F5-4B8C-9870-EEBFBEFCAA4D}">
      <dgm:prSet/>
      <dgm:spPr/>
      <dgm:t>
        <a:bodyPr/>
        <a:lstStyle/>
        <a:p>
          <a:endParaRPr lang="en-US"/>
        </a:p>
      </dgm:t>
    </dgm:pt>
    <dgm:pt modelId="{3DCE48AC-44BD-4DEA-8057-95AA3C52EC11}" type="sibTrans" cxnId="{34A4C85F-49F5-4B8C-9870-EEBFBEFCAA4D}">
      <dgm:prSet/>
      <dgm:spPr/>
      <dgm:t>
        <a:bodyPr/>
        <a:lstStyle/>
        <a:p>
          <a:endParaRPr lang="en-US"/>
        </a:p>
      </dgm:t>
    </dgm:pt>
    <dgm:pt modelId="{7804AD3B-2578-438D-8019-C5A9F37D4227}">
      <dgm:prSet custT="1"/>
      <dgm:spPr/>
      <dgm:t>
        <a:bodyPr/>
        <a:lstStyle/>
        <a:p>
          <a:r>
            <a:rPr lang="en-US" sz="3600" b="1" kern="1200">
              <a:latin typeface="Calibri"/>
              <a:ea typeface="+mn-ea"/>
              <a:cs typeface="+mn-cs"/>
            </a:rPr>
            <a:t>Analysis</a:t>
          </a:r>
          <a:endParaRPr lang="en-US" sz="3600" b="1" kern="1200" dirty="0">
            <a:latin typeface="Calibri"/>
            <a:ea typeface="+mn-ea"/>
            <a:cs typeface="+mn-cs"/>
          </a:endParaRPr>
        </a:p>
      </dgm:t>
    </dgm:pt>
    <dgm:pt modelId="{28693E78-822A-41B1-AA5D-920959A379D0}" type="parTrans" cxnId="{2C3C3F1B-04C3-4AFE-87B2-8E402BD87BBE}">
      <dgm:prSet/>
      <dgm:spPr/>
      <dgm:t>
        <a:bodyPr/>
        <a:lstStyle/>
        <a:p>
          <a:endParaRPr lang="en-US"/>
        </a:p>
      </dgm:t>
    </dgm:pt>
    <dgm:pt modelId="{0C1AE158-477B-4C19-B537-A96A3ABCE6BC}" type="sibTrans" cxnId="{2C3C3F1B-04C3-4AFE-87B2-8E402BD87BBE}">
      <dgm:prSet/>
      <dgm:spPr/>
      <dgm:t>
        <a:bodyPr/>
        <a:lstStyle/>
        <a:p>
          <a:endParaRPr lang="en-US"/>
        </a:p>
      </dgm:t>
    </dgm:pt>
    <dgm:pt modelId="{AB5CCECF-212F-4163-A721-D5C130A6D1FA}">
      <dgm:prSet custT="1"/>
      <dgm:spPr/>
      <dgm:t>
        <a:bodyPr/>
        <a:lstStyle/>
        <a:p>
          <a:r>
            <a:rPr lang="en-US" sz="3200" dirty="0"/>
            <a:t>Progression free survival (PFS): date of the first radiation session to the date of local recurrence/progression</a:t>
          </a:r>
        </a:p>
      </dgm:t>
    </dgm:pt>
    <dgm:pt modelId="{2782F604-9323-4926-A96C-1957D9DDB962}" type="parTrans" cxnId="{4FD29860-3595-42E3-AD9E-ADC159021DEF}">
      <dgm:prSet/>
      <dgm:spPr/>
      <dgm:t>
        <a:bodyPr/>
        <a:lstStyle/>
        <a:p>
          <a:endParaRPr lang="en-US"/>
        </a:p>
      </dgm:t>
    </dgm:pt>
    <dgm:pt modelId="{7BC96676-9EAF-4B18-A868-175A3DBE8884}" type="sibTrans" cxnId="{4FD29860-3595-42E3-AD9E-ADC159021DEF}">
      <dgm:prSet/>
      <dgm:spPr/>
      <dgm:t>
        <a:bodyPr/>
        <a:lstStyle/>
        <a:p>
          <a:endParaRPr lang="en-US"/>
        </a:p>
      </dgm:t>
    </dgm:pt>
    <dgm:pt modelId="{D0F1EA80-1BCB-4045-B32D-EE255A276ADD}">
      <dgm:prSet custT="1"/>
      <dgm:spPr/>
      <dgm:t>
        <a:bodyPr/>
        <a:lstStyle/>
        <a:p>
          <a:r>
            <a:rPr lang="en-US" sz="3200" dirty="0"/>
            <a:t>Local tumor recurrence: increased tumor volume and/or evidence of new growth in the same location as seen on MRI</a:t>
          </a:r>
        </a:p>
      </dgm:t>
    </dgm:pt>
    <dgm:pt modelId="{8C8D2082-7832-4D68-AB3E-4854EC16AAEB}" type="parTrans" cxnId="{4E2BA2FC-24A4-4BCC-A23A-CF1139BBEE92}">
      <dgm:prSet/>
      <dgm:spPr/>
      <dgm:t>
        <a:bodyPr/>
        <a:lstStyle/>
        <a:p>
          <a:endParaRPr lang="en-US"/>
        </a:p>
      </dgm:t>
    </dgm:pt>
    <dgm:pt modelId="{4A149217-304C-4F1B-B99A-635AE1BA627F}" type="sibTrans" cxnId="{4E2BA2FC-24A4-4BCC-A23A-CF1139BBEE92}">
      <dgm:prSet/>
      <dgm:spPr/>
      <dgm:t>
        <a:bodyPr/>
        <a:lstStyle/>
        <a:p>
          <a:endParaRPr lang="en-US"/>
        </a:p>
      </dgm:t>
    </dgm:pt>
    <dgm:pt modelId="{7C659646-3821-4D24-ADEB-A0C911402699}">
      <dgm:prSet custT="1"/>
      <dgm:spPr/>
      <dgm:t>
        <a:bodyPr/>
        <a:lstStyle/>
        <a:p>
          <a:r>
            <a:rPr lang="en-US" sz="3200" dirty="0"/>
            <a:t>Overall survival (OS): first day of radiation treatment to death</a:t>
          </a:r>
        </a:p>
      </dgm:t>
    </dgm:pt>
    <dgm:pt modelId="{39EBCFED-B5D9-4D2B-9765-ABA6491E3A35}" type="parTrans" cxnId="{3060ED79-C12E-4AF6-9424-F8F613294AF8}">
      <dgm:prSet/>
      <dgm:spPr/>
      <dgm:t>
        <a:bodyPr/>
        <a:lstStyle/>
        <a:p>
          <a:endParaRPr lang="en-US"/>
        </a:p>
      </dgm:t>
    </dgm:pt>
    <dgm:pt modelId="{40981BAD-733B-4EA8-8399-CDEE16C39ED7}" type="sibTrans" cxnId="{3060ED79-C12E-4AF6-9424-F8F613294AF8}">
      <dgm:prSet/>
      <dgm:spPr/>
      <dgm:t>
        <a:bodyPr/>
        <a:lstStyle/>
        <a:p>
          <a:endParaRPr lang="en-US"/>
        </a:p>
      </dgm:t>
    </dgm:pt>
    <dgm:pt modelId="{A920F579-BCE4-9745-8B13-2E9CA6A9140D}" type="pres">
      <dgm:prSet presAssocID="{FCB4EDCC-FB2E-419A-B56F-70E084A9A119}" presName="linear" presStyleCnt="0">
        <dgm:presLayoutVars>
          <dgm:dir/>
          <dgm:animLvl val="lvl"/>
          <dgm:resizeHandles val="exact"/>
        </dgm:presLayoutVars>
      </dgm:prSet>
      <dgm:spPr/>
    </dgm:pt>
    <dgm:pt modelId="{25812B8E-4F80-B04E-91B2-2C2F6ACFEA19}" type="pres">
      <dgm:prSet presAssocID="{EDA05A77-D3CA-48EA-9DA9-BB9E18DB4DE6}" presName="parentLin" presStyleCnt="0"/>
      <dgm:spPr/>
    </dgm:pt>
    <dgm:pt modelId="{B390806D-6C6E-C84B-971A-FFA27DEE16D2}" type="pres">
      <dgm:prSet presAssocID="{EDA05A77-D3CA-48EA-9DA9-BB9E18DB4DE6}" presName="parentLeftMargin" presStyleLbl="node1" presStyleIdx="0" presStyleCnt="3"/>
      <dgm:spPr/>
    </dgm:pt>
    <dgm:pt modelId="{75EB2EC9-B8A4-1844-BB36-1DA4AACD5589}" type="pres">
      <dgm:prSet presAssocID="{EDA05A77-D3CA-48EA-9DA9-BB9E18DB4DE6}" presName="parentText" presStyleLbl="node1" presStyleIdx="0" presStyleCnt="3">
        <dgm:presLayoutVars>
          <dgm:chMax val="0"/>
          <dgm:bulletEnabled val="1"/>
        </dgm:presLayoutVars>
      </dgm:prSet>
      <dgm:spPr/>
    </dgm:pt>
    <dgm:pt modelId="{CE684E23-2BEB-C44B-9A0B-C69B5DE98163}" type="pres">
      <dgm:prSet presAssocID="{EDA05A77-D3CA-48EA-9DA9-BB9E18DB4DE6}" presName="negativeSpace" presStyleCnt="0"/>
      <dgm:spPr/>
    </dgm:pt>
    <dgm:pt modelId="{B733FFD1-362E-C844-B489-AF33D7883BFB}" type="pres">
      <dgm:prSet presAssocID="{EDA05A77-D3CA-48EA-9DA9-BB9E18DB4DE6}" presName="childText" presStyleLbl="conFgAcc1" presStyleIdx="0" presStyleCnt="3" custLinFactNeighborX="2755" custLinFactNeighborY="14053">
        <dgm:presLayoutVars>
          <dgm:bulletEnabled val="1"/>
        </dgm:presLayoutVars>
      </dgm:prSet>
      <dgm:spPr/>
    </dgm:pt>
    <dgm:pt modelId="{22061FBD-2AC3-D04B-9B03-6DC9D5FB6883}" type="pres">
      <dgm:prSet presAssocID="{9CCE3444-48BE-436E-A5C0-D79A6A9CE517}" presName="spaceBetweenRectangles" presStyleCnt="0"/>
      <dgm:spPr/>
    </dgm:pt>
    <dgm:pt modelId="{8134074B-CCDF-5A4F-8311-089A6726726E}" type="pres">
      <dgm:prSet presAssocID="{7F6CFCCA-CCC5-4D94-A168-B22F61756D3E}" presName="parentLin" presStyleCnt="0"/>
      <dgm:spPr/>
    </dgm:pt>
    <dgm:pt modelId="{9760CA5C-45A5-B544-802E-D3D1DBA90657}" type="pres">
      <dgm:prSet presAssocID="{7F6CFCCA-CCC5-4D94-A168-B22F61756D3E}" presName="parentLeftMargin" presStyleLbl="node1" presStyleIdx="0" presStyleCnt="3"/>
      <dgm:spPr/>
    </dgm:pt>
    <dgm:pt modelId="{7F0039D3-2CB1-254E-AB01-2CC0761595DE}" type="pres">
      <dgm:prSet presAssocID="{7F6CFCCA-CCC5-4D94-A168-B22F61756D3E}" presName="parentText" presStyleLbl="node1" presStyleIdx="1" presStyleCnt="3">
        <dgm:presLayoutVars>
          <dgm:chMax val="0"/>
          <dgm:bulletEnabled val="1"/>
        </dgm:presLayoutVars>
      </dgm:prSet>
      <dgm:spPr/>
    </dgm:pt>
    <dgm:pt modelId="{7F6FF1F1-475E-2546-BBD1-37612D0F9810}" type="pres">
      <dgm:prSet presAssocID="{7F6CFCCA-CCC5-4D94-A168-B22F61756D3E}" presName="negativeSpace" presStyleCnt="0"/>
      <dgm:spPr/>
    </dgm:pt>
    <dgm:pt modelId="{F617955D-5109-AB4D-9B22-B98CE18AD87D}" type="pres">
      <dgm:prSet presAssocID="{7F6CFCCA-CCC5-4D94-A168-B22F61756D3E}" presName="childText" presStyleLbl="conFgAcc1" presStyleIdx="1" presStyleCnt="3">
        <dgm:presLayoutVars>
          <dgm:bulletEnabled val="1"/>
        </dgm:presLayoutVars>
      </dgm:prSet>
      <dgm:spPr/>
    </dgm:pt>
    <dgm:pt modelId="{F85DA2ED-A80B-AD47-9884-E0F4F26BD32D}" type="pres">
      <dgm:prSet presAssocID="{641E1190-9784-407D-B4D9-631C1D153177}" presName="spaceBetweenRectangles" presStyleCnt="0"/>
      <dgm:spPr/>
    </dgm:pt>
    <dgm:pt modelId="{C7F3561A-F463-E74B-B13F-7407773B07A6}" type="pres">
      <dgm:prSet presAssocID="{7804AD3B-2578-438D-8019-C5A9F37D4227}" presName="parentLin" presStyleCnt="0"/>
      <dgm:spPr/>
    </dgm:pt>
    <dgm:pt modelId="{043D80E4-B294-4549-B312-2D11CAC6DF87}" type="pres">
      <dgm:prSet presAssocID="{7804AD3B-2578-438D-8019-C5A9F37D4227}" presName="parentLeftMargin" presStyleLbl="node1" presStyleIdx="1" presStyleCnt="3"/>
      <dgm:spPr/>
    </dgm:pt>
    <dgm:pt modelId="{8B89D637-41CA-0B43-847A-2166ED993F7D}" type="pres">
      <dgm:prSet presAssocID="{7804AD3B-2578-438D-8019-C5A9F37D4227}" presName="parentText" presStyleLbl="node1" presStyleIdx="2" presStyleCnt="3">
        <dgm:presLayoutVars>
          <dgm:chMax val="0"/>
          <dgm:bulletEnabled val="1"/>
        </dgm:presLayoutVars>
      </dgm:prSet>
      <dgm:spPr/>
    </dgm:pt>
    <dgm:pt modelId="{19CA7AD4-C41D-0440-9939-FCBA8E958EFB}" type="pres">
      <dgm:prSet presAssocID="{7804AD3B-2578-438D-8019-C5A9F37D4227}" presName="negativeSpace" presStyleCnt="0"/>
      <dgm:spPr/>
    </dgm:pt>
    <dgm:pt modelId="{FD4FFCBD-474D-B047-97A2-2472634884CA}" type="pres">
      <dgm:prSet presAssocID="{7804AD3B-2578-438D-8019-C5A9F37D4227}" presName="childText" presStyleLbl="conFgAcc1" presStyleIdx="2" presStyleCnt="3">
        <dgm:presLayoutVars>
          <dgm:bulletEnabled val="1"/>
        </dgm:presLayoutVars>
      </dgm:prSet>
      <dgm:spPr/>
    </dgm:pt>
  </dgm:ptLst>
  <dgm:cxnLst>
    <dgm:cxn modelId="{CB70A709-0D75-495F-B889-454B761299EC}" srcId="{EDA05A77-D3CA-48EA-9DA9-BB9E18DB4DE6}" destId="{F1C20F5A-60F6-4B12-A037-C2FE5715EA1C}" srcOrd="1" destOrd="0" parTransId="{E0CB1D7F-DB0B-43A9-89DF-D9F89834A266}" sibTransId="{85D3FB2A-A058-4F56-9352-237741EAA30A}"/>
    <dgm:cxn modelId="{00939D0A-7914-6048-AFAC-5BB24D1E1BD2}" type="presOf" srcId="{7804AD3B-2578-438D-8019-C5A9F37D4227}" destId="{8B89D637-41CA-0B43-847A-2166ED993F7D}" srcOrd="1" destOrd="0" presId="urn:microsoft.com/office/officeart/2005/8/layout/list1"/>
    <dgm:cxn modelId="{4A04A110-0B81-2143-B4CA-ED0A6B11B021}" type="presOf" srcId="{7804AD3B-2578-438D-8019-C5A9F37D4227}" destId="{043D80E4-B294-4549-B312-2D11CAC6DF87}" srcOrd="0" destOrd="0" presId="urn:microsoft.com/office/officeart/2005/8/layout/list1"/>
    <dgm:cxn modelId="{04B4E214-C8DD-2646-902C-75EF376138F7}" type="presOf" srcId="{F1C20F5A-60F6-4B12-A037-C2FE5715EA1C}" destId="{B733FFD1-362E-C844-B489-AF33D7883BFB}" srcOrd="0" destOrd="1" presId="urn:microsoft.com/office/officeart/2005/8/layout/list1"/>
    <dgm:cxn modelId="{79B1F51A-63B8-B74C-858F-E326D11C6D69}" type="presOf" srcId="{0A799F79-3843-4335-BE36-E005DCF5A511}" destId="{F617955D-5109-AB4D-9B22-B98CE18AD87D}" srcOrd="0" destOrd="0" presId="urn:microsoft.com/office/officeart/2005/8/layout/list1"/>
    <dgm:cxn modelId="{2C3C3F1B-04C3-4AFE-87B2-8E402BD87BBE}" srcId="{FCB4EDCC-FB2E-419A-B56F-70E084A9A119}" destId="{7804AD3B-2578-438D-8019-C5A9F37D4227}" srcOrd="2" destOrd="0" parTransId="{28693E78-822A-41B1-AA5D-920959A379D0}" sibTransId="{0C1AE158-477B-4C19-B537-A96A3ABCE6BC}"/>
    <dgm:cxn modelId="{DAC20235-1621-6640-9167-A9D876884B4E}" type="presOf" srcId="{EDA05A77-D3CA-48EA-9DA9-BB9E18DB4DE6}" destId="{B390806D-6C6E-C84B-971A-FFA27DEE16D2}" srcOrd="0" destOrd="0" presId="urn:microsoft.com/office/officeart/2005/8/layout/list1"/>
    <dgm:cxn modelId="{E101CB3D-6675-EB4C-84DA-C1819610938D}" type="presOf" srcId="{10ADEE80-D890-4D63-83BE-944A8788C653}" destId="{F617955D-5109-AB4D-9B22-B98CE18AD87D}" srcOrd="0" destOrd="1" presId="urn:microsoft.com/office/officeart/2005/8/layout/list1"/>
    <dgm:cxn modelId="{A8EC144F-10CA-EE4A-ABA5-169A338ACB4A}" type="presOf" srcId="{7F6CFCCA-CCC5-4D94-A168-B22F61756D3E}" destId="{7F0039D3-2CB1-254E-AB01-2CC0761595DE}" srcOrd="1" destOrd="0" presId="urn:microsoft.com/office/officeart/2005/8/layout/list1"/>
    <dgm:cxn modelId="{09060959-A8B1-4984-802D-EA04634A3398}" srcId="{FCB4EDCC-FB2E-419A-B56F-70E084A9A119}" destId="{7F6CFCCA-CCC5-4D94-A168-B22F61756D3E}" srcOrd="1" destOrd="0" parTransId="{DB68F94B-DA1F-46AF-983B-F990836A0225}" sibTransId="{641E1190-9784-407D-B4D9-631C1D153177}"/>
    <dgm:cxn modelId="{A3222C5A-4B6D-CB43-B934-12EDDC783FB5}" type="presOf" srcId="{EDA05A77-D3CA-48EA-9DA9-BB9E18DB4DE6}" destId="{75EB2EC9-B8A4-1844-BB36-1DA4AACD5589}" srcOrd="1" destOrd="0" presId="urn:microsoft.com/office/officeart/2005/8/layout/list1"/>
    <dgm:cxn modelId="{015D765E-0B03-254D-AE5F-7B02E264F04B}" type="presOf" srcId="{AB5CCECF-212F-4163-A721-D5C130A6D1FA}" destId="{FD4FFCBD-474D-B047-97A2-2472634884CA}" srcOrd="0" destOrd="0" presId="urn:microsoft.com/office/officeart/2005/8/layout/list1"/>
    <dgm:cxn modelId="{34A4C85F-49F5-4B8C-9870-EEBFBEFCAA4D}" srcId="{7F6CFCCA-CCC5-4D94-A168-B22F61756D3E}" destId="{10ADEE80-D890-4D63-83BE-944A8788C653}" srcOrd="1" destOrd="0" parTransId="{1CF69F7A-D919-4386-8BE2-F9BD2D98FD40}" sibTransId="{3DCE48AC-44BD-4DEA-8057-95AA3C52EC11}"/>
    <dgm:cxn modelId="{4FD29860-3595-42E3-AD9E-ADC159021DEF}" srcId="{7804AD3B-2578-438D-8019-C5A9F37D4227}" destId="{AB5CCECF-212F-4163-A721-D5C130A6D1FA}" srcOrd="0" destOrd="0" parTransId="{2782F604-9323-4926-A96C-1957D9DDB962}" sibTransId="{7BC96676-9EAF-4B18-A868-175A3DBE8884}"/>
    <dgm:cxn modelId="{2427316E-775B-46E1-9079-2DF2318D201D}" srcId="{7F6CFCCA-CCC5-4D94-A168-B22F61756D3E}" destId="{0A799F79-3843-4335-BE36-E005DCF5A511}" srcOrd="0" destOrd="0" parTransId="{B53CB26B-2683-4B0D-AFF4-A77F2923C659}" sibTransId="{DE904CB5-9281-4B5D-A3D7-8B3924A927B1}"/>
    <dgm:cxn modelId="{3060ED79-C12E-4AF6-9424-F8F613294AF8}" srcId="{7804AD3B-2578-438D-8019-C5A9F37D4227}" destId="{7C659646-3821-4D24-ADEB-A0C911402699}" srcOrd="2" destOrd="0" parTransId="{39EBCFED-B5D9-4D2B-9765-ABA6491E3A35}" sibTransId="{40981BAD-733B-4EA8-8399-CDEE16C39ED7}"/>
    <dgm:cxn modelId="{CE194E90-32D0-4EF9-A076-F990B4478A94}" srcId="{FCB4EDCC-FB2E-419A-B56F-70E084A9A119}" destId="{EDA05A77-D3CA-48EA-9DA9-BB9E18DB4DE6}" srcOrd="0" destOrd="0" parTransId="{1861EE7C-B5F1-41A5-BCE3-9AAE176CD970}" sibTransId="{9CCE3444-48BE-436E-A5C0-D79A6A9CE517}"/>
    <dgm:cxn modelId="{E7AFFB95-5ECC-AF43-9E1B-464B87E3A737}" type="presOf" srcId="{F18604CE-9496-4342-9791-9AD5E3724197}" destId="{B733FFD1-362E-C844-B489-AF33D7883BFB}" srcOrd="0" destOrd="0" presId="urn:microsoft.com/office/officeart/2005/8/layout/list1"/>
    <dgm:cxn modelId="{A8441197-1E34-514C-BB9D-183E28B25B96}" type="presOf" srcId="{7C659646-3821-4D24-ADEB-A0C911402699}" destId="{FD4FFCBD-474D-B047-97A2-2472634884CA}" srcOrd="0" destOrd="2" presId="urn:microsoft.com/office/officeart/2005/8/layout/list1"/>
    <dgm:cxn modelId="{45DB10B1-D9C1-4141-B454-860195A8E132}" type="presOf" srcId="{7F6CFCCA-CCC5-4D94-A168-B22F61756D3E}" destId="{9760CA5C-45A5-B544-802E-D3D1DBA90657}" srcOrd="0" destOrd="0" presId="urn:microsoft.com/office/officeart/2005/8/layout/list1"/>
    <dgm:cxn modelId="{4F2461D4-5674-0D47-BE92-88BED691A527}" type="presOf" srcId="{D0F1EA80-1BCB-4045-B32D-EE255A276ADD}" destId="{FD4FFCBD-474D-B047-97A2-2472634884CA}" srcOrd="0" destOrd="1" presId="urn:microsoft.com/office/officeart/2005/8/layout/list1"/>
    <dgm:cxn modelId="{CFC75FD7-024E-4BB2-AA3B-27158781E638}" srcId="{EDA05A77-D3CA-48EA-9DA9-BB9E18DB4DE6}" destId="{F18604CE-9496-4342-9791-9AD5E3724197}" srcOrd="0" destOrd="0" parTransId="{D1A7A3C8-0907-47F9-9CCE-561B6EE0A677}" sibTransId="{7C424689-0B34-4F6A-9FA2-DB6AFE6F8246}"/>
    <dgm:cxn modelId="{1B7B71F8-7F3E-5A44-9901-010D1F5054CE}" type="presOf" srcId="{FCB4EDCC-FB2E-419A-B56F-70E084A9A119}" destId="{A920F579-BCE4-9745-8B13-2E9CA6A9140D}" srcOrd="0" destOrd="0" presId="urn:microsoft.com/office/officeart/2005/8/layout/list1"/>
    <dgm:cxn modelId="{4E2BA2FC-24A4-4BCC-A23A-CF1139BBEE92}" srcId="{7804AD3B-2578-438D-8019-C5A9F37D4227}" destId="{D0F1EA80-1BCB-4045-B32D-EE255A276ADD}" srcOrd="1" destOrd="0" parTransId="{8C8D2082-7832-4D68-AB3E-4854EC16AAEB}" sibTransId="{4A149217-304C-4F1B-B99A-635AE1BA627F}"/>
    <dgm:cxn modelId="{3F6D83A4-320A-414E-A9E0-47E7587F057D}" type="presParOf" srcId="{A920F579-BCE4-9745-8B13-2E9CA6A9140D}" destId="{25812B8E-4F80-B04E-91B2-2C2F6ACFEA19}" srcOrd="0" destOrd="0" presId="urn:microsoft.com/office/officeart/2005/8/layout/list1"/>
    <dgm:cxn modelId="{728284E4-E35C-7D40-8C69-E78AE80CF12F}" type="presParOf" srcId="{25812B8E-4F80-B04E-91B2-2C2F6ACFEA19}" destId="{B390806D-6C6E-C84B-971A-FFA27DEE16D2}" srcOrd="0" destOrd="0" presId="urn:microsoft.com/office/officeart/2005/8/layout/list1"/>
    <dgm:cxn modelId="{1137924B-D728-2749-AA1E-E4DF4B674A9D}" type="presParOf" srcId="{25812B8E-4F80-B04E-91B2-2C2F6ACFEA19}" destId="{75EB2EC9-B8A4-1844-BB36-1DA4AACD5589}" srcOrd="1" destOrd="0" presId="urn:microsoft.com/office/officeart/2005/8/layout/list1"/>
    <dgm:cxn modelId="{F421508A-D724-7C45-AA0B-A36FEF83EEE5}" type="presParOf" srcId="{A920F579-BCE4-9745-8B13-2E9CA6A9140D}" destId="{CE684E23-2BEB-C44B-9A0B-C69B5DE98163}" srcOrd="1" destOrd="0" presId="urn:microsoft.com/office/officeart/2005/8/layout/list1"/>
    <dgm:cxn modelId="{F9F9B94D-5D1C-8543-A5CB-AAC5376C72B3}" type="presParOf" srcId="{A920F579-BCE4-9745-8B13-2E9CA6A9140D}" destId="{B733FFD1-362E-C844-B489-AF33D7883BFB}" srcOrd="2" destOrd="0" presId="urn:microsoft.com/office/officeart/2005/8/layout/list1"/>
    <dgm:cxn modelId="{A2701462-7347-1F4C-848D-0E3BA093FB12}" type="presParOf" srcId="{A920F579-BCE4-9745-8B13-2E9CA6A9140D}" destId="{22061FBD-2AC3-D04B-9B03-6DC9D5FB6883}" srcOrd="3" destOrd="0" presId="urn:microsoft.com/office/officeart/2005/8/layout/list1"/>
    <dgm:cxn modelId="{7795A039-5A9B-544B-8CC1-4B6CC51CF6C6}" type="presParOf" srcId="{A920F579-BCE4-9745-8B13-2E9CA6A9140D}" destId="{8134074B-CCDF-5A4F-8311-089A6726726E}" srcOrd="4" destOrd="0" presId="urn:microsoft.com/office/officeart/2005/8/layout/list1"/>
    <dgm:cxn modelId="{C599FE3B-5E8A-EE4C-ABAE-25FC57BEECFE}" type="presParOf" srcId="{8134074B-CCDF-5A4F-8311-089A6726726E}" destId="{9760CA5C-45A5-B544-802E-D3D1DBA90657}" srcOrd="0" destOrd="0" presId="urn:microsoft.com/office/officeart/2005/8/layout/list1"/>
    <dgm:cxn modelId="{010FAE37-D5B5-C247-9E05-33B80F7AA569}" type="presParOf" srcId="{8134074B-CCDF-5A4F-8311-089A6726726E}" destId="{7F0039D3-2CB1-254E-AB01-2CC0761595DE}" srcOrd="1" destOrd="0" presId="urn:microsoft.com/office/officeart/2005/8/layout/list1"/>
    <dgm:cxn modelId="{927CEE15-251F-884C-A0DB-59073A0CD87B}" type="presParOf" srcId="{A920F579-BCE4-9745-8B13-2E9CA6A9140D}" destId="{7F6FF1F1-475E-2546-BBD1-37612D0F9810}" srcOrd="5" destOrd="0" presId="urn:microsoft.com/office/officeart/2005/8/layout/list1"/>
    <dgm:cxn modelId="{AEAEC42B-8A1A-2345-9A08-E8F06F5B5B16}" type="presParOf" srcId="{A920F579-BCE4-9745-8B13-2E9CA6A9140D}" destId="{F617955D-5109-AB4D-9B22-B98CE18AD87D}" srcOrd="6" destOrd="0" presId="urn:microsoft.com/office/officeart/2005/8/layout/list1"/>
    <dgm:cxn modelId="{9342FC55-4BCD-E647-87FA-52C25C57EC58}" type="presParOf" srcId="{A920F579-BCE4-9745-8B13-2E9CA6A9140D}" destId="{F85DA2ED-A80B-AD47-9884-E0F4F26BD32D}" srcOrd="7" destOrd="0" presId="urn:microsoft.com/office/officeart/2005/8/layout/list1"/>
    <dgm:cxn modelId="{68298FC1-B760-B942-B540-D385F4309C00}" type="presParOf" srcId="{A920F579-BCE4-9745-8B13-2E9CA6A9140D}" destId="{C7F3561A-F463-E74B-B13F-7407773B07A6}" srcOrd="8" destOrd="0" presId="urn:microsoft.com/office/officeart/2005/8/layout/list1"/>
    <dgm:cxn modelId="{49869E26-D998-2649-8B1A-BC2F32AE44F9}" type="presParOf" srcId="{C7F3561A-F463-E74B-B13F-7407773B07A6}" destId="{043D80E4-B294-4549-B312-2D11CAC6DF87}" srcOrd="0" destOrd="0" presId="urn:microsoft.com/office/officeart/2005/8/layout/list1"/>
    <dgm:cxn modelId="{78FADED3-955E-0245-87EB-73074FC04BDC}" type="presParOf" srcId="{C7F3561A-F463-E74B-B13F-7407773B07A6}" destId="{8B89D637-41CA-0B43-847A-2166ED993F7D}" srcOrd="1" destOrd="0" presId="urn:microsoft.com/office/officeart/2005/8/layout/list1"/>
    <dgm:cxn modelId="{D1F19123-536F-F04D-AB19-CA4E76166BC7}" type="presParOf" srcId="{A920F579-BCE4-9745-8B13-2E9CA6A9140D}" destId="{19CA7AD4-C41D-0440-9939-FCBA8E958EFB}" srcOrd="9" destOrd="0" presId="urn:microsoft.com/office/officeart/2005/8/layout/list1"/>
    <dgm:cxn modelId="{D0F55CD0-34A8-8845-8011-415FEC41A39C}" type="presParOf" srcId="{A920F579-BCE4-9745-8B13-2E9CA6A9140D}" destId="{FD4FFCBD-474D-B047-97A2-2472634884CA}"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B4EDCC-FB2E-419A-B56F-70E084A9A119}" type="doc">
      <dgm:prSet loTypeId="urn:microsoft.com/office/officeart/2005/8/layout/list1" loCatId="list" qsTypeId="urn:microsoft.com/office/officeart/2005/8/quickstyle/simple4" qsCatId="simple" csTypeId="urn:microsoft.com/office/officeart/2005/8/colors/accent6_2" csCatId="accent6"/>
      <dgm:spPr/>
      <dgm:t>
        <a:bodyPr/>
        <a:lstStyle/>
        <a:p>
          <a:endParaRPr lang="en-US"/>
        </a:p>
      </dgm:t>
    </dgm:pt>
    <dgm:pt modelId="{EDA05A77-D3CA-48EA-9DA9-BB9E18DB4DE6}">
      <dgm:prSet/>
      <dgm:spPr/>
      <dgm:t>
        <a:bodyPr/>
        <a:lstStyle/>
        <a:p>
          <a:r>
            <a:rPr lang="en-US"/>
            <a:t>Retrospective Study</a:t>
          </a:r>
        </a:p>
      </dgm:t>
    </dgm:pt>
    <dgm:pt modelId="{1861EE7C-B5F1-41A5-BCE3-9AAE176CD970}" type="parTrans" cxnId="{CE194E90-32D0-4EF9-A076-F990B4478A94}">
      <dgm:prSet/>
      <dgm:spPr/>
      <dgm:t>
        <a:bodyPr/>
        <a:lstStyle/>
        <a:p>
          <a:endParaRPr lang="en-US"/>
        </a:p>
      </dgm:t>
    </dgm:pt>
    <dgm:pt modelId="{9CCE3444-48BE-436E-A5C0-D79A6A9CE517}" type="sibTrans" cxnId="{CE194E90-32D0-4EF9-A076-F990B4478A94}">
      <dgm:prSet/>
      <dgm:spPr/>
      <dgm:t>
        <a:bodyPr/>
        <a:lstStyle/>
        <a:p>
          <a:endParaRPr lang="en-US"/>
        </a:p>
      </dgm:t>
    </dgm:pt>
    <dgm:pt modelId="{F18604CE-9496-4342-9791-9AD5E3724197}">
      <dgm:prSet/>
      <dgm:spPr/>
      <dgm:t>
        <a:bodyPr/>
        <a:lstStyle/>
        <a:p>
          <a:r>
            <a:rPr lang="en-US"/>
            <a:t>All patients with a cranial meningioma diagnosis treated with concomitant RT and TMZ at the University of Colorado Hospital between January 1, 2011 and May 1, 2019 </a:t>
          </a:r>
        </a:p>
      </dgm:t>
    </dgm:pt>
    <dgm:pt modelId="{D1A7A3C8-0907-47F9-9CCE-561B6EE0A677}" type="parTrans" cxnId="{CFC75FD7-024E-4BB2-AA3B-27158781E638}">
      <dgm:prSet/>
      <dgm:spPr/>
      <dgm:t>
        <a:bodyPr/>
        <a:lstStyle/>
        <a:p>
          <a:endParaRPr lang="en-US"/>
        </a:p>
      </dgm:t>
    </dgm:pt>
    <dgm:pt modelId="{7C424689-0B34-4F6A-9FA2-DB6AFE6F8246}" type="sibTrans" cxnId="{CFC75FD7-024E-4BB2-AA3B-27158781E638}">
      <dgm:prSet/>
      <dgm:spPr/>
      <dgm:t>
        <a:bodyPr/>
        <a:lstStyle/>
        <a:p>
          <a:endParaRPr lang="en-US"/>
        </a:p>
      </dgm:t>
    </dgm:pt>
    <dgm:pt modelId="{AA327823-CE56-4631-8657-394E9462E551}">
      <dgm:prSet/>
      <dgm:spPr/>
      <dgm:t>
        <a:bodyPr/>
        <a:lstStyle/>
        <a:p>
          <a:r>
            <a:rPr lang="en-US"/>
            <a:t>Eleven patients were identified </a:t>
          </a:r>
        </a:p>
      </dgm:t>
    </dgm:pt>
    <dgm:pt modelId="{F34A994D-6465-45A0-9FE2-01C0E8D521F1}" type="parTrans" cxnId="{83F2DA36-EAC0-4A06-B7C2-3BF6D25D4F27}">
      <dgm:prSet/>
      <dgm:spPr/>
      <dgm:t>
        <a:bodyPr/>
        <a:lstStyle/>
        <a:p>
          <a:endParaRPr lang="en-US"/>
        </a:p>
      </dgm:t>
    </dgm:pt>
    <dgm:pt modelId="{5FB9167D-FCA0-4862-B58D-813114BA6DC5}" type="sibTrans" cxnId="{83F2DA36-EAC0-4A06-B7C2-3BF6D25D4F27}">
      <dgm:prSet/>
      <dgm:spPr/>
      <dgm:t>
        <a:bodyPr/>
        <a:lstStyle/>
        <a:p>
          <a:endParaRPr lang="en-US"/>
        </a:p>
      </dgm:t>
    </dgm:pt>
    <dgm:pt modelId="{F1C20F5A-60F6-4B12-A037-C2FE5715EA1C}">
      <dgm:prSet/>
      <dgm:spPr/>
      <dgm:t>
        <a:bodyPr/>
        <a:lstStyle/>
        <a:p>
          <a:r>
            <a:rPr lang="en-US"/>
            <a:t>Collected patient demographics, histological grading and treatment course. Additionally, adverse events data were collected for TMZ </a:t>
          </a:r>
        </a:p>
      </dgm:t>
    </dgm:pt>
    <dgm:pt modelId="{E0CB1D7F-DB0B-43A9-89DF-D9F89834A266}" type="parTrans" cxnId="{CB70A709-0D75-495F-B889-454B761299EC}">
      <dgm:prSet/>
      <dgm:spPr/>
      <dgm:t>
        <a:bodyPr/>
        <a:lstStyle/>
        <a:p>
          <a:endParaRPr lang="en-US"/>
        </a:p>
      </dgm:t>
    </dgm:pt>
    <dgm:pt modelId="{85D3FB2A-A058-4F56-9352-237741EAA30A}" type="sibTrans" cxnId="{CB70A709-0D75-495F-B889-454B761299EC}">
      <dgm:prSet/>
      <dgm:spPr/>
      <dgm:t>
        <a:bodyPr/>
        <a:lstStyle/>
        <a:p>
          <a:endParaRPr lang="en-US"/>
        </a:p>
      </dgm:t>
    </dgm:pt>
    <dgm:pt modelId="{7F6CFCCA-CCC5-4D94-A168-B22F61756D3E}">
      <dgm:prSet/>
      <dgm:spPr/>
      <dgm:t>
        <a:bodyPr/>
        <a:lstStyle/>
        <a:p>
          <a:r>
            <a:rPr lang="en-US"/>
            <a:t>Literature Review</a:t>
          </a:r>
        </a:p>
      </dgm:t>
    </dgm:pt>
    <dgm:pt modelId="{DB68F94B-DA1F-46AF-983B-F990836A0225}" type="parTrans" cxnId="{09060959-A8B1-4984-802D-EA04634A3398}">
      <dgm:prSet/>
      <dgm:spPr/>
      <dgm:t>
        <a:bodyPr/>
        <a:lstStyle/>
        <a:p>
          <a:endParaRPr lang="en-US"/>
        </a:p>
      </dgm:t>
    </dgm:pt>
    <dgm:pt modelId="{641E1190-9784-407D-B4D9-631C1D153177}" type="sibTrans" cxnId="{09060959-A8B1-4984-802D-EA04634A3398}">
      <dgm:prSet/>
      <dgm:spPr/>
      <dgm:t>
        <a:bodyPr/>
        <a:lstStyle/>
        <a:p>
          <a:endParaRPr lang="en-US"/>
        </a:p>
      </dgm:t>
    </dgm:pt>
    <dgm:pt modelId="{0A799F79-3843-4335-BE36-E005DCF5A511}">
      <dgm:prSet/>
      <dgm:spPr/>
      <dgm:t>
        <a:bodyPr/>
        <a:lstStyle/>
        <a:p>
          <a:r>
            <a:rPr lang="en-US"/>
            <a:t>Papers published in the past 10 years using the key words: meningioma AND radiation therapy within PubMed </a:t>
          </a:r>
        </a:p>
      </dgm:t>
    </dgm:pt>
    <dgm:pt modelId="{B53CB26B-2683-4B0D-AFF4-A77F2923C659}" type="parTrans" cxnId="{2427316E-775B-46E1-9079-2DF2318D201D}">
      <dgm:prSet/>
      <dgm:spPr/>
      <dgm:t>
        <a:bodyPr/>
        <a:lstStyle/>
        <a:p>
          <a:endParaRPr lang="en-US"/>
        </a:p>
      </dgm:t>
    </dgm:pt>
    <dgm:pt modelId="{DE904CB5-9281-4B5D-A3D7-8B3924A927B1}" type="sibTrans" cxnId="{2427316E-775B-46E1-9079-2DF2318D201D}">
      <dgm:prSet/>
      <dgm:spPr/>
      <dgm:t>
        <a:bodyPr/>
        <a:lstStyle/>
        <a:p>
          <a:endParaRPr lang="en-US"/>
        </a:p>
      </dgm:t>
    </dgm:pt>
    <dgm:pt modelId="{10ADEE80-D890-4D63-83BE-944A8788C653}">
      <dgm:prSet/>
      <dgm:spPr/>
      <dgm:t>
        <a:bodyPr/>
        <a:lstStyle/>
        <a:p>
          <a:r>
            <a:rPr lang="en-US"/>
            <a:t>Exclusion Criteria: Pediatric patients, spinal meningiomas, not in English, absence of adjuvant RT, use of radiosurgery, or a greatly divergent fractionated dosing schedule for adjuvant radiation, did not report 3- or 5-year OS or PFS data </a:t>
          </a:r>
        </a:p>
      </dgm:t>
    </dgm:pt>
    <dgm:pt modelId="{1CF69F7A-D919-4386-8BE2-F9BD2D98FD40}" type="parTrans" cxnId="{34A4C85F-49F5-4B8C-9870-EEBFBEFCAA4D}">
      <dgm:prSet/>
      <dgm:spPr/>
      <dgm:t>
        <a:bodyPr/>
        <a:lstStyle/>
        <a:p>
          <a:endParaRPr lang="en-US"/>
        </a:p>
      </dgm:t>
    </dgm:pt>
    <dgm:pt modelId="{3DCE48AC-44BD-4DEA-8057-95AA3C52EC11}" type="sibTrans" cxnId="{34A4C85F-49F5-4B8C-9870-EEBFBEFCAA4D}">
      <dgm:prSet/>
      <dgm:spPr/>
      <dgm:t>
        <a:bodyPr/>
        <a:lstStyle/>
        <a:p>
          <a:endParaRPr lang="en-US"/>
        </a:p>
      </dgm:t>
    </dgm:pt>
    <dgm:pt modelId="{7804AD3B-2578-438D-8019-C5A9F37D4227}">
      <dgm:prSet/>
      <dgm:spPr/>
      <dgm:t>
        <a:bodyPr/>
        <a:lstStyle/>
        <a:p>
          <a:r>
            <a:rPr lang="en-US"/>
            <a:t>Analysis</a:t>
          </a:r>
        </a:p>
      </dgm:t>
    </dgm:pt>
    <dgm:pt modelId="{28693E78-822A-41B1-AA5D-920959A379D0}" type="parTrans" cxnId="{2C3C3F1B-04C3-4AFE-87B2-8E402BD87BBE}">
      <dgm:prSet/>
      <dgm:spPr/>
      <dgm:t>
        <a:bodyPr/>
        <a:lstStyle/>
        <a:p>
          <a:endParaRPr lang="en-US"/>
        </a:p>
      </dgm:t>
    </dgm:pt>
    <dgm:pt modelId="{0C1AE158-477B-4C19-B537-A96A3ABCE6BC}" type="sibTrans" cxnId="{2C3C3F1B-04C3-4AFE-87B2-8E402BD87BBE}">
      <dgm:prSet/>
      <dgm:spPr/>
      <dgm:t>
        <a:bodyPr/>
        <a:lstStyle/>
        <a:p>
          <a:endParaRPr lang="en-US"/>
        </a:p>
      </dgm:t>
    </dgm:pt>
    <dgm:pt modelId="{AB5CCECF-212F-4163-A721-D5C130A6D1FA}">
      <dgm:prSet/>
      <dgm:spPr/>
      <dgm:t>
        <a:bodyPr/>
        <a:lstStyle/>
        <a:p>
          <a:r>
            <a:rPr lang="en-US"/>
            <a:t>Progression free survival (PFS) was defined as time from the date of the first radiation session to the date of local recurrence/progression</a:t>
          </a:r>
        </a:p>
      </dgm:t>
    </dgm:pt>
    <dgm:pt modelId="{2782F604-9323-4926-A96C-1957D9DDB962}" type="parTrans" cxnId="{4FD29860-3595-42E3-AD9E-ADC159021DEF}">
      <dgm:prSet/>
      <dgm:spPr/>
      <dgm:t>
        <a:bodyPr/>
        <a:lstStyle/>
        <a:p>
          <a:endParaRPr lang="en-US"/>
        </a:p>
      </dgm:t>
    </dgm:pt>
    <dgm:pt modelId="{7BC96676-9EAF-4B18-A868-175A3DBE8884}" type="sibTrans" cxnId="{4FD29860-3595-42E3-AD9E-ADC159021DEF}">
      <dgm:prSet/>
      <dgm:spPr/>
      <dgm:t>
        <a:bodyPr/>
        <a:lstStyle/>
        <a:p>
          <a:endParaRPr lang="en-US"/>
        </a:p>
      </dgm:t>
    </dgm:pt>
    <dgm:pt modelId="{D0F1EA80-1BCB-4045-B32D-EE255A276ADD}">
      <dgm:prSet/>
      <dgm:spPr/>
      <dgm:t>
        <a:bodyPr/>
        <a:lstStyle/>
        <a:p>
          <a:r>
            <a:rPr lang="en-US"/>
            <a:t>Local tumor recurrence was defined by increased tumor volume and/ or evidence of new growth in the same location as seen on follow-up MRI when compared to prior MR imaging</a:t>
          </a:r>
        </a:p>
      </dgm:t>
    </dgm:pt>
    <dgm:pt modelId="{8C8D2082-7832-4D68-AB3E-4854EC16AAEB}" type="parTrans" cxnId="{4E2BA2FC-24A4-4BCC-A23A-CF1139BBEE92}">
      <dgm:prSet/>
      <dgm:spPr/>
      <dgm:t>
        <a:bodyPr/>
        <a:lstStyle/>
        <a:p>
          <a:endParaRPr lang="en-US"/>
        </a:p>
      </dgm:t>
    </dgm:pt>
    <dgm:pt modelId="{4A149217-304C-4F1B-B99A-635AE1BA627F}" type="sibTrans" cxnId="{4E2BA2FC-24A4-4BCC-A23A-CF1139BBEE92}">
      <dgm:prSet/>
      <dgm:spPr/>
      <dgm:t>
        <a:bodyPr/>
        <a:lstStyle/>
        <a:p>
          <a:endParaRPr lang="en-US"/>
        </a:p>
      </dgm:t>
    </dgm:pt>
    <dgm:pt modelId="{7C659646-3821-4D24-ADEB-A0C911402699}">
      <dgm:prSet/>
      <dgm:spPr/>
      <dgm:t>
        <a:bodyPr/>
        <a:lstStyle/>
        <a:p>
          <a:r>
            <a:rPr lang="en-US"/>
            <a:t>Overall survival (OS) was defined as the first day of radiation treatment to death</a:t>
          </a:r>
        </a:p>
      </dgm:t>
    </dgm:pt>
    <dgm:pt modelId="{39EBCFED-B5D9-4D2B-9765-ABA6491E3A35}" type="parTrans" cxnId="{3060ED79-C12E-4AF6-9424-F8F613294AF8}">
      <dgm:prSet/>
      <dgm:spPr/>
      <dgm:t>
        <a:bodyPr/>
        <a:lstStyle/>
        <a:p>
          <a:endParaRPr lang="en-US"/>
        </a:p>
      </dgm:t>
    </dgm:pt>
    <dgm:pt modelId="{40981BAD-733B-4EA8-8399-CDEE16C39ED7}" type="sibTrans" cxnId="{3060ED79-C12E-4AF6-9424-F8F613294AF8}">
      <dgm:prSet/>
      <dgm:spPr/>
      <dgm:t>
        <a:bodyPr/>
        <a:lstStyle/>
        <a:p>
          <a:endParaRPr lang="en-US"/>
        </a:p>
      </dgm:t>
    </dgm:pt>
    <dgm:pt modelId="{A920F579-BCE4-9745-8B13-2E9CA6A9140D}" type="pres">
      <dgm:prSet presAssocID="{FCB4EDCC-FB2E-419A-B56F-70E084A9A119}" presName="linear" presStyleCnt="0">
        <dgm:presLayoutVars>
          <dgm:dir/>
          <dgm:animLvl val="lvl"/>
          <dgm:resizeHandles val="exact"/>
        </dgm:presLayoutVars>
      </dgm:prSet>
      <dgm:spPr/>
    </dgm:pt>
    <dgm:pt modelId="{25812B8E-4F80-B04E-91B2-2C2F6ACFEA19}" type="pres">
      <dgm:prSet presAssocID="{EDA05A77-D3CA-48EA-9DA9-BB9E18DB4DE6}" presName="parentLin" presStyleCnt="0"/>
      <dgm:spPr/>
    </dgm:pt>
    <dgm:pt modelId="{B390806D-6C6E-C84B-971A-FFA27DEE16D2}" type="pres">
      <dgm:prSet presAssocID="{EDA05A77-D3CA-48EA-9DA9-BB9E18DB4DE6}" presName="parentLeftMargin" presStyleLbl="node1" presStyleIdx="0" presStyleCnt="3"/>
      <dgm:spPr/>
    </dgm:pt>
    <dgm:pt modelId="{75EB2EC9-B8A4-1844-BB36-1DA4AACD5589}" type="pres">
      <dgm:prSet presAssocID="{EDA05A77-D3CA-48EA-9DA9-BB9E18DB4DE6}" presName="parentText" presStyleLbl="node1" presStyleIdx="0" presStyleCnt="3">
        <dgm:presLayoutVars>
          <dgm:chMax val="0"/>
          <dgm:bulletEnabled val="1"/>
        </dgm:presLayoutVars>
      </dgm:prSet>
      <dgm:spPr/>
    </dgm:pt>
    <dgm:pt modelId="{CE684E23-2BEB-C44B-9A0B-C69B5DE98163}" type="pres">
      <dgm:prSet presAssocID="{EDA05A77-D3CA-48EA-9DA9-BB9E18DB4DE6}" presName="negativeSpace" presStyleCnt="0"/>
      <dgm:spPr/>
    </dgm:pt>
    <dgm:pt modelId="{B733FFD1-362E-C844-B489-AF33D7883BFB}" type="pres">
      <dgm:prSet presAssocID="{EDA05A77-D3CA-48EA-9DA9-BB9E18DB4DE6}" presName="childText" presStyleLbl="conFgAcc1" presStyleIdx="0" presStyleCnt="3">
        <dgm:presLayoutVars>
          <dgm:bulletEnabled val="1"/>
        </dgm:presLayoutVars>
      </dgm:prSet>
      <dgm:spPr/>
    </dgm:pt>
    <dgm:pt modelId="{22061FBD-2AC3-D04B-9B03-6DC9D5FB6883}" type="pres">
      <dgm:prSet presAssocID="{9CCE3444-48BE-436E-A5C0-D79A6A9CE517}" presName="spaceBetweenRectangles" presStyleCnt="0"/>
      <dgm:spPr/>
    </dgm:pt>
    <dgm:pt modelId="{8134074B-CCDF-5A4F-8311-089A6726726E}" type="pres">
      <dgm:prSet presAssocID="{7F6CFCCA-CCC5-4D94-A168-B22F61756D3E}" presName="parentLin" presStyleCnt="0"/>
      <dgm:spPr/>
    </dgm:pt>
    <dgm:pt modelId="{9760CA5C-45A5-B544-802E-D3D1DBA90657}" type="pres">
      <dgm:prSet presAssocID="{7F6CFCCA-CCC5-4D94-A168-B22F61756D3E}" presName="parentLeftMargin" presStyleLbl="node1" presStyleIdx="0" presStyleCnt="3"/>
      <dgm:spPr/>
    </dgm:pt>
    <dgm:pt modelId="{7F0039D3-2CB1-254E-AB01-2CC0761595DE}" type="pres">
      <dgm:prSet presAssocID="{7F6CFCCA-CCC5-4D94-A168-B22F61756D3E}" presName="parentText" presStyleLbl="node1" presStyleIdx="1" presStyleCnt="3">
        <dgm:presLayoutVars>
          <dgm:chMax val="0"/>
          <dgm:bulletEnabled val="1"/>
        </dgm:presLayoutVars>
      </dgm:prSet>
      <dgm:spPr/>
    </dgm:pt>
    <dgm:pt modelId="{7F6FF1F1-475E-2546-BBD1-37612D0F9810}" type="pres">
      <dgm:prSet presAssocID="{7F6CFCCA-CCC5-4D94-A168-B22F61756D3E}" presName="negativeSpace" presStyleCnt="0"/>
      <dgm:spPr/>
    </dgm:pt>
    <dgm:pt modelId="{F617955D-5109-AB4D-9B22-B98CE18AD87D}" type="pres">
      <dgm:prSet presAssocID="{7F6CFCCA-CCC5-4D94-A168-B22F61756D3E}" presName="childText" presStyleLbl="conFgAcc1" presStyleIdx="1" presStyleCnt="3">
        <dgm:presLayoutVars>
          <dgm:bulletEnabled val="1"/>
        </dgm:presLayoutVars>
      </dgm:prSet>
      <dgm:spPr/>
    </dgm:pt>
    <dgm:pt modelId="{F85DA2ED-A80B-AD47-9884-E0F4F26BD32D}" type="pres">
      <dgm:prSet presAssocID="{641E1190-9784-407D-B4D9-631C1D153177}" presName="spaceBetweenRectangles" presStyleCnt="0"/>
      <dgm:spPr/>
    </dgm:pt>
    <dgm:pt modelId="{C7F3561A-F463-E74B-B13F-7407773B07A6}" type="pres">
      <dgm:prSet presAssocID="{7804AD3B-2578-438D-8019-C5A9F37D4227}" presName="parentLin" presStyleCnt="0"/>
      <dgm:spPr/>
    </dgm:pt>
    <dgm:pt modelId="{043D80E4-B294-4549-B312-2D11CAC6DF87}" type="pres">
      <dgm:prSet presAssocID="{7804AD3B-2578-438D-8019-C5A9F37D4227}" presName="parentLeftMargin" presStyleLbl="node1" presStyleIdx="1" presStyleCnt="3"/>
      <dgm:spPr/>
    </dgm:pt>
    <dgm:pt modelId="{8B89D637-41CA-0B43-847A-2166ED993F7D}" type="pres">
      <dgm:prSet presAssocID="{7804AD3B-2578-438D-8019-C5A9F37D4227}" presName="parentText" presStyleLbl="node1" presStyleIdx="2" presStyleCnt="3">
        <dgm:presLayoutVars>
          <dgm:chMax val="0"/>
          <dgm:bulletEnabled val="1"/>
        </dgm:presLayoutVars>
      </dgm:prSet>
      <dgm:spPr/>
    </dgm:pt>
    <dgm:pt modelId="{19CA7AD4-C41D-0440-9939-FCBA8E958EFB}" type="pres">
      <dgm:prSet presAssocID="{7804AD3B-2578-438D-8019-C5A9F37D4227}" presName="negativeSpace" presStyleCnt="0"/>
      <dgm:spPr/>
    </dgm:pt>
    <dgm:pt modelId="{FD4FFCBD-474D-B047-97A2-2472634884CA}" type="pres">
      <dgm:prSet presAssocID="{7804AD3B-2578-438D-8019-C5A9F37D4227}" presName="childText" presStyleLbl="conFgAcc1" presStyleIdx="2" presStyleCnt="3">
        <dgm:presLayoutVars>
          <dgm:bulletEnabled val="1"/>
        </dgm:presLayoutVars>
      </dgm:prSet>
      <dgm:spPr/>
    </dgm:pt>
  </dgm:ptLst>
  <dgm:cxnLst>
    <dgm:cxn modelId="{CB70A709-0D75-495F-B889-454B761299EC}" srcId="{EDA05A77-D3CA-48EA-9DA9-BB9E18DB4DE6}" destId="{F1C20F5A-60F6-4B12-A037-C2FE5715EA1C}" srcOrd="2" destOrd="0" parTransId="{E0CB1D7F-DB0B-43A9-89DF-D9F89834A266}" sibTransId="{85D3FB2A-A058-4F56-9352-237741EAA30A}"/>
    <dgm:cxn modelId="{00939D0A-7914-6048-AFAC-5BB24D1E1BD2}" type="presOf" srcId="{7804AD3B-2578-438D-8019-C5A9F37D4227}" destId="{8B89D637-41CA-0B43-847A-2166ED993F7D}" srcOrd="1" destOrd="0" presId="urn:microsoft.com/office/officeart/2005/8/layout/list1"/>
    <dgm:cxn modelId="{373B360E-32A5-E045-A1EE-A4B5D9447EAF}" type="presOf" srcId="{AA327823-CE56-4631-8657-394E9462E551}" destId="{B733FFD1-362E-C844-B489-AF33D7883BFB}" srcOrd="0" destOrd="1" presId="urn:microsoft.com/office/officeart/2005/8/layout/list1"/>
    <dgm:cxn modelId="{4A04A110-0B81-2143-B4CA-ED0A6B11B021}" type="presOf" srcId="{7804AD3B-2578-438D-8019-C5A9F37D4227}" destId="{043D80E4-B294-4549-B312-2D11CAC6DF87}" srcOrd="0" destOrd="0" presId="urn:microsoft.com/office/officeart/2005/8/layout/list1"/>
    <dgm:cxn modelId="{04B4E214-C8DD-2646-902C-75EF376138F7}" type="presOf" srcId="{F1C20F5A-60F6-4B12-A037-C2FE5715EA1C}" destId="{B733FFD1-362E-C844-B489-AF33D7883BFB}" srcOrd="0" destOrd="2" presId="urn:microsoft.com/office/officeart/2005/8/layout/list1"/>
    <dgm:cxn modelId="{79B1F51A-63B8-B74C-858F-E326D11C6D69}" type="presOf" srcId="{0A799F79-3843-4335-BE36-E005DCF5A511}" destId="{F617955D-5109-AB4D-9B22-B98CE18AD87D}" srcOrd="0" destOrd="0" presId="urn:microsoft.com/office/officeart/2005/8/layout/list1"/>
    <dgm:cxn modelId="{2C3C3F1B-04C3-4AFE-87B2-8E402BD87BBE}" srcId="{FCB4EDCC-FB2E-419A-B56F-70E084A9A119}" destId="{7804AD3B-2578-438D-8019-C5A9F37D4227}" srcOrd="2" destOrd="0" parTransId="{28693E78-822A-41B1-AA5D-920959A379D0}" sibTransId="{0C1AE158-477B-4C19-B537-A96A3ABCE6BC}"/>
    <dgm:cxn modelId="{DAC20235-1621-6640-9167-A9D876884B4E}" type="presOf" srcId="{EDA05A77-D3CA-48EA-9DA9-BB9E18DB4DE6}" destId="{B390806D-6C6E-C84B-971A-FFA27DEE16D2}" srcOrd="0" destOrd="0" presId="urn:microsoft.com/office/officeart/2005/8/layout/list1"/>
    <dgm:cxn modelId="{83F2DA36-EAC0-4A06-B7C2-3BF6D25D4F27}" srcId="{EDA05A77-D3CA-48EA-9DA9-BB9E18DB4DE6}" destId="{AA327823-CE56-4631-8657-394E9462E551}" srcOrd="1" destOrd="0" parTransId="{F34A994D-6465-45A0-9FE2-01C0E8D521F1}" sibTransId="{5FB9167D-FCA0-4862-B58D-813114BA6DC5}"/>
    <dgm:cxn modelId="{E101CB3D-6675-EB4C-84DA-C1819610938D}" type="presOf" srcId="{10ADEE80-D890-4D63-83BE-944A8788C653}" destId="{F617955D-5109-AB4D-9B22-B98CE18AD87D}" srcOrd="0" destOrd="1" presId="urn:microsoft.com/office/officeart/2005/8/layout/list1"/>
    <dgm:cxn modelId="{A8EC144F-10CA-EE4A-ABA5-169A338ACB4A}" type="presOf" srcId="{7F6CFCCA-CCC5-4D94-A168-B22F61756D3E}" destId="{7F0039D3-2CB1-254E-AB01-2CC0761595DE}" srcOrd="1" destOrd="0" presId="urn:microsoft.com/office/officeart/2005/8/layout/list1"/>
    <dgm:cxn modelId="{09060959-A8B1-4984-802D-EA04634A3398}" srcId="{FCB4EDCC-FB2E-419A-B56F-70E084A9A119}" destId="{7F6CFCCA-CCC5-4D94-A168-B22F61756D3E}" srcOrd="1" destOrd="0" parTransId="{DB68F94B-DA1F-46AF-983B-F990836A0225}" sibTransId="{641E1190-9784-407D-B4D9-631C1D153177}"/>
    <dgm:cxn modelId="{A3222C5A-4B6D-CB43-B934-12EDDC783FB5}" type="presOf" srcId="{EDA05A77-D3CA-48EA-9DA9-BB9E18DB4DE6}" destId="{75EB2EC9-B8A4-1844-BB36-1DA4AACD5589}" srcOrd="1" destOrd="0" presId="urn:microsoft.com/office/officeart/2005/8/layout/list1"/>
    <dgm:cxn modelId="{015D765E-0B03-254D-AE5F-7B02E264F04B}" type="presOf" srcId="{AB5CCECF-212F-4163-A721-D5C130A6D1FA}" destId="{FD4FFCBD-474D-B047-97A2-2472634884CA}" srcOrd="0" destOrd="0" presId="urn:microsoft.com/office/officeart/2005/8/layout/list1"/>
    <dgm:cxn modelId="{34A4C85F-49F5-4B8C-9870-EEBFBEFCAA4D}" srcId="{7F6CFCCA-CCC5-4D94-A168-B22F61756D3E}" destId="{10ADEE80-D890-4D63-83BE-944A8788C653}" srcOrd="1" destOrd="0" parTransId="{1CF69F7A-D919-4386-8BE2-F9BD2D98FD40}" sibTransId="{3DCE48AC-44BD-4DEA-8057-95AA3C52EC11}"/>
    <dgm:cxn modelId="{4FD29860-3595-42E3-AD9E-ADC159021DEF}" srcId="{7804AD3B-2578-438D-8019-C5A9F37D4227}" destId="{AB5CCECF-212F-4163-A721-D5C130A6D1FA}" srcOrd="0" destOrd="0" parTransId="{2782F604-9323-4926-A96C-1957D9DDB962}" sibTransId="{7BC96676-9EAF-4B18-A868-175A3DBE8884}"/>
    <dgm:cxn modelId="{2427316E-775B-46E1-9079-2DF2318D201D}" srcId="{7F6CFCCA-CCC5-4D94-A168-B22F61756D3E}" destId="{0A799F79-3843-4335-BE36-E005DCF5A511}" srcOrd="0" destOrd="0" parTransId="{B53CB26B-2683-4B0D-AFF4-A77F2923C659}" sibTransId="{DE904CB5-9281-4B5D-A3D7-8B3924A927B1}"/>
    <dgm:cxn modelId="{3060ED79-C12E-4AF6-9424-F8F613294AF8}" srcId="{7804AD3B-2578-438D-8019-C5A9F37D4227}" destId="{7C659646-3821-4D24-ADEB-A0C911402699}" srcOrd="2" destOrd="0" parTransId="{39EBCFED-B5D9-4D2B-9765-ABA6491E3A35}" sibTransId="{40981BAD-733B-4EA8-8399-CDEE16C39ED7}"/>
    <dgm:cxn modelId="{CE194E90-32D0-4EF9-A076-F990B4478A94}" srcId="{FCB4EDCC-FB2E-419A-B56F-70E084A9A119}" destId="{EDA05A77-D3CA-48EA-9DA9-BB9E18DB4DE6}" srcOrd="0" destOrd="0" parTransId="{1861EE7C-B5F1-41A5-BCE3-9AAE176CD970}" sibTransId="{9CCE3444-48BE-436E-A5C0-D79A6A9CE517}"/>
    <dgm:cxn modelId="{E7AFFB95-5ECC-AF43-9E1B-464B87E3A737}" type="presOf" srcId="{F18604CE-9496-4342-9791-9AD5E3724197}" destId="{B733FFD1-362E-C844-B489-AF33D7883BFB}" srcOrd="0" destOrd="0" presId="urn:microsoft.com/office/officeart/2005/8/layout/list1"/>
    <dgm:cxn modelId="{A8441197-1E34-514C-BB9D-183E28B25B96}" type="presOf" srcId="{7C659646-3821-4D24-ADEB-A0C911402699}" destId="{FD4FFCBD-474D-B047-97A2-2472634884CA}" srcOrd="0" destOrd="2" presId="urn:microsoft.com/office/officeart/2005/8/layout/list1"/>
    <dgm:cxn modelId="{45DB10B1-D9C1-4141-B454-860195A8E132}" type="presOf" srcId="{7F6CFCCA-CCC5-4D94-A168-B22F61756D3E}" destId="{9760CA5C-45A5-B544-802E-D3D1DBA90657}" srcOrd="0" destOrd="0" presId="urn:microsoft.com/office/officeart/2005/8/layout/list1"/>
    <dgm:cxn modelId="{4F2461D4-5674-0D47-BE92-88BED691A527}" type="presOf" srcId="{D0F1EA80-1BCB-4045-B32D-EE255A276ADD}" destId="{FD4FFCBD-474D-B047-97A2-2472634884CA}" srcOrd="0" destOrd="1" presId="urn:microsoft.com/office/officeart/2005/8/layout/list1"/>
    <dgm:cxn modelId="{CFC75FD7-024E-4BB2-AA3B-27158781E638}" srcId="{EDA05A77-D3CA-48EA-9DA9-BB9E18DB4DE6}" destId="{F18604CE-9496-4342-9791-9AD5E3724197}" srcOrd="0" destOrd="0" parTransId="{D1A7A3C8-0907-47F9-9CCE-561B6EE0A677}" sibTransId="{7C424689-0B34-4F6A-9FA2-DB6AFE6F8246}"/>
    <dgm:cxn modelId="{1B7B71F8-7F3E-5A44-9901-010D1F5054CE}" type="presOf" srcId="{FCB4EDCC-FB2E-419A-B56F-70E084A9A119}" destId="{A920F579-BCE4-9745-8B13-2E9CA6A9140D}" srcOrd="0" destOrd="0" presId="urn:microsoft.com/office/officeart/2005/8/layout/list1"/>
    <dgm:cxn modelId="{4E2BA2FC-24A4-4BCC-A23A-CF1139BBEE92}" srcId="{7804AD3B-2578-438D-8019-C5A9F37D4227}" destId="{D0F1EA80-1BCB-4045-B32D-EE255A276ADD}" srcOrd="1" destOrd="0" parTransId="{8C8D2082-7832-4D68-AB3E-4854EC16AAEB}" sibTransId="{4A149217-304C-4F1B-B99A-635AE1BA627F}"/>
    <dgm:cxn modelId="{3F6D83A4-320A-414E-A9E0-47E7587F057D}" type="presParOf" srcId="{A920F579-BCE4-9745-8B13-2E9CA6A9140D}" destId="{25812B8E-4F80-B04E-91B2-2C2F6ACFEA19}" srcOrd="0" destOrd="0" presId="urn:microsoft.com/office/officeart/2005/8/layout/list1"/>
    <dgm:cxn modelId="{728284E4-E35C-7D40-8C69-E78AE80CF12F}" type="presParOf" srcId="{25812B8E-4F80-B04E-91B2-2C2F6ACFEA19}" destId="{B390806D-6C6E-C84B-971A-FFA27DEE16D2}" srcOrd="0" destOrd="0" presId="urn:microsoft.com/office/officeart/2005/8/layout/list1"/>
    <dgm:cxn modelId="{1137924B-D728-2749-AA1E-E4DF4B674A9D}" type="presParOf" srcId="{25812B8E-4F80-B04E-91B2-2C2F6ACFEA19}" destId="{75EB2EC9-B8A4-1844-BB36-1DA4AACD5589}" srcOrd="1" destOrd="0" presId="urn:microsoft.com/office/officeart/2005/8/layout/list1"/>
    <dgm:cxn modelId="{F421508A-D724-7C45-AA0B-A36FEF83EEE5}" type="presParOf" srcId="{A920F579-BCE4-9745-8B13-2E9CA6A9140D}" destId="{CE684E23-2BEB-C44B-9A0B-C69B5DE98163}" srcOrd="1" destOrd="0" presId="urn:microsoft.com/office/officeart/2005/8/layout/list1"/>
    <dgm:cxn modelId="{F9F9B94D-5D1C-8543-A5CB-AAC5376C72B3}" type="presParOf" srcId="{A920F579-BCE4-9745-8B13-2E9CA6A9140D}" destId="{B733FFD1-362E-C844-B489-AF33D7883BFB}" srcOrd="2" destOrd="0" presId="urn:microsoft.com/office/officeart/2005/8/layout/list1"/>
    <dgm:cxn modelId="{A2701462-7347-1F4C-848D-0E3BA093FB12}" type="presParOf" srcId="{A920F579-BCE4-9745-8B13-2E9CA6A9140D}" destId="{22061FBD-2AC3-D04B-9B03-6DC9D5FB6883}" srcOrd="3" destOrd="0" presId="urn:microsoft.com/office/officeart/2005/8/layout/list1"/>
    <dgm:cxn modelId="{7795A039-5A9B-544B-8CC1-4B6CC51CF6C6}" type="presParOf" srcId="{A920F579-BCE4-9745-8B13-2E9CA6A9140D}" destId="{8134074B-CCDF-5A4F-8311-089A6726726E}" srcOrd="4" destOrd="0" presId="urn:microsoft.com/office/officeart/2005/8/layout/list1"/>
    <dgm:cxn modelId="{C599FE3B-5E8A-EE4C-ABAE-25FC57BEECFE}" type="presParOf" srcId="{8134074B-CCDF-5A4F-8311-089A6726726E}" destId="{9760CA5C-45A5-B544-802E-D3D1DBA90657}" srcOrd="0" destOrd="0" presId="urn:microsoft.com/office/officeart/2005/8/layout/list1"/>
    <dgm:cxn modelId="{010FAE37-D5B5-C247-9E05-33B80F7AA569}" type="presParOf" srcId="{8134074B-CCDF-5A4F-8311-089A6726726E}" destId="{7F0039D3-2CB1-254E-AB01-2CC0761595DE}" srcOrd="1" destOrd="0" presId="urn:microsoft.com/office/officeart/2005/8/layout/list1"/>
    <dgm:cxn modelId="{927CEE15-251F-884C-A0DB-59073A0CD87B}" type="presParOf" srcId="{A920F579-BCE4-9745-8B13-2E9CA6A9140D}" destId="{7F6FF1F1-475E-2546-BBD1-37612D0F9810}" srcOrd="5" destOrd="0" presId="urn:microsoft.com/office/officeart/2005/8/layout/list1"/>
    <dgm:cxn modelId="{AEAEC42B-8A1A-2345-9A08-E8F06F5B5B16}" type="presParOf" srcId="{A920F579-BCE4-9745-8B13-2E9CA6A9140D}" destId="{F617955D-5109-AB4D-9B22-B98CE18AD87D}" srcOrd="6" destOrd="0" presId="urn:microsoft.com/office/officeart/2005/8/layout/list1"/>
    <dgm:cxn modelId="{9342FC55-4BCD-E647-87FA-52C25C57EC58}" type="presParOf" srcId="{A920F579-BCE4-9745-8B13-2E9CA6A9140D}" destId="{F85DA2ED-A80B-AD47-9884-E0F4F26BD32D}" srcOrd="7" destOrd="0" presId="urn:microsoft.com/office/officeart/2005/8/layout/list1"/>
    <dgm:cxn modelId="{68298FC1-B760-B942-B540-D385F4309C00}" type="presParOf" srcId="{A920F579-BCE4-9745-8B13-2E9CA6A9140D}" destId="{C7F3561A-F463-E74B-B13F-7407773B07A6}" srcOrd="8" destOrd="0" presId="urn:microsoft.com/office/officeart/2005/8/layout/list1"/>
    <dgm:cxn modelId="{49869E26-D998-2649-8B1A-BC2F32AE44F9}" type="presParOf" srcId="{C7F3561A-F463-E74B-B13F-7407773B07A6}" destId="{043D80E4-B294-4549-B312-2D11CAC6DF87}" srcOrd="0" destOrd="0" presId="urn:microsoft.com/office/officeart/2005/8/layout/list1"/>
    <dgm:cxn modelId="{78FADED3-955E-0245-87EB-73074FC04BDC}" type="presParOf" srcId="{C7F3561A-F463-E74B-B13F-7407773B07A6}" destId="{8B89D637-41CA-0B43-847A-2166ED993F7D}" srcOrd="1" destOrd="0" presId="urn:microsoft.com/office/officeart/2005/8/layout/list1"/>
    <dgm:cxn modelId="{D1F19123-536F-F04D-AB19-CA4E76166BC7}" type="presParOf" srcId="{A920F579-BCE4-9745-8B13-2E9CA6A9140D}" destId="{19CA7AD4-C41D-0440-9939-FCBA8E958EFB}" srcOrd="9" destOrd="0" presId="urn:microsoft.com/office/officeart/2005/8/layout/list1"/>
    <dgm:cxn modelId="{D0F55CD0-34A8-8845-8011-415FEC41A39C}" type="presParOf" srcId="{A920F579-BCE4-9745-8B13-2E9CA6A9140D}" destId="{FD4FFCBD-474D-B047-97A2-2472634884C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3FFD1-362E-C844-B489-AF33D7883BFB}">
      <dsp:nvSpPr>
        <dsp:cNvPr id="0" name=""/>
        <dsp:cNvSpPr/>
      </dsp:nvSpPr>
      <dsp:spPr>
        <a:xfrm>
          <a:off x="0" y="437433"/>
          <a:ext cx="15290102" cy="31752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6682" tIns="583184" rIns="1186682"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All patients with a cranial meningioma treated with concomitant RT and TMZ at the University of Colorado Hospital between January 1, 2011 and May 1, 2019</a:t>
          </a:r>
        </a:p>
        <a:p>
          <a:pPr marL="285750" lvl="1" indent="-285750" algn="l" defTabSz="1422400">
            <a:lnSpc>
              <a:spcPct val="90000"/>
            </a:lnSpc>
            <a:spcBef>
              <a:spcPct val="0"/>
            </a:spcBef>
            <a:spcAft>
              <a:spcPct val="15000"/>
            </a:spcAft>
            <a:buChar char="•"/>
          </a:pPr>
          <a:r>
            <a:rPr lang="en-US" sz="3200" kern="1200" dirty="0"/>
            <a:t>Collected patient demographics, histological grading, treatment course and adverse events from TMZ.</a:t>
          </a:r>
        </a:p>
      </dsp:txBody>
      <dsp:txXfrm>
        <a:off x="0" y="437433"/>
        <a:ext cx="15290102" cy="3175200"/>
      </dsp:txXfrm>
    </dsp:sp>
    <dsp:sp modelId="{75EB2EC9-B8A4-1844-BB36-1DA4AACD5589}">
      <dsp:nvSpPr>
        <dsp:cNvPr id="0" name=""/>
        <dsp:cNvSpPr/>
      </dsp:nvSpPr>
      <dsp:spPr>
        <a:xfrm>
          <a:off x="764505" y="2905"/>
          <a:ext cx="10703071" cy="82656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4551" tIns="0" rIns="404551" bIns="0" numCol="1" spcCol="1270" anchor="ctr" anchorCtr="0">
          <a:noAutofit/>
        </a:bodyPr>
        <a:lstStyle/>
        <a:p>
          <a:pPr marL="0" lvl="0" indent="0" algn="l" defTabSz="1600200">
            <a:lnSpc>
              <a:spcPct val="90000"/>
            </a:lnSpc>
            <a:spcBef>
              <a:spcPct val="0"/>
            </a:spcBef>
            <a:spcAft>
              <a:spcPct val="35000"/>
            </a:spcAft>
            <a:buNone/>
          </a:pPr>
          <a:r>
            <a:rPr lang="en-US" sz="3600" b="1" kern="1200" dirty="0"/>
            <a:t>Retrospective Study</a:t>
          </a:r>
        </a:p>
      </dsp:txBody>
      <dsp:txXfrm>
        <a:off x="804854" y="43254"/>
        <a:ext cx="10622373" cy="745862"/>
      </dsp:txXfrm>
    </dsp:sp>
    <dsp:sp modelId="{F617955D-5109-AB4D-9B22-B98CE18AD87D}">
      <dsp:nvSpPr>
        <dsp:cNvPr id="0" name=""/>
        <dsp:cNvSpPr/>
      </dsp:nvSpPr>
      <dsp:spPr>
        <a:xfrm>
          <a:off x="0" y="4155865"/>
          <a:ext cx="15290102" cy="31752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6682" tIns="583184" rIns="1186682"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Papers published in the past 10 years using the key words: meningioma AND radiation therapy</a:t>
          </a:r>
        </a:p>
        <a:p>
          <a:pPr marL="285750" lvl="1" indent="-285750" algn="l" defTabSz="1422400">
            <a:lnSpc>
              <a:spcPct val="90000"/>
            </a:lnSpc>
            <a:spcBef>
              <a:spcPct val="0"/>
            </a:spcBef>
            <a:spcAft>
              <a:spcPct val="15000"/>
            </a:spcAft>
            <a:buChar char="•"/>
          </a:pPr>
          <a:r>
            <a:rPr lang="en-US" sz="3200" kern="1200" dirty="0"/>
            <a:t>Exclusion Criteria: Pediatric patients, spinal meningiomas, non-English, absence of adjuvant RT, use of radiosurgery, greatly divergent fractionated radiation schedule, or did not report 3- or 5-year OS or PFS data </a:t>
          </a:r>
        </a:p>
      </dsp:txBody>
      <dsp:txXfrm>
        <a:off x="0" y="4155865"/>
        <a:ext cx="15290102" cy="3175200"/>
      </dsp:txXfrm>
    </dsp:sp>
    <dsp:sp modelId="{7F0039D3-2CB1-254E-AB01-2CC0761595DE}">
      <dsp:nvSpPr>
        <dsp:cNvPr id="0" name=""/>
        <dsp:cNvSpPr/>
      </dsp:nvSpPr>
      <dsp:spPr>
        <a:xfrm>
          <a:off x="764505" y="3742585"/>
          <a:ext cx="10703071" cy="82656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4551" tIns="0" rIns="404551" bIns="0" numCol="1" spcCol="1270" anchor="ctr" anchorCtr="0">
          <a:noAutofit/>
        </a:bodyPr>
        <a:lstStyle/>
        <a:p>
          <a:pPr marL="0" lvl="0" indent="0" algn="l" defTabSz="1600200">
            <a:lnSpc>
              <a:spcPct val="90000"/>
            </a:lnSpc>
            <a:spcBef>
              <a:spcPct val="0"/>
            </a:spcBef>
            <a:spcAft>
              <a:spcPct val="35000"/>
            </a:spcAft>
            <a:buNone/>
          </a:pPr>
          <a:r>
            <a:rPr lang="en-US" sz="3600" b="1" kern="1200">
              <a:latin typeface="Calibri"/>
              <a:ea typeface="+mn-ea"/>
              <a:cs typeface="+mn-cs"/>
            </a:rPr>
            <a:t>Literature</a:t>
          </a:r>
          <a:r>
            <a:rPr lang="en-US" sz="2900" kern="1200"/>
            <a:t> </a:t>
          </a:r>
          <a:r>
            <a:rPr lang="en-US" sz="3600" b="1" kern="1200">
              <a:latin typeface="Calibri"/>
              <a:ea typeface="+mn-ea"/>
              <a:cs typeface="+mn-cs"/>
            </a:rPr>
            <a:t>Review</a:t>
          </a:r>
          <a:endParaRPr lang="en-US" sz="3600" b="1" kern="1200" dirty="0">
            <a:latin typeface="Calibri"/>
            <a:ea typeface="+mn-ea"/>
            <a:cs typeface="+mn-cs"/>
          </a:endParaRPr>
        </a:p>
      </dsp:txBody>
      <dsp:txXfrm>
        <a:off x="804854" y="3782934"/>
        <a:ext cx="10622373" cy="745862"/>
      </dsp:txXfrm>
    </dsp:sp>
    <dsp:sp modelId="{FD4FFCBD-474D-B047-97A2-2472634884CA}">
      <dsp:nvSpPr>
        <dsp:cNvPr id="0" name=""/>
        <dsp:cNvSpPr/>
      </dsp:nvSpPr>
      <dsp:spPr>
        <a:xfrm>
          <a:off x="0" y="7895545"/>
          <a:ext cx="15290102" cy="32634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6682" tIns="583184" rIns="1186682"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Progression free survival (PFS): date of the first radiation session to the date of local recurrence/progression</a:t>
          </a:r>
        </a:p>
        <a:p>
          <a:pPr marL="285750" lvl="1" indent="-285750" algn="l" defTabSz="1422400">
            <a:lnSpc>
              <a:spcPct val="90000"/>
            </a:lnSpc>
            <a:spcBef>
              <a:spcPct val="0"/>
            </a:spcBef>
            <a:spcAft>
              <a:spcPct val="15000"/>
            </a:spcAft>
            <a:buChar char="•"/>
          </a:pPr>
          <a:r>
            <a:rPr lang="en-US" sz="3200" kern="1200" dirty="0"/>
            <a:t>Local tumor recurrence: increased tumor volume and/or evidence of new growth in the same location as seen on MRI</a:t>
          </a:r>
        </a:p>
        <a:p>
          <a:pPr marL="285750" lvl="1" indent="-285750" algn="l" defTabSz="1422400">
            <a:lnSpc>
              <a:spcPct val="90000"/>
            </a:lnSpc>
            <a:spcBef>
              <a:spcPct val="0"/>
            </a:spcBef>
            <a:spcAft>
              <a:spcPct val="15000"/>
            </a:spcAft>
            <a:buChar char="•"/>
          </a:pPr>
          <a:r>
            <a:rPr lang="en-US" sz="3200" kern="1200" dirty="0"/>
            <a:t>Overall survival (OS): first day of radiation treatment to death</a:t>
          </a:r>
        </a:p>
      </dsp:txBody>
      <dsp:txXfrm>
        <a:off x="0" y="7895545"/>
        <a:ext cx="15290102" cy="3263400"/>
      </dsp:txXfrm>
    </dsp:sp>
    <dsp:sp modelId="{8B89D637-41CA-0B43-847A-2166ED993F7D}">
      <dsp:nvSpPr>
        <dsp:cNvPr id="0" name=""/>
        <dsp:cNvSpPr/>
      </dsp:nvSpPr>
      <dsp:spPr>
        <a:xfrm>
          <a:off x="764505" y="7482265"/>
          <a:ext cx="10703071" cy="82656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04551" tIns="0" rIns="404551" bIns="0" numCol="1" spcCol="1270" anchor="ctr" anchorCtr="0">
          <a:noAutofit/>
        </a:bodyPr>
        <a:lstStyle/>
        <a:p>
          <a:pPr marL="0" lvl="0" indent="0" algn="l" defTabSz="1600200">
            <a:lnSpc>
              <a:spcPct val="90000"/>
            </a:lnSpc>
            <a:spcBef>
              <a:spcPct val="0"/>
            </a:spcBef>
            <a:spcAft>
              <a:spcPct val="35000"/>
            </a:spcAft>
            <a:buNone/>
          </a:pPr>
          <a:r>
            <a:rPr lang="en-US" sz="3600" b="1" kern="1200">
              <a:latin typeface="Calibri"/>
              <a:ea typeface="+mn-ea"/>
              <a:cs typeface="+mn-cs"/>
            </a:rPr>
            <a:t>Analysis</a:t>
          </a:r>
          <a:endParaRPr lang="en-US" sz="3600" b="1" kern="1200" dirty="0">
            <a:latin typeface="Calibri"/>
            <a:ea typeface="+mn-ea"/>
            <a:cs typeface="+mn-cs"/>
          </a:endParaRPr>
        </a:p>
      </dsp:txBody>
      <dsp:txXfrm>
        <a:off x="804854" y="7522614"/>
        <a:ext cx="10622373" cy="745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33FFD1-362E-C844-B489-AF33D7883BFB}">
      <dsp:nvSpPr>
        <dsp:cNvPr id="0" name=""/>
        <dsp:cNvSpPr/>
      </dsp:nvSpPr>
      <dsp:spPr>
        <a:xfrm>
          <a:off x="0" y="710617"/>
          <a:ext cx="22224985" cy="524475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24906" tIns="937260" rIns="1724906" bIns="320040" numCol="1" spcCol="1270" anchor="t" anchorCtr="0">
          <a:noAutofit/>
        </a:bodyPr>
        <a:lstStyle/>
        <a:p>
          <a:pPr marL="285750" lvl="1" indent="-285750" algn="l" defTabSz="2000250">
            <a:lnSpc>
              <a:spcPct val="90000"/>
            </a:lnSpc>
            <a:spcBef>
              <a:spcPct val="0"/>
            </a:spcBef>
            <a:spcAft>
              <a:spcPct val="15000"/>
            </a:spcAft>
            <a:buChar char="•"/>
          </a:pPr>
          <a:r>
            <a:rPr lang="en-US" sz="4500" kern="1200"/>
            <a:t>All patients with a cranial meningioma diagnosis treated with concomitant RT and TMZ at the University of Colorado Hospital between January 1, 2011 and May 1, 2019 </a:t>
          </a:r>
        </a:p>
        <a:p>
          <a:pPr marL="285750" lvl="1" indent="-285750" algn="l" defTabSz="2000250">
            <a:lnSpc>
              <a:spcPct val="90000"/>
            </a:lnSpc>
            <a:spcBef>
              <a:spcPct val="0"/>
            </a:spcBef>
            <a:spcAft>
              <a:spcPct val="15000"/>
            </a:spcAft>
            <a:buChar char="•"/>
          </a:pPr>
          <a:r>
            <a:rPr lang="en-US" sz="4500" kern="1200"/>
            <a:t>Eleven patients were identified </a:t>
          </a:r>
        </a:p>
        <a:p>
          <a:pPr marL="285750" lvl="1" indent="-285750" algn="l" defTabSz="2000250">
            <a:lnSpc>
              <a:spcPct val="90000"/>
            </a:lnSpc>
            <a:spcBef>
              <a:spcPct val="0"/>
            </a:spcBef>
            <a:spcAft>
              <a:spcPct val="15000"/>
            </a:spcAft>
            <a:buChar char="•"/>
          </a:pPr>
          <a:r>
            <a:rPr lang="en-US" sz="4500" kern="1200"/>
            <a:t>Collected patient demographics, histological grading and treatment course. Additionally, adverse events data were collected for TMZ </a:t>
          </a:r>
        </a:p>
      </dsp:txBody>
      <dsp:txXfrm>
        <a:off x="0" y="710617"/>
        <a:ext cx="22224985" cy="5244750"/>
      </dsp:txXfrm>
    </dsp:sp>
    <dsp:sp modelId="{75EB2EC9-B8A4-1844-BB36-1DA4AACD5589}">
      <dsp:nvSpPr>
        <dsp:cNvPr id="0" name=""/>
        <dsp:cNvSpPr/>
      </dsp:nvSpPr>
      <dsp:spPr>
        <a:xfrm>
          <a:off x="1111249" y="46417"/>
          <a:ext cx="15557489" cy="13284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8036" tIns="0" rIns="588036" bIns="0" numCol="1" spcCol="1270" anchor="ctr" anchorCtr="0">
          <a:noAutofit/>
        </a:bodyPr>
        <a:lstStyle/>
        <a:p>
          <a:pPr marL="0" lvl="0" indent="0" algn="l" defTabSz="2000250">
            <a:lnSpc>
              <a:spcPct val="90000"/>
            </a:lnSpc>
            <a:spcBef>
              <a:spcPct val="0"/>
            </a:spcBef>
            <a:spcAft>
              <a:spcPct val="35000"/>
            </a:spcAft>
            <a:buNone/>
          </a:pPr>
          <a:r>
            <a:rPr lang="en-US" sz="4500" kern="1200"/>
            <a:t>Retrospective Study</a:t>
          </a:r>
        </a:p>
      </dsp:txBody>
      <dsp:txXfrm>
        <a:off x="1176096" y="111264"/>
        <a:ext cx="15427795" cy="1198706"/>
      </dsp:txXfrm>
    </dsp:sp>
    <dsp:sp modelId="{F617955D-5109-AB4D-9B22-B98CE18AD87D}">
      <dsp:nvSpPr>
        <dsp:cNvPr id="0" name=""/>
        <dsp:cNvSpPr/>
      </dsp:nvSpPr>
      <dsp:spPr>
        <a:xfrm>
          <a:off x="0" y="6862567"/>
          <a:ext cx="22224985" cy="524475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24906" tIns="937260" rIns="1724906" bIns="320040" numCol="1" spcCol="1270" anchor="t" anchorCtr="0">
          <a:noAutofit/>
        </a:bodyPr>
        <a:lstStyle/>
        <a:p>
          <a:pPr marL="285750" lvl="1" indent="-285750" algn="l" defTabSz="2000250">
            <a:lnSpc>
              <a:spcPct val="90000"/>
            </a:lnSpc>
            <a:spcBef>
              <a:spcPct val="0"/>
            </a:spcBef>
            <a:spcAft>
              <a:spcPct val="15000"/>
            </a:spcAft>
            <a:buChar char="•"/>
          </a:pPr>
          <a:r>
            <a:rPr lang="en-US" sz="4500" kern="1200"/>
            <a:t>Papers published in the past 10 years using the key words: meningioma AND radiation therapy within PubMed </a:t>
          </a:r>
        </a:p>
        <a:p>
          <a:pPr marL="285750" lvl="1" indent="-285750" algn="l" defTabSz="2000250">
            <a:lnSpc>
              <a:spcPct val="90000"/>
            </a:lnSpc>
            <a:spcBef>
              <a:spcPct val="0"/>
            </a:spcBef>
            <a:spcAft>
              <a:spcPct val="15000"/>
            </a:spcAft>
            <a:buChar char="•"/>
          </a:pPr>
          <a:r>
            <a:rPr lang="en-US" sz="4500" kern="1200"/>
            <a:t>Exclusion Criteria: Pediatric patients, spinal meningiomas, not in English, absence of adjuvant RT, use of radiosurgery, or a greatly divergent fractionated dosing schedule for adjuvant radiation, did not report 3- or 5-year OS or PFS data </a:t>
          </a:r>
        </a:p>
      </dsp:txBody>
      <dsp:txXfrm>
        <a:off x="0" y="6862567"/>
        <a:ext cx="22224985" cy="5244750"/>
      </dsp:txXfrm>
    </dsp:sp>
    <dsp:sp modelId="{7F0039D3-2CB1-254E-AB01-2CC0761595DE}">
      <dsp:nvSpPr>
        <dsp:cNvPr id="0" name=""/>
        <dsp:cNvSpPr/>
      </dsp:nvSpPr>
      <dsp:spPr>
        <a:xfrm>
          <a:off x="1111249" y="6198367"/>
          <a:ext cx="15557489" cy="13284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8036" tIns="0" rIns="588036" bIns="0" numCol="1" spcCol="1270" anchor="ctr" anchorCtr="0">
          <a:noAutofit/>
        </a:bodyPr>
        <a:lstStyle/>
        <a:p>
          <a:pPr marL="0" lvl="0" indent="0" algn="l" defTabSz="2000250">
            <a:lnSpc>
              <a:spcPct val="90000"/>
            </a:lnSpc>
            <a:spcBef>
              <a:spcPct val="0"/>
            </a:spcBef>
            <a:spcAft>
              <a:spcPct val="35000"/>
            </a:spcAft>
            <a:buNone/>
          </a:pPr>
          <a:r>
            <a:rPr lang="en-US" sz="4500" kern="1200"/>
            <a:t>Literature Review</a:t>
          </a:r>
        </a:p>
      </dsp:txBody>
      <dsp:txXfrm>
        <a:off x="1176096" y="6263214"/>
        <a:ext cx="15427795" cy="1198706"/>
      </dsp:txXfrm>
    </dsp:sp>
    <dsp:sp modelId="{FD4FFCBD-474D-B047-97A2-2472634884CA}">
      <dsp:nvSpPr>
        <dsp:cNvPr id="0" name=""/>
        <dsp:cNvSpPr/>
      </dsp:nvSpPr>
      <dsp:spPr>
        <a:xfrm>
          <a:off x="0" y="13014517"/>
          <a:ext cx="22224985" cy="59535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724906" tIns="937260" rIns="1724906" bIns="320040" numCol="1" spcCol="1270" anchor="t" anchorCtr="0">
          <a:noAutofit/>
        </a:bodyPr>
        <a:lstStyle/>
        <a:p>
          <a:pPr marL="285750" lvl="1" indent="-285750" algn="l" defTabSz="2000250">
            <a:lnSpc>
              <a:spcPct val="90000"/>
            </a:lnSpc>
            <a:spcBef>
              <a:spcPct val="0"/>
            </a:spcBef>
            <a:spcAft>
              <a:spcPct val="15000"/>
            </a:spcAft>
            <a:buChar char="•"/>
          </a:pPr>
          <a:r>
            <a:rPr lang="en-US" sz="4500" kern="1200"/>
            <a:t>Progression free survival (PFS) was defined as time from the date of the first radiation session to the date of local recurrence/progression</a:t>
          </a:r>
        </a:p>
        <a:p>
          <a:pPr marL="285750" lvl="1" indent="-285750" algn="l" defTabSz="2000250">
            <a:lnSpc>
              <a:spcPct val="90000"/>
            </a:lnSpc>
            <a:spcBef>
              <a:spcPct val="0"/>
            </a:spcBef>
            <a:spcAft>
              <a:spcPct val="15000"/>
            </a:spcAft>
            <a:buChar char="•"/>
          </a:pPr>
          <a:r>
            <a:rPr lang="en-US" sz="4500" kern="1200"/>
            <a:t>Local tumor recurrence was defined by increased tumor volume and/ or evidence of new growth in the same location as seen on follow-up MRI when compared to prior MR imaging</a:t>
          </a:r>
        </a:p>
        <a:p>
          <a:pPr marL="285750" lvl="1" indent="-285750" algn="l" defTabSz="2000250">
            <a:lnSpc>
              <a:spcPct val="90000"/>
            </a:lnSpc>
            <a:spcBef>
              <a:spcPct val="0"/>
            </a:spcBef>
            <a:spcAft>
              <a:spcPct val="15000"/>
            </a:spcAft>
            <a:buChar char="•"/>
          </a:pPr>
          <a:r>
            <a:rPr lang="en-US" sz="4500" kern="1200"/>
            <a:t>Overall survival (OS) was defined as the first day of radiation treatment to death</a:t>
          </a:r>
        </a:p>
      </dsp:txBody>
      <dsp:txXfrm>
        <a:off x="0" y="13014517"/>
        <a:ext cx="22224985" cy="5953500"/>
      </dsp:txXfrm>
    </dsp:sp>
    <dsp:sp modelId="{8B89D637-41CA-0B43-847A-2166ED993F7D}">
      <dsp:nvSpPr>
        <dsp:cNvPr id="0" name=""/>
        <dsp:cNvSpPr/>
      </dsp:nvSpPr>
      <dsp:spPr>
        <a:xfrm>
          <a:off x="1111249" y="12350317"/>
          <a:ext cx="15557489" cy="1328400"/>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8036" tIns="0" rIns="588036" bIns="0" numCol="1" spcCol="1270" anchor="ctr" anchorCtr="0">
          <a:noAutofit/>
        </a:bodyPr>
        <a:lstStyle/>
        <a:p>
          <a:pPr marL="0" lvl="0" indent="0" algn="l" defTabSz="2000250">
            <a:lnSpc>
              <a:spcPct val="90000"/>
            </a:lnSpc>
            <a:spcBef>
              <a:spcPct val="0"/>
            </a:spcBef>
            <a:spcAft>
              <a:spcPct val="35000"/>
            </a:spcAft>
            <a:buNone/>
          </a:pPr>
          <a:r>
            <a:rPr lang="en-US" sz="4500" kern="1200"/>
            <a:t>Analysis</a:t>
          </a:r>
        </a:p>
      </dsp:txBody>
      <dsp:txXfrm>
        <a:off x="1176096" y="12415164"/>
        <a:ext cx="15427795" cy="11987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1091CB-D363-41CF-84B8-72402DC4BA0D}" type="datetimeFigureOut">
              <a:rPr lang="en-US" smtClean="0"/>
              <a:pPr/>
              <a:t>1/25/22</a:t>
            </a:fld>
            <a:endParaRPr lang="en-US"/>
          </a:p>
        </p:txBody>
      </p:sp>
      <p:sp>
        <p:nvSpPr>
          <p:cNvPr id="4" name="Slide Image Placeholder 3"/>
          <p:cNvSpPr>
            <a:spLocks noGrp="1" noRot="1" noChangeAspect="1"/>
          </p:cNvSpPr>
          <p:nvPr>
            <p:ph type="sldImg" idx="2"/>
          </p:nvPr>
        </p:nvSpPr>
        <p:spPr>
          <a:xfrm>
            <a:off x="903288" y="685800"/>
            <a:ext cx="50514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765178-6968-4A10-A461-FBAF30DAFB99}" type="slidenum">
              <a:rPr lang="en-US" smtClean="0"/>
              <a:pPr/>
              <a:t>‹#›</a:t>
            </a:fld>
            <a:endParaRPr lang="en-US"/>
          </a:p>
        </p:txBody>
      </p:sp>
    </p:spTree>
    <p:extLst>
      <p:ext uri="{BB962C8B-B14F-4D97-AF65-F5344CB8AC3E}">
        <p14:creationId xmlns:p14="http://schemas.microsoft.com/office/powerpoint/2010/main" val="3034345393"/>
      </p:ext>
    </p:extLst>
  </p:cSld>
  <p:clrMap bg1="lt1" tx1="dk1" bg2="lt2" tx2="dk2" accent1="accent1" accent2="accent2" accent3="accent3" accent4="accent4" accent5="accent5" accent6="accent6" hlink="hlink" folHlink="folHlink"/>
  <p:notesStyle>
    <a:lvl1pPr marL="0" algn="l" defTabSz="849703" rtl="0" eaLnBrk="1" latinLnBrk="0" hangingPunct="1">
      <a:defRPr sz="1100" kern="1200">
        <a:solidFill>
          <a:schemeClr val="tx1"/>
        </a:solidFill>
        <a:latin typeface="+mn-lt"/>
        <a:ea typeface="+mn-ea"/>
        <a:cs typeface="+mn-cs"/>
      </a:defRPr>
    </a:lvl1pPr>
    <a:lvl2pPr marL="424852" algn="l" defTabSz="849703" rtl="0" eaLnBrk="1" latinLnBrk="0" hangingPunct="1">
      <a:defRPr sz="1100" kern="1200">
        <a:solidFill>
          <a:schemeClr val="tx1"/>
        </a:solidFill>
        <a:latin typeface="+mn-lt"/>
        <a:ea typeface="+mn-ea"/>
        <a:cs typeface="+mn-cs"/>
      </a:defRPr>
    </a:lvl2pPr>
    <a:lvl3pPr marL="849703" algn="l" defTabSz="849703" rtl="0" eaLnBrk="1" latinLnBrk="0" hangingPunct="1">
      <a:defRPr sz="1100" kern="1200">
        <a:solidFill>
          <a:schemeClr val="tx1"/>
        </a:solidFill>
        <a:latin typeface="+mn-lt"/>
        <a:ea typeface="+mn-ea"/>
        <a:cs typeface="+mn-cs"/>
      </a:defRPr>
    </a:lvl3pPr>
    <a:lvl4pPr marL="1274555" algn="l" defTabSz="849703" rtl="0" eaLnBrk="1" latinLnBrk="0" hangingPunct="1">
      <a:defRPr sz="1100" kern="1200">
        <a:solidFill>
          <a:schemeClr val="tx1"/>
        </a:solidFill>
        <a:latin typeface="+mn-lt"/>
        <a:ea typeface="+mn-ea"/>
        <a:cs typeface="+mn-cs"/>
      </a:defRPr>
    </a:lvl4pPr>
    <a:lvl5pPr marL="1699407" algn="l" defTabSz="849703" rtl="0" eaLnBrk="1" latinLnBrk="0" hangingPunct="1">
      <a:defRPr sz="1100" kern="1200">
        <a:solidFill>
          <a:schemeClr val="tx1"/>
        </a:solidFill>
        <a:latin typeface="+mn-lt"/>
        <a:ea typeface="+mn-ea"/>
        <a:cs typeface="+mn-cs"/>
      </a:defRPr>
    </a:lvl5pPr>
    <a:lvl6pPr marL="2124259" algn="l" defTabSz="849703" rtl="0" eaLnBrk="1" latinLnBrk="0" hangingPunct="1">
      <a:defRPr sz="1100" kern="1200">
        <a:solidFill>
          <a:schemeClr val="tx1"/>
        </a:solidFill>
        <a:latin typeface="+mn-lt"/>
        <a:ea typeface="+mn-ea"/>
        <a:cs typeface="+mn-cs"/>
      </a:defRPr>
    </a:lvl6pPr>
    <a:lvl7pPr marL="2549110" algn="l" defTabSz="849703" rtl="0" eaLnBrk="1" latinLnBrk="0" hangingPunct="1">
      <a:defRPr sz="1100" kern="1200">
        <a:solidFill>
          <a:schemeClr val="tx1"/>
        </a:solidFill>
        <a:latin typeface="+mn-lt"/>
        <a:ea typeface="+mn-ea"/>
        <a:cs typeface="+mn-cs"/>
      </a:defRPr>
    </a:lvl7pPr>
    <a:lvl8pPr marL="2973962" algn="l" defTabSz="849703" rtl="0" eaLnBrk="1" latinLnBrk="0" hangingPunct="1">
      <a:defRPr sz="1100" kern="1200">
        <a:solidFill>
          <a:schemeClr val="tx1"/>
        </a:solidFill>
        <a:latin typeface="+mn-lt"/>
        <a:ea typeface="+mn-ea"/>
        <a:cs typeface="+mn-cs"/>
      </a:defRPr>
    </a:lvl8pPr>
    <a:lvl9pPr marL="3398814" algn="l" defTabSz="84970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685800"/>
            <a:ext cx="50514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765178-6968-4A10-A461-FBAF30DAFB99}" type="slidenum">
              <a:rPr lang="en-US" smtClean="0"/>
              <a:pPr/>
              <a:t>1</a:t>
            </a:fld>
            <a:endParaRPr lang="en-US"/>
          </a:p>
        </p:txBody>
      </p:sp>
    </p:spTree>
    <p:extLst>
      <p:ext uri="{BB962C8B-B14F-4D97-AF65-F5344CB8AC3E}">
        <p14:creationId xmlns:p14="http://schemas.microsoft.com/office/powerpoint/2010/main" val="1489886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794161"/>
            <a:ext cx="43525440" cy="7448127"/>
          </a:xfrm>
        </p:spPr>
        <p:txBody>
          <a:bodyPr/>
          <a:lstStyle/>
          <a:p>
            <a:r>
              <a:rPr lang="en-US"/>
              <a:t>Click to edit Master title style</a:t>
            </a:r>
          </a:p>
        </p:txBody>
      </p:sp>
      <p:sp>
        <p:nvSpPr>
          <p:cNvPr id="3" name="Subtitle 2"/>
          <p:cNvSpPr>
            <a:spLocks noGrp="1"/>
          </p:cNvSpPr>
          <p:nvPr>
            <p:ph type="subTitle" idx="1"/>
          </p:nvPr>
        </p:nvSpPr>
        <p:spPr>
          <a:xfrm>
            <a:off x="7680960" y="19690080"/>
            <a:ext cx="35844480" cy="8879840"/>
          </a:xfrm>
        </p:spPr>
        <p:txBody>
          <a:bodyPr/>
          <a:lstStyle>
            <a:lvl1pPr marL="0" indent="0" algn="ctr">
              <a:buNone/>
              <a:defRPr>
                <a:solidFill>
                  <a:schemeClr val="tx1">
                    <a:tint val="75000"/>
                  </a:schemeClr>
                </a:solidFill>
              </a:defRPr>
            </a:lvl1pPr>
            <a:lvl2pPr marL="2039288" indent="0" algn="ctr">
              <a:buNone/>
              <a:defRPr>
                <a:solidFill>
                  <a:schemeClr val="tx1">
                    <a:tint val="75000"/>
                  </a:schemeClr>
                </a:solidFill>
              </a:defRPr>
            </a:lvl2pPr>
            <a:lvl3pPr marL="4078576" indent="0" algn="ctr">
              <a:buNone/>
              <a:defRPr>
                <a:solidFill>
                  <a:schemeClr val="tx1">
                    <a:tint val="75000"/>
                  </a:schemeClr>
                </a:solidFill>
              </a:defRPr>
            </a:lvl3pPr>
            <a:lvl4pPr marL="6117865" indent="0" algn="ctr">
              <a:buNone/>
              <a:defRPr>
                <a:solidFill>
                  <a:schemeClr val="tx1">
                    <a:tint val="75000"/>
                  </a:schemeClr>
                </a:solidFill>
              </a:defRPr>
            </a:lvl4pPr>
            <a:lvl5pPr marL="8157153" indent="0" algn="ctr">
              <a:buNone/>
              <a:defRPr>
                <a:solidFill>
                  <a:schemeClr val="tx1">
                    <a:tint val="75000"/>
                  </a:schemeClr>
                </a:solidFill>
              </a:defRPr>
            </a:lvl5pPr>
            <a:lvl6pPr marL="10196441" indent="0" algn="ctr">
              <a:buNone/>
              <a:defRPr>
                <a:solidFill>
                  <a:schemeClr val="tx1">
                    <a:tint val="75000"/>
                  </a:schemeClr>
                </a:solidFill>
              </a:defRPr>
            </a:lvl6pPr>
            <a:lvl7pPr marL="12235730" indent="0" algn="ctr">
              <a:buNone/>
              <a:defRPr>
                <a:solidFill>
                  <a:schemeClr val="tx1">
                    <a:tint val="75000"/>
                  </a:schemeClr>
                </a:solidFill>
              </a:defRPr>
            </a:lvl7pPr>
            <a:lvl8pPr marL="14275018" indent="0" algn="ctr">
              <a:buNone/>
              <a:defRPr>
                <a:solidFill>
                  <a:schemeClr val="tx1">
                    <a:tint val="75000"/>
                  </a:schemeClr>
                </a:solidFill>
              </a:defRPr>
            </a:lvl8pPr>
            <a:lvl9pPr marL="1631430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4A54405-03B3-4500-964E-AABDBD4CE665}"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718063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A54405-03B3-4500-964E-AABDBD4CE665}"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126957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1075417" y="8533979"/>
            <a:ext cx="43783248" cy="1818436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25665" y="8533979"/>
            <a:ext cx="130496312" cy="1818436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A54405-03B3-4500-964E-AABDBD4CE665}"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2103307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A54405-03B3-4500-964E-AABDBD4CE665}"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1438968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2" y="22328295"/>
            <a:ext cx="43525440" cy="6901180"/>
          </a:xfrm>
        </p:spPr>
        <p:txBody>
          <a:bodyPr anchor="t"/>
          <a:lstStyle>
            <a:lvl1pPr algn="l">
              <a:defRPr sz="17800" b="1" cap="all"/>
            </a:lvl1pPr>
          </a:lstStyle>
          <a:p>
            <a:r>
              <a:rPr lang="en-US"/>
              <a:t>Click to edit Master title style</a:t>
            </a:r>
          </a:p>
        </p:txBody>
      </p:sp>
      <p:sp>
        <p:nvSpPr>
          <p:cNvPr id="3" name="Text Placeholder 2"/>
          <p:cNvSpPr>
            <a:spLocks noGrp="1"/>
          </p:cNvSpPr>
          <p:nvPr>
            <p:ph type="body" idx="1"/>
          </p:nvPr>
        </p:nvSpPr>
        <p:spPr>
          <a:xfrm>
            <a:off x="4044952" y="14727352"/>
            <a:ext cx="43525440" cy="7600948"/>
          </a:xfrm>
        </p:spPr>
        <p:txBody>
          <a:bodyPr anchor="b"/>
          <a:lstStyle>
            <a:lvl1pPr marL="0" indent="0">
              <a:buNone/>
              <a:defRPr sz="9000">
                <a:solidFill>
                  <a:schemeClr val="tx1">
                    <a:tint val="75000"/>
                  </a:schemeClr>
                </a:solidFill>
              </a:defRPr>
            </a:lvl1pPr>
            <a:lvl2pPr marL="2039288" indent="0">
              <a:buNone/>
              <a:defRPr sz="8000">
                <a:solidFill>
                  <a:schemeClr val="tx1">
                    <a:tint val="75000"/>
                  </a:schemeClr>
                </a:solidFill>
              </a:defRPr>
            </a:lvl2pPr>
            <a:lvl3pPr marL="4078576" indent="0">
              <a:buNone/>
              <a:defRPr sz="7200">
                <a:solidFill>
                  <a:schemeClr val="tx1">
                    <a:tint val="75000"/>
                  </a:schemeClr>
                </a:solidFill>
              </a:defRPr>
            </a:lvl3pPr>
            <a:lvl4pPr marL="6117865" indent="0">
              <a:buNone/>
              <a:defRPr sz="6200">
                <a:solidFill>
                  <a:schemeClr val="tx1">
                    <a:tint val="75000"/>
                  </a:schemeClr>
                </a:solidFill>
              </a:defRPr>
            </a:lvl4pPr>
            <a:lvl5pPr marL="8157153" indent="0">
              <a:buNone/>
              <a:defRPr sz="6200">
                <a:solidFill>
                  <a:schemeClr val="tx1">
                    <a:tint val="75000"/>
                  </a:schemeClr>
                </a:solidFill>
              </a:defRPr>
            </a:lvl5pPr>
            <a:lvl6pPr marL="10196441" indent="0">
              <a:buNone/>
              <a:defRPr sz="6200">
                <a:solidFill>
                  <a:schemeClr val="tx1">
                    <a:tint val="75000"/>
                  </a:schemeClr>
                </a:solidFill>
              </a:defRPr>
            </a:lvl6pPr>
            <a:lvl7pPr marL="12235730" indent="0">
              <a:buNone/>
              <a:defRPr sz="6200">
                <a:solidFill>
                  <a:schemeClr val="tx1">
                    <a:tint val="75000"/>
                  </a:schemeClr>
                </a:solidFill>
              </a:defRPr>
            </a:lvl7pPr>
            <a:lvl8pPr marL="14275018" indent="0">
              <a:buNone/>
              <a:defRPr sz="6200">
                <a:solidFill>
                  <a:schemeClr val="tx1">
                    <a:tint val="75000"/>
                  </a:schemeClr>
                </a:solidFill>
              </a:defRPr>
            </a:lvl8pPr>
            <a:lvl9pPr marL="16314307" indent="0">
              <a:buNone/>
              <a:defRPr sz="6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A54405-03B3-4500-964E-AABDBD4CE665}"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2773726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25668" y="49723894"/>
            <a:ext cx="87139780" cy="140653773"/>
          </a:xfrm>
        </p:spPr>
        <p:txBody>
          <a:bodyPr/>
          <a:lstStyle>
            <a:lvl1pPr>
              <a:defRPr sz="12500"/>
            </a:lvl1pPr>
            <a:lvl2pPr>
              <a:defRPr sz="10700"/>
            </a:lvl2pPr>
            <a:lvl3pPr>
              <a:defRPr sz="90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7718889" y="49723894"/>
            <a:ext cx="87139780" cy="140653773"/>
          </a:xfrm>
        </p:spPr>
        <p:txBody>
          <a:bodyPr/>
          <a:lstStyle>
            <a:lvl1pPr>
              <a:defRPr sz="12500"/>
            </a:lvl1pPr>
            <a:lvl2pPr>
              <a:defRPr sz="10700"/>
            </a:lvl2pPr>
            <a:lvl3pPr>
              <a:defRPr sz="90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A54405-03B3-4500-964E-AABDBD4CE665}"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168359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391499"/>
            <a:ext cx="46085760" cy="5791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5" y="7777908"/>
            <a:ext cx="22625052" cy="3241461"/>
          </a:xfrm>
        </p:spPr>
        <p:txBody>
          <a:bodyPr anchor="b"/>
          <a:lstStyle>
            <a:lvl1pPr marL="0" indent="0">
              <a:buNone/>
              <a:defRPr sz="10700" b="1"/>
            </a:lvl1pPr>
            <a:lvl2pPr marL="2039288" indent="0">
              <a:buNone/>
              <a:defRPr sz="9000" b="1"/>
            </a:lvl2pPr>
            <a:lvl3pPr marL="4078576" indent="0">
              <a:buNone/>
              <a:defRPr sz="8000" b="1"/>
            </a:lvl3pPr>
            <a:lvl4pPr marL="6117865" indent="0">
              <a:buNone/>
              <a:defRPr sz="7200" b="1"/>
            </a:lvl4pPr>
            <a:lvl5pPr marL="8157153" indent="0">
              <a:buNone/>
              <a:defRPr sz="7200" b="1"/>
            </a:lvl5pPr>
            <a:lvl6pPr marL="10196441" indent="0">
              <a:buNone/>
              <a:defRPr sz="7200" b="1"/>
            </a:lvl6pPr>
            <a:lvl7pPr marL="12235730" indent="0">
              <a:buNone/>
              <a:defRPr sz="7200" b="1"/>
            </a:lvl7pPr>
            <a:lvl8pPr marL="14275018" indent="0">
              <a:buNone/>
              <a:defRPr sz="7200" b="1"/>
            </a:lvl8pPr>
            <a:lvl9pPr marL="16314307" indent="0">
              <a:buNone/>
              <a:defRPr sz="7200" b="1"/>
            </a:lvl9pPr>
          </a:lstStyle>
          <a:p>
            <a:pPr lvl="0"/>
            <a:r>
              <a:rPr lang="en-US"/>
              <a:t>Click to edit Master text styles</a:t>
            </a:r>
          </a:p>
        </p:txBody>
      </p:sp>
      <p:sp>
        <p:nvSpPr>
          <p:cNvPr id="4" name="Content Placeholder 3"/>
          <p:cNvSpPr>
            <a:spLocks noGrp="1"/>
          </p:cNvSpPr>
          <p:nvPr>
            <p:ph sz="half" idx="2"/>
          </p:nvPr>
        </p:nvSpPr>
        <p:spPr>
          <a:xfrm>
            <a:off x="2560325" y="11019369"/>
            <a:ext cx="22625052" cy="20019859"/>
          </a:xfrm>
        </p:spPr>
        <p:txBody>
          <a:bodyPr/>
          <a:lstStyle>
            <a:lvl1pPr>
              <a:defRPr sz="10700"/>
            </a:lvl1pPr>
            <a:lvl2pPr>
              <a:defRPr sz="90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9" y="7777908"/>
            <a:ext cx="22633940" cy="3241461"/>
          </a:xfrm>
        </p:spPr>
        <p:txBody>
          <a:bodyPr anchor="b"/>
          <a:lstStyle>
            <a:lvl1pPr marL="0" indent="0">
              <a:buNone/>
              <a:defRPr sz="10700" b="1"/>
            </a:lvl1pPr>
            <a:lvl2pPr marL="2039288" indent="0">
              <a:buNone/>
              <a:defRPr sz="9000" b="1"/>
            </a:lvl2pPr>
            <a:lvl3pPr marL="4078576" indent="0">
              <a:buNone/>
              <a:defRPr sz="8000" b="1"/>
            </a:lvl3pPr>
            <a:lvl4pPr marL="6117865" indent="0">
              <a:buNone/>
              <a:defRPr sz="7200" b="1"/>
            </a:lvl4pPr>
            <a:lvl5pPr marL="8157153" indent="0">
              <a:buNone/>
              <a:defRPr sz="7200" b="1"/>
            </a:lvl5pPr>
            <a:lvl6pPr marL="10196441" indent="0">
              <a:buNone/>
              <a:defRPr sz="7200" b="1"/>
            </a:lvl6pPr>
            <a:lvl7pPr marL="12235730" indent="0">
              <a:buNone/>
              <a:defRPr sz="7200" b="1"/>
            </a:lvl7pPr>
            <a:lvl8pPr marL="14275018" indent="0">
              <a:buNone/>
              <a:defRPr sz="7200" b="1"/>
            </a:lvl8pPr>
            <a:lvl9pPr marL="16314307"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6012149" y="11019369"/>
            <a:ext cx="22633940" cy="20019859"/>
          </a:xfrm>
        </p:spPr>
        <p:txBody>
          <a:bodyPr/>
          <a:lstStyle>
            <a:lvl1pPr>
              <a:defRPr sz="10700"/>
            </a:lvl1pPr>
            <a:lvl2pPr>
              <a:defRPr sz="90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A54405-03B3-4500-964E-AABDBD4CE665}" type="datetimeFigureOut">
              <a:rPr lang="en-US" smtClean="0"/>
              <a:pPr/>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3388545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A54405-03B3-4500-964E-AABDBD4CE665}" type="datetimeFigureOut">
              <a:rPr lang="en-US" smtClean="0"/>
              <a:pPr/>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1207907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54405-03B3-4500-964E-AABDBD4CE665}" type="datetimeFigureOut">
              <a:rPr lang="en-US" smtClean="0"/>
              <a:pPr/>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361365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5" y="1383454"/>
            <a:ext cx="16846552" cy="5887720"/>
          </a:xfrm>
        </p:spPr>
        <p:txBody>
          <a:bodyPr anchor="b"/>
          <a:lstStyle>
            <a:lvl1pPr algn="l">
              <a:defRPr sz="9000" b="1"/>
            </a:lvl1pPr>
          </a:lstStyle>
          <a:p>
            <a:r>
              <a:rPr lang="en-US"/>
              <a:t>Click to edit Master title style</a:t>
            </a:r>
          </a:p>
        </p:txBody>
      </p:sp>
      <p:sp>
        <p:nvSpPr>
          <p:cNvPr id="3" name="Content Placeholder 2"/>
          <p:cNvSpPr>
            <a:spLocks noGrp="1"/>
          </p:cNvSpPr>
          <p:nvPr>
            <p:ph idx="1"/>
          </p:nvPr>
        </p:nvSpPr>
        <p:spPr>
          <a:xfrm>
            <a:off x="20020280" y="1383459"/>
            <a:ext cx="28625800" cy="29655773"/>
          </a:xfrm>
        </p:spPr>
        <p:txBody>
          <a:bodyPr/>
          <a:lstStyle>
            <a:lvl1pPr>
              <a:defRPr sz="14300"/>
            </a:lvl1pPr>
            <a:lvl2pPr>
              <a:defRPr sz="12500"/>
            </a:lvl2pPr>
            <a:lvl3pPr>
              <a:defRPr sz="107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5" y="7271180"/>
            <a:ext cx="16846552" cy="23768053"/>
          </a:xfrm>
        </p:spPr>
        <p:txBody>
          <a:bodyPr/>
          <a:lstStyle>
            <a:lvl1pPr marL="0" indent="0">
              <a:buNone/>
              <a:defRPr sz="6200"/>
            </a:lvl1pPr>
            <a:lvl2pPr marL="2039288" indent="0">
              <a:buNone/>
              <a:defRPr sz="5300"/>
            </a:lvl2pPr>
            <a:lvl3pPr marL="4078576" indent="0">
              <a:buNone/>
              <a:defRPr sz="4500"/>
            </a:lvl3pPr>
            <a:lvl4pPr marL="6117865" indent="0">
              <a:buNone/>
              <a:defRPr sz="4000"/>
            </a:lvl4pPr>
            <a:lvl5pPr marL="8157153" indent="0">
              <a:buNone/>
              <a:defRPr sz="4000"/>
            </a:lvl5pPr>
            <a:lvl6pPr marL="10196441" indent="0">
              <a:buNone/>
              <a:defRPr sz="4000"/>
            </a:lvl6pPr>
            <a:lvl7pPr marL="12235730" indent="0">
              <a:buNone/>
              <a:defRPr sz="4000"/>
            </a:lvl7pPr>
            <a:lvl8pPr marL="14275018" indent="0">
              <a:buNone/>
              <a:defRPr sz="4000"/>
            </a:lvl8pPr>
            <a:lvl9pPr marL="16314307"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84A54405-03B3-4500-964E-AABDBD4CE665}"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903339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4323045"/>
            <a:ext cx="30723840" cy="2871473"/>
          </a:xfrm>
        </p:spPr>
        <p:txBody>
          <a:bodyPr anchor="b"/>
          <a:lstStyle>
            <a:lvl1pPr algn="l">
              <a:defRPr sz="9000" b="1"/>
            </a:lvl1pPr>
          </a:lstStyle>
          <a:p>
            <a:r>
              <a:rPr lang="en-US"/>
              <a:t>Click to edit Master title style</a:t>
            </a:r>
          </a:p>
        </p:txBody>
      </p:sp>
      <p:sp>
        <p:nvSpPr>
          <p:cNvPr id="3" name="Picture Placeholder 2"/>
          <p:cNvSpPr>
            <a:spLocks noGrp="1"/>
          </p:cNvSpPr>
          <p:nvPr>
            <p:ph type="pic" idx="1"/>
          </p:nvPr>
        </p:nvSpPr>
        <p:spPr>
          <a:xfrm>
            <a:off x="10036812" y="3104726"/>
            <a:ext cx="30723840" cy="20848320"/>
          </a:xfrm>
        </p:spPr>
        <p:txBody>
          <a:bodyPr/>
          <a:lstStyle>
            <a:lvl1pPr marL="0" indent="0">
              <a:buNone/>
              <a:defRPr sz="14300"/>
            </a:lvl1pPr>
            <a:lvl2pPr marL="2039288" indent="0">
              <a:buNone/>
              <a:defRPr sz="12500"/>
            </a:lvl2pPr>
            <a:lvl3pPr marL="4078576" indent="0">
              <a:buNone/>
              <a:defRPr sz="10700"/>
            </a:lvl3pPr>
            <a:lvl4pPr marL="6117865" indent="0">
              <a:buNone/>
              <a:defRPr sz="9000"/>
            </a:lvl4pPr>
            <a:lvl5pPr marL="8157153" indent="0">
              <a:buNone/>
              <a:defRPr sz="9000"/>
            </a:lvl5pPr>
            <a:lvl6pPr marL="10196441" indent="0">
              <a:buNone/>
              <a:defRPr sz="9000"/>
            </a:lvl6pPr>
            <a:lvl7pPr marL="12235730" indent="0">
              <a:buNone/>
              <a:defRPr sz="9000"/>
            </a:lvl7pPr>
            <a:lvl8pPr marL="14275018" indent="0">
              <a:buNone/>
              <a:defRPr sz="9000"/>
            </a:lvl8pPr>
            <a:lvl9pPr marL="16314307" indent="0">
              <a:buNone/>
              <a:defRPr sz="9000"/>
            </a:lvl9pPr>
          </a:lstStyle>
          <a:p>
            <a:endParaRPr lang="en-US"/>
          </a:p>
        </p:txBody>
      </p:sp>
      <p:sp>
        <p:nvSpPr>
          <p:cNvPr id="4" name="Text Placeholder 3"/>
          <p:cNvSpPr>
            <a:spLocks noGrp="1"/>
          </p:cNvSpPr>
          <p:nvPr>
            <p:ph type="body" sz="half" idx="2"/>
          </p:nvPr>
        </p:nvSpPr>
        <p:spPr>
          <a:xfrm>
            <a:off x="10036812" y="27194515"/>
            <a:ext cx="30723840" cy="4077968"/>
          </a:xfrm>
        </p:spPr>
        <p:txBody>
          <a:bodyPr/>
          <a:lstStyle>
            <a:lvl1pPr marL="0" indent="0">
              <a:buNone/>
              <a:defRPr sz="6200"/>
            </a:lvl1pPr>
            <a:lvl2pPr marL="2039288" indent="0">
              <a:buNone/>
              <a:defRPr sz="5300"/>
            </a:lvl2pPr>
            <a:lvl3pPr marL="4078576" indent="0">
              <a:buNone/>
              <a:defRPr sz="4500"/>
            </a:lvl3pPr>
            <a:lvl4pPr marL="6117865" indent="0">
              <a:buNone/>
              <a:defRPr sz="4000"/>
            </a:lvl4pPr>
            <a:lvl5pPr marL="8157153" indent="0">
              <a:buNone/>
              <a:defRPr sz="4000"/>
            </a:lvl5pPr>
            <a:lvl6pPr marL="10196441" indent="0">
              <a:buNone/>
              <a:defRPr sz="4000"/>
            </a:lvl6pPr>
            <a:lvl7pPr marL="12235730" indent="0">
              <a:buNone/>
              <a:defRPr sz="4000"/>
            </a:lvl7pPr>
            <a:lvl8pPr marL="14275018" indent="0">
              <a:buNone/>
              <a:defRPr sz="4000"/>
            </a:lvl8pPr>
            <a:lvl9pPr marL="16314307"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84A54405-03B3-4500-964E-AABDBD4CE665}"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01BEE-DEF0-45EA-A231-6B09BB29CBBC}" type="slidenum">
              <a:rPr lang="en-US" smtClean="0"/>
              <a:pPr/>
              <a:t>‹#›</a:t>
            </a:fld>
            <a:endParaRPr lang="en-US"/>
          </a:p>
        </p:txBody>
      </p:sp>
    </p:spTree>
    <p:extLst>
      <p:ext uri="{BB962C8B-B14F-4D97-AF65-F5344CB8AC3E}">
        <p14:creationId xmlns:p14="http://schemas.microsoft.com/office/powerpoint/2010/main" val="234891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50000"/>
              </a:schemeClr>
            </a:gs>
            <a:gs pos="82000">
              <a:schemeClr val="accent2">
                <a:lumMod val="7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91499"/>
            <a:ext cx="46085760" cy="5791200"/>
          </a:xfrm>
          <a:prstGeom prst="rect">
            <a:avLst/>
          </a:prstGeom>
        </p:spPr>
        <p:txBody>
          <a:bodyPr vert="horz" lIns="407857" tIns="203929" rIns="407857" bIns="203929" rtlCol="0" anchor="ctr">
            <a:normAutofit/>
          </a:bodyPr>
          <a:lstStyle/>
          <a:p>
            <a:r>
              <a:rPr lang="en-US"/>
              <a:t>Click to edit Master title style</a:t>
            </a:r>
          </a:p>
        </p:txBody>
      </p:sp>
      <p:sp>
        <p:nvSpPr>
          <p:cNvPr id="3" name="Text Placeholder 2"/>
          <p:cNvSpPr>
            <a:spLocks noGrp="1"/>
          </p:cNvSpPr>
          <p:nvPr>
            <p:ph type="body" idx="1"/>
          </p:nvPr>
        </p:nvSpPr>
        <p:spPr>
          <a:xfrm>
            <a:off x="2560320" y="8107684"/>
            <a:ext cx="46085760" cy="22931545"/>
          </a:xfrm>
          <a:prstGeom prst="rect">
            <a:avLst/>
          </a:prstGeom>
        </p:spPr>
        <p:txBody>
          <a:bodyPr vert="horz" lIns="407857" tIns="203929" rIns="407857" bIns="20392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2205512"/>
            <a:ext cx="11948160" cy="1849967"/>
          </a:xfrm>
          <a:prstGeom prst="rect">
            <a:avLst/>
          </a:prstGeom>
        </p:spPr>
        <p:txBody>
          <a:bodyPr vert="horz" lIns="407857" tIns="203929" rIns="407857" bIns="203929" rtlCol="0" anchor="ctr"/>
          <a:lstStyle>
            <a:lvl1pPr algn="l">
              <a:defRPr sz="5300">
                <a:solidFill>
                  <a:schemeClr val="tx1">
                    <a:tint val="75000"/>
                  </a:schemeClr>
                </a:solidFill>
              </a:defRPr>
            </a:lvl1pPr>
          </a:lstStyle>
          <a:p>
            <a:fld id="{84A54405-03B3-4500-964E-AABDBD4CE665}" type="datetimeFigureOut">
              <a:rPr lang="en-US" smtClean="0"/>
              <a:pPr/>
              <a:t>1/25/22</a:t>
            </a:fld>
            <a:endParaRPr lang="en-US"/>
          </a:p>
        </p:txBody>
      </p:sp>
      <p:sp>
        <p:nvSpPr>
          <p:cNvPr id="5" name="Footer Placeholder 4"/>
          <p:cNvSpPr>
            <a:spLocks noGrp="1"/>
          </p:cNvSpPr>
          <p:nvPr>
            <p:ph type="ftr" sz="quarter" idx="3"/>
          </p:nvPr>
        </p:nvSpPr>
        <p:spPr>
          <a:xfrm>
            <a:off x="17495520" y="32205512"/>
            <a:ext cx="16215360" cy="1849967"/>
          </a:xfrm>
          <a:prstGeom prst="rect">
            <a:avLst/>
          </a:prstGeom>
        </p:spPr>
        <p:txBody>
          <a:bodyPr vert="horz" lIns="407857" tIns="203929" rIns="407857" bIns="203929" rtlCol="0" anchor="ctr"/>
          <a:lstStyle>
            <a:lvl1pPr algn="ctr">
              <a:defRPr sz="5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2205512"/>
            <a:ext cx="11948160" cy="1849967"/>
          </a:xfrm>
          <a:prstGeom prst="rect">
            <a:avLst/>
          </a:prstGeom>
        </p:spPr>
        <p:txBody>
          <a:bodyPr vert="horz" lIns="407857" tIns="203929" rIns="407857" bIns="203929" rtlCol="0" anchor="ctr"/>
          <a:lstStyle>
            <a:lvl1pPr algn="r">
              <a:defRPr sz="5300">
                <a:solidFill>
                  <a:schemeClr val="tx1">
                    <a:tint val="75000"/>
                  </a:schemeClr>
                </a:solidFill>
              </a:defRPr>
            </a:lvl1pPr>
          </a:lstStyle>
          <a:p>
            <a:fld id="{06001BEE-DEF0-45EA-A231-6B09BB29CBBC}" type="slidenum">
              <a:rPr lang="en-US" smtClean="0"/>
              <a:pPr/>
              <a:t>‹#›</a:t>
            </a:fld>
            <a:endParaRPr lang="en-US"/>
          </a:p>
        </p:txBody>
      </p:sp>
    </p:spTree>
    <p:extLst>
      <p:ext uri="{BB962C8B-B14F-4D97-AF65-F5344CB8AC3E}">
        <p14:creationId xmlns:p14="http://schemas.microsoft.com/office/powerpoint/2010/main" val="2583269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8576" rtl="0" eaLnBrk="1" latinLnBrk="0" hangingPunct="1">
        <a:spcBef>
          <a:spcPct val="0"/>
        </a:spcBef>
        <a:buNone/>
        <a:defRPr sz="19700" kern="1200">
          <a:solidFill>
            <a:schemeClr val="tx1"/>
          </a:solidFill>
          <a:latin typeface="+mj-lt"/>
          <a:ea typeface="+mj-ea"/>
          <a:cs typeface="+mj-cs"/>
        </a:defRPr>
      </a:lvl1pPr>
    </p:titleStyle>
    <p:bodyStyle>
      <a:lvl1pPr marL="1529466" indent="-1529466" algn="l" defTabSz="4078576"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3843" indent="-1274555" algn="l" defTabSz="4078576"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8221" indent="-1019645" algn="l" defTabSz="4078576"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7509" indent="-1019645" algn="l" defTabSz="4078576" rtl="0" eaLnBrk="1" latinLnBrk="0" hangingPunct="1">
        <a:spcBef>
          <a:spcPct val="20000"/>
        </a:spcBef>
        <a:buFont typeface="Arial" pitchFamily="34" charset="0"/>
        <a:buChar char="–"/>
        <a:defRPr sz="9000" kern="1200">
          <a:solidFill>
            <a:schemeClr val="tx1"/>
          </a:solidFill>
          <a:latin typeface="+mn-lt"/>
          <a:ea typeface="+mn-ea"/>
          <a:cs typeface="+mn-cs"/>
        </a:defRPr>
      </a:lvl4pPr>
      <a:lvl5pPr marL="9176797" indent="-1019645" algn="l" defTabSz="4078576" rtl="0" eaLnBrk="1" latinLnBrk="0" hangingPunct="1">
        <a:spcBef>
          <a:spcPct val="20000"/>
        </a:spcBef>
        <a:buFont typeface="Arial" pitchFamily="34" charset="0"/>
        <a:buChar char="»"/>
        <a:defRPr sz="9000" kern="1200">
          <a:solidFill>
            <a:schemeClr val="tx1"/>
          </a:solidFill>
          <a:latin typeface="+mn-lt"/>
          <a:ea typeface="+mn-ea"/>
          <a:cs typeface="+mn-cs"/>
        </a:defRPr>
      </a:lvl5pPr>
      <a:lvl6pPr marL="11216086" indent="-1019645" algn="l" defTabSz="4078576" rtl="0" eaLnBrk="1" latinLnBrk="0" hangingPunct="1">
        <a:spcBef>
          <a:spcPct val="20000"/>
        </a:spcBef>
        <a:buFont typeface="Arial" pitchFamily="34" charset="0"/>
        <a:buChar char="•"/>
        <a:defRPr sz="9000" kern="1200">
          <a:solidFill>
            <a:schemeClr val="tx1"/>
          </a:solidFill>
          <a:latin typeface="+mn-lt"/>
          <a:ea typeface="+mn-ea"/>
          <a:cs typeface="+mn-cs"/>
        </a:defRPr>
      </a:lvl6pPr>
      <a:lvl7pPr marL="13255374" indent="-1019645" algn="l" defTabSz="4078576" rtl="0" eaLnBrk="1" latinLnBrk="0" hangingPunct="1">
        <a:spcBef>
          <a:spcPct val="20000"/>
        </a:spcBef>
        <a:buFont typeface="Arial" pitchFamily="34" charset="0"/>
        <a:buChar char="•"/>
        <a:defRPr sz="9000" kern="1200">
          <a:solidFill>
            <a:schemeClr val="tx1"/>
          </a:solidFill>
          <a:latin typeface="+mn-lt"/>
          <a:ea typeface="+mn-ea"/>
          <a:cs typeface="+mn-cs"/>
        </a:defRPr>
      </a:lvl7pPr>
      <a:lvl8pPr marL="15294662" indent="-1019645" algn="l" defTabSz="4078576" rtl="0" eaLnBrk="1" latinLnBrk="0" hangingPunct="1">
        <a:spcBef>
          <a:spcPct val="20000"/>
        </a:spcBef>
        <a:buFont typeface="Arial" pitchFamily="34" charset="0"/>
        <a:buChar char="•"/>
        <a:defRPr sz="9000" kern="1200">
          <a:solidFill>
            <a:schemeClr val="tx1"/>
          </a:solidFill>
          <a:latin typeface="+mn-lt"/>
          <a:ea typeface="+mn-ea"/>
          <a:cs typeface="+mn-cs"/>
        </a:defRPr>
      </a:lvl8pPr>
      <a:lvl9pPr marL="17333950" indent="-1019645" algn="l" defTabSz="4078576" rtl="0" eaLnBrk="1" latinLnBrk="0" hangingPunct="1">
        <a:spcBef>
          <a:spcPct val="20000"/>
        </a:spcBef>
        <a:buFont typeface="Arial" pitchFamily="34" charset="0"/>
        <a:buChar char="•"/>
        <a:defRPr sz="9000" kern="1200">
          <a:solidFill>
            <a:schemeClr val="tx1"/>
          </a:solidFill>
          <a:latin typeface="+mn-lt"/>
          <a:ea typeface="+mn-ea"/>
          <a:cs typeface="+mn-cs"/>
        </a:defRPr>
      </a:lvl9pPr>
    </p:bodyStyle>
    <p:otherStyle>
      <a:defPPr>
        <a:defRPr lang="en-US"/>
      </a:defPPr>
      <a:lvl1pPr marL="0" algn="l" defTabSz="4078576" rtl="0" eaLnBrk="1" latinLnBrk="0" hangingPunct="1">
        <a:defRPr sz="8000" kern="1200">
          <a:solidFill>
            <a:schemeClr val="tx1"/>
          </a:solidFill>
          <a:latin typeface="+mn-lt"/>
          <a:ea typeface="+mn-ea"/>
          <a:cs typeface="+mn-cs"/>
        </a:defRPr>
      </a:lvl1pPr>
      <a:lvl2pPr marL="2039288" algn="l" defTabSz="4078576" rtl="0" eaLnBrk="1" latinLnBrk="0" hangingPunct="1">
        <a:defRPr sz="8000" kern="1200">
          <a:solidFill>
            <a:schemeClr val="tx1"/>
          </a:solidFill>
          <a:latin typeface="+mn-lt"/>
          <a:ea typeface="+mn-ea"/>
          <a:cs typeface="+mn-cs"/>
        </a:defRPr>
      </a:lvl2pPr>
      <a:lvl3pPr marL="4078576" algn="l" defTabSz="4078576" rtl="0" eaLnBrk="1" latinLnBrk="0" hangingPunct="1">
        <a:defRPr sz="8000" kern="1200">
          <a:solidFill>
            <a:schemeClr val="tx1"/>
          </a:solidFill>
          <a:latin typeface="+mn-lt"/>
          <a:ea typeface="+mn-ea"/>
          <a:cs typeface="+mn-cs"/>
        </a:defRPr>
      </a:lvl3pPr>
      <a:lvl4pPr marL="6117865" algn="l" defTabSz="4078576" rtl="0" eaLnBrk="1" latinLnBrk="0" hangingPunct="1">
        <a:defRPr sz="8000" kern="1200">
          <a:solidFill>
            <a:schemeClr val="tx1"/>
          </a:solidFill>
          <a:latin typeface="+mn-lt"/>
          <a:ea typeface="+mn-ea"/>
          <a:cs typeface="+mn-cs"/>
        </a:defRPr>
      </a:lvl4pPr>
      <a:lvl5pPr marL="8157153" algn="l" defTabSz="4078576" rtl="0" eaLnBrk="1" latinLnBrk="0" hangingPunct="1">
        <a:defRPr sz="8000" kern="1200">
          <a:solidFill>
            <a:schemeClr val="tx1"/>
          </a:solidFill>
          <a:latin typeface="+mn-lt"/>
          <a:ea typeface="+mn-ea"/>
          <a:cs typeface="+mn-cs"/>
        </a:defRPr>
      </a:lvl5pPr>
      <a:lvl6pPr marL="10196441" algn="l" defTabSz="4078576" rtl="0" eaLnBrk="1" latinLnBrk="0" hangingPunct="1">
        <a:defRPr sz="8000" kern="1200">
          <a:solidFill>
            <a:schemeClr val="tx1"/>
          </a:solidFill>
          <a:latin typeface="+mn-lt"/>
          <a:ea typeface="+mn-ea"/>
          <a:cs typeface="+mn-cs"/>
        </a:defRPr>
      </a:lvl6pPr>
      <a:lvl7pPr marL="12235730" algn="l" defTabSz="4078576" rtl="0" eaLnBrk="1" latinLnBrk="0" hangingPunct="1">
        <a:defRPr sz="8000" kern="1200">
          <a:solidFill>
            <a:schemeClr val="tx1"/>
          </a:solidFill>
          <a:latin typeface="+mn-lt"/>
          <a:ea typeface="+mn-ea"/>
          <a:cs typeface="+mn-cs"/>
        </a:defRPr>
      </a:lvl7pPr>
      <a:lvl8pPr marL="14275018" algn="l" defTabSz="4078576" rtl="0" eaLnBrk="1" latinLnBrk="0" hangingPunct="1">
        <a:defRPr sz="8000" kern="1200">
          <a:solidFill>
            <a:schemeClr val="tx1"/>
          </a:solidFill>
          <a:latin typeface="+mn-lt"/>
          <a:ea typeface="+mn-ea"/>
          <a:cs typeface="+mn-cs"/>
        </a:defRPr>
      </a:lvl8pPr>
      <a:lvl9pPr marL="16314307" algn="l" defTabSz="4078576" rtl="0" eaLnBrk="1" latinLnBrk="0" hangingPunct="1">
        <a:defRPr sz="8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d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07" name="Rounded Rectangle 206"/>
          <p:cNvSpPr/>
          <p:nvPr/>
        </p:nvSpPr>
        <p:spPr>
          <a:xfrm>
            <a:off x="16177846" y="23808266"/>
            <a:ext cx="34723754" cy="6516005"/>
          </a:xfrm>
          <a:prstGeom prst="roundRect">
            <a:avLst>
              <a:gd name="adj" fmla="val 6921"/>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lIns="97667" tIns="48834" rIns="97667" bIns="48834" rtlCol="0" anchor="ctr"/>
          <a:lstStyle/>
          <a:p>
            <a:pPr algn="ctr"/>
            <a:endParaRPr lang="en-US"/>
          </a:p>
        </p:txBody>
      </p:sp>
      <p:sp>
        <p:nvSpPr>
          <p:cNvPr id="19" name="Rounded Rectangle 18"/>
          <p:cNvSpPr/>
          <p:nvPr/>
        </p:nvSpPr>
        <p:spPr>
          <a:xfrm>
            <a:off x="311800" y="4038600"/>
            <a:ext cx="15614000" cy="16840200"/>
          </a:xfrm>
          <a:prstGeom prst="roundRect">
            <a:avLst>
              <a:gd name="adj" fmla="val 4937"/>
            </a:avLst>
          </a:prstGeom>
          <a:solidFill>
            <a:srgbClr val="FFFFFF"/>
          </a:solidFill>
          <a:ln w="57150" cmpd="sng">
            <a:noFill/>
          </a:ln>
        </p:spPr>
        <p:style>
          <a:lnRef idx="1">
            <a:schemeClr val="accent1"/>
          </a:lnRef>
          <a:fillRef idx="3">
            <a:schemeClr val="accent1"/>
          </a:fillRef>
          <a:effectRef idx="2">
            <a:schemeClr val="accent1"/>
          </a:effectRef>
          <a:fontRef idx="minor">
            <a:schemeClr val="lt1"/>
          </a:fontRef>
        </p:style>
        <p:txBody>
          <a:bodyPr lIns="97667" tIns="48834" rIns="97667" bIns="48834" rtlCol="0" anchor="ctr"/>
          <a:lstStyle/>
          <a:p>
            <a:pPr algn="ctr"/>
            <a:endParaRPr lang="en-US" dirty="0"/>
          </a:p>
        </p:txBody>
      </p:sp>
      <p:sp>
        <p:nvSpPr>
          <p:cNvPr id="106" name="Rounded Rectangle 105"/>
          <p:cNvSpPr/>
          <p:nvPr/>
        </p:nvSpPr>
        <p:spPr>
          <a:xfrm>
            <a:off x="533398" y="301625"/>
            <a:ext cx="50139600" cy="3378200"/>
          </a:xfrm>
          <a:prstGeom prst="roundRect">
            <a:avLst>
              <a:gd name="adj" fmla="val 13186"/>
            </a:avLst>
          </a:prstGeom>
          <a:solidFill>
            <a:srgbClr val="FFFFFF"/>
          </a:solidFill>
        </p:spPr>
        <p:style>
          <a:lnRef idx="1">
            <a:schemeClr val="accent1"/>
          </a:lnRef>
          <a:fillRef idx="3">
            <a:schemeClr val="accent1"/>
          </a:fillRef>
          <a:effectRef idx="2">
            <a:schemeClr val="accent1"/>
          </a:effectRef>
          <a:fontRef idx="minor">
            <a:schemeClr val="lt1"/>
          </a:fontRef>
        </p:style>
        <p:txBody>
          <a:bodyPr lIns="97667" tIns="48834" rIns="97667" bIns="48834" rtlCol="0" anchor="ctr"/>
          <a:lstStyle/>
          <a:p>
            <a:pPr algn="ctr"/>
            <a:endParaRPr lang="en-US"/>
          </a:p>
        </p:txBody>
      </p:sp>
      <p:sp>
        <p:nvSpPr>
          <p:cNvPr id="144" name="Rounded Rectangle 143"/>
          <p:cNvSpPr/>
          <p:nvPr/>
        </p:nvSpPr>
        <p:spPr>
          <a:xfrm>
            <a:off x="16195432" y="30565571"/>
            <a:ext cx="20496038" cy="3699029"/>
          </a:xfrm>
          <a:prstGeom prst="roundRect">
            <a:avLst>
              <a:gd name="adj" fmla="val 17859"/>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lIns="97667" tIns="48834" rIns="97667" bIns="48834" rtlCol="0" anchor="ctr"/>
          <a:lstStyle/>
          <a:p>
            <a:pPr algn="ctr"/>
            <a:endParaRPr lang="en-US"/>
          </a:p>
        </p:txBody>
      </p:sp>
      <p:sp>
        <p:nvSpPr>
          <p:cNvPr id="142" name="Rounded Rectangle 141"/>
          <p:cNvSpPr/>
          <p:nvPr/>
        </p:nvSpPr>
        <p:spPr>
          <a:xfrm>
            <a:off x="34277198" y="3981388"/>
            <a:ext cx="16624402" cy="19522080"/>
          </a:xfrm>
          <a:prstGeom prst="roundRect">
            <a:avLst>
              <a:gd name="adj" fmla="val 5113"/>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lIns="97667" tIns="48834" rIns="97667" bIns="48834" rtlCol="0" anchor="ctr"/>
          <a:lstStyle/>
          <a:p>
            <a:pPr algn="ctr"/>
            <a:endParaRPr lang="en-US" dirty="0">
              <a:solidFill>
                <a:schemeClr val="tx1"/>
              </a:solidFill>
            </a:endParaRPr>
          </a:p>
        </p:txBody>
      </p:sp>
      <p:sp>
        <p:nvSpPr>
          <p:cNvPr id="141" name="Rounded Rectangle 140"/>
          <p:cNvSpPr/>
          <p:nvPr/>
        </p:nvSpPr>
        <p:spPr>
          <a:xfrm>
            <a:off x="16154400" y="3981387"/>
            <a:ext cx="17830800" cy="19522080"/>
          </a:xfrm>
          <a:prstGeom prst="roundRect">
            <a:avLst>
              <a:gd name="adj" fmla="val 6921"/>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lIns="97667" tIns="48834" rIns="97667" bIns="48834" rtlCol="0" anchor="ctr"/>
          <a:lstStyle/>
          <a:p>
            <a:pPr algn="ctr"/>
            <a:endParaRPr lang="en-US"/>
          </a:p>
        </p:txBody>
      </p:sp>
      <p:sp>
        <p:nvSpPr>
          <p:cNvPr id="4" name="Rectangle 3"/>
          <p:cNvSpPr/>
          <p:nvPr/>
        </p:nvSpPr>
        <p:spPr>
          <a:xfrm>
            <a:off x="25516660" y="16992224"/>
            <a:ext cx="173086" cy="848249"/>
          </a:xfrm>
          <a:prstGeom prst="rect">
            <a:avLst/>
          </a:prstGeom>
          <a:noFill/>
        </p:spPr>
        <p:txBody>
          <a:bodyPr wrap="none" lIns="84971" tIns="42485" rIns="84971" bIns="42485">
            <a:spAutoFit/>
          </a:bodyPr>
          <a:lstStyle/>
          <a:p>
            <a:pPr algn="ctr"/>
            <a:endParaRPr lang="en-US" sz="5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Rectangle 4"/>
          <p:cNvSpPr/>
          <p:nvPr/>
        </p:nvSpPr>
        <p:spPr>
          <a:xfrm>
            <a:off x="-2" y="446092"/>
            <a:ext cx="51206400" cy="3656008"/>
          </a:xfrm>
          <a:prstGeom prst="rect">
            <a:avLst/>
          </a:prstGeom>
          <a:noFill/>
        </p:spPr>
        <p:txBody>
          <a:bodyPr wrap="square" lIns="84971" tIns="42485" rIns="84971" bIns="42485">
            <a:spAutoFit/>
          </a:bodyPr>
          <a:lstStyle/>
          <a:p>
            <a:pPr lvl="0" algn="ctr"/>
            <a:r>
              <a:rPr lang="en-US" dirty="0"/>
              <a:t>Concomitant Temozolomide Plus Radiotherapy for High-grade and Recurrent Meningioma: A Retrospective Chart Review</a:t>
            </a:r>
            <a:r>
              <a:rPr lang="en-US" sz="7200" dirty="0"/>
              <a:t> </a:t>
            </a:r>
            <a:r>
              <a:rPr lang="en-US" sz="4800" dirty="0"/>
              <a:t>Katherine Belanger BS</a:t>
            </a:r>
            <a:r>
              <a:rPr lang="en-US" sz="4800" baseline="30000" dirty="0"/>
              <a:t>1</a:t>
            </a:r>
            <a:r>
              <a:rPr lang="en-US" sz="4800" dirty="0"/>
              <a:t>, Timothy H. Ung MD</a:t>
            </a:r>
            <a:r>
              <a:rPr lang="en-US" sz="4800" baseline="30000" dirty="0"/>
              <a:t>1</a:t>
            </a:r>
            <a:r>
              <a:rPr lang="en-US" sz="4800" dirty="0"/>
              <a:t>, Denise </a:t>
            </a:r>
            <a:r>
              <a:rPr lang="en-US" sz="4800" dirty="0" err="1"/>
              <a:t>Damek</a:t>
            </a:r>
            <a:r>
              <a:rPr lang="en-US" sz="4800" dirty="0"/>
              <a:t> MD</a:t>
            </a:r>
            <a:r>
              <a:rPr lang="en-US" sz="4800" baseline="30000" dirty="0"/>
              <a:t>2</a:t>
            </a:r>
            <a:r>
              <a:rPr lang="en-US" sz="4800" dirty="0"/>
              <a:t>, Kevin O. </a:t>
            </a:r>
            <a:r>
              <a:rPr lang="en-US" sz="4800" dirty="0" err="1"/>
              <a:t>Lillehei</a:t>
            </a:r>
            <a:r>
              <a:rPr lang="en-US" sz="4800" dirty="0"/>
              <a:t> MD</a:t>
            </a:r>
            <a:r>
              <a:rPr lang="en-US" sz="4800" baseline="30000" dirty="0"/>
              <a:t>1</a:t>
            </a:r>
            <a:r>
              <a:rPr lang="en-US" sz="4800" dirty="0"/>
              <a:t>, D. Ryan Ormond, MD, PhD</a:t>
            </a:r>
            <a:r>
              <a:rPr lang="en-US" sz="4800" baseline="30000" dirty="0"/>
              <a:t>1</a:t>
            </a:r>
            <a:r>
              <a:rPr lang="en-US" sz="4800" dirty="0"/>
              <a:t> </a:t>
            </a:r>
          </a:p>
          <a:p>
            <a:pPr marL="1371600" lvl="0" indent="-1371600" algn="ctr">
              <a:buFont typeface="+mj-lt"/>
              <a:buAutoNum type="arabicPeriod"/>
            </a:pPr>
            <a:r>
              <a:rPr lang="en-US" sz="3600" dirty="0"/>
              <a:t>Department of Neurosurgery, University of Colorado School of Medicine, Aurora, CO, USA</a:t>
            </a:r>
          </a:p>
          <a:p>
            <a:pPr marL="1371600" lvl="0" indent="-1371600" algn="ctr">
              <a:buFont typeface="+mj-lt"/>
              <a:buAutoNum type="arabicPeriod"/>
            </a:pPr>
            <a:r>
              <a:rPr lang="en-US" sz="3600" dirty="0"/>
              <a:t>Department of Neurology, University of Colorado School of Medicine, Aurora, CO, USA</a:t>
            </a:r>
          </a:p>
          <a:p>
            <a:pPr lvl="0" algn="ctr"/>
            <a:endParaRPr lang="en-US" sz="4800" baseline="30000" dirty="0">
              <a:cs typeface="Albany AMT" pitchFamily="34" charset="0"/>
            </a:endParaRPr>
          </a:p>
        </p:txBody>
      </p:sp>
      <p:sp>
        <p:nvSpPr>
          <p:cNvPr id="54" name="Rectangle 53"/>
          <p:cNvSpPr/>
          <p:nvPr/>
        </p:nvSpPr>
        <p:spPr>
          <a:xfrm>
            <a:off x="31283496" y="23892014"/>
            <a:ext cx="5407973" cy="1239962"/>
          </a:xfrm>
          <a:prstGeom prst="rect">
            <a:avLst/>
          </a:prstGeom>
        </p:spPr>
        <p:txBody>
          <a:bodyPr wrap="none" lIns="84971" tIns="42485" rIns="84971" bIns="42485">
            <a:spAutoFit/>
          </a:bodyPr>
          <a:lstStyle/>
          <a:p>
            <a:pPr algn="ctr"/>
            <a:r>
              <a:rPr lang="en-US" sz="7500" b="1" dirty="0">
                <a:ln w="18415" cmpd="sng">
                  <a:noFill/>
                  <a:prstDash val="solid"/>
                </a:ln>
                <a:solidFill>
                  <a:srgbClr val="800000"/>
                </a:solidFill>
                <a:effectLst>
                  <a:outerShdw blurRad="63500" dir="3600000" algn="tl" rotWithShape="0">
                    <a:srgbClr val="000000">
                      <a:alpha val="70000"/>
                    </a:srgbClr>
                  </a:outerShdw>
                </a:effectLst>
                <a:latin typeface="Arial"/>
                <a:cs typeface="Arial"/>
              </a:rPr>
              <a:t>Conclusion</a:t>
            </a:r>
            <a:endParaRPr lang="en-US" dirty="0"/>
          </a:p>
        </p:txBody>
      </p:sp>
      <p:sp>
        <p:nvSpPr>
          <p:cNvPr id="158" name="Rectangle 157"/>
          <p:cNvSpPr/>
          <p:nvPr/>
        </p:nvSpPr>
        <p:spPr>
          <a:xfrm>
            <a:off x="24144905" y="30506771"/>
            <a:ext cx="4597092" cy="1070685"/>
          </a:xfrm>
          <a:prstGeom prst="rect">
            <a:avLst/>
          </a:prstGeom>
        </p:spPr>
        <p:txBody>
          <a:bodyPr wrap="none" lIns="84971" tIns="42485" rIns="84971" bIns="42485">
            <a:spAutoFit/>
          </a:bodyPr>
          <a:lstStyle/>
          <a:p>
            <a:pPr algn="ctr"/>
            <a:r>
              <a:rPr lang="en-US" sz="6400" b="1" dirty="0">
                <a:ln w="18415" cmpd="sng">
                  <a:noFill/>
                  <a:prstDash val="solid"/>
                </a:ln>
                <a:solidFill>
                  <a:srgbClr val="800000"/>
                </a:solidFill>
                <a:effectLst>
                  <a:outerShdw blurRad="63500" dir="3600000" algn="tl" rotWithShape="0">
                    <a:srgbClr val="000000">
                      <a:alpha val="70000"/>
                    </a:srgbClr>
                  </a:outerShdw>
                </a:effectLst>
                <a:latin typeface="Arial"/>
                <a:cs typeface="Arial"/>
              </a:rPr>
              <a:t>References</a:t>
            </a:r>
            <a:endParaRPr lang="en-US" sz="6400" dirty="0"/>
          </a:p>
        </p:txBody>
      </p:sp>
      <p:sp>
        <p:nvSpPr>
          <p:cNvPr id="128" name="Rectangle 127"/>
          <p:cNvSpPr/>
          <p:nvPr/>
        </p:nvSpPr>
        <p:spPr>
          <a:xfrm>
            <a:off x="5373952" y="4267200"/>
            <a:ext cx="5780860" cy="1239962"/>
          </a:xfrm>
          <a:prstGeom prst="rect">
            <a:avLst/>
          </a:prstGeom>
        </p:spPr>
        <p:txBody>
          <a:bodyPr wrap="none" lIns="84971" tIns="42485" rIns="84971" bIns="42485">
            <a:spAutoFit/>
          </a:bodyPr>
          <a:lstStyle/>
          <a:p>
            <a:pPr algn="ctr"/>
            <a:r>
              <a:rPr lang="en-US" sz="7500" b="1" dirty="0">
                <a:ln w="18415" cmpd="sng">
                  <a:noFill/>
                  <a:prstDash val="solid"/>
                </a:ln>
                <a:solidFill>
                  <a:srgbClr val="800000"/>
                </a:solidFill>
                <a:effectLst>
                  <a:outerShdw blurRad="63500" dir="3600000" algn="tl" rotWithShape="0">
                    <a:srgbClr val="000000">
                      <a:alpha val="70000"/>
                    </a:srgbClr>
                  </a:outerShdw>
                </a:effectLst>
                <a:latin typeface="Arial"/>
                <a:cs typeface="Arial"/>
              </a:rPr>
              <a:t>Introduction</a:t>
            </a:r>
          </a:p>
        </p:txBody>
      </p:sp>
      <p:sp>
        <p:nvSpPr>
          <p:cNvPr id="184" name="TextBox 183"/>
          <p:cNvSpPr txBox="1"/>
          <p:nvPr/>
        </p:nvSpPr>
        <p:spPr>
          <a:xfrm>
            <a:off x="533398" y="5791200"/>
            <a:ext cx="15149948" cy="12286574"/>
          </a:xfrm>
          <a:prstGeom prst="rect">
            <a:avLst/>
          </a:prstGeom>
          <a:noFill/>
        </p:spPr>
        <p:txBody>
          <a:bodyPr wrap="square" lIns="97667" tIns="48834" rIns="97667" bIns="48834" rtlCol="0">
            <a:spAutoFit/>
          </a:bodyPr>
          <a:lstStyle/>
          <a:p>
            <a:pPr marL="610419" indent="-610419">
              <a:buFont typeface="Arial"/>
              <a:buChar char="•"/>
            </a:pPr>
            <a:r>
              <a:rPr lang="en-US" sz="3600" dirty="0"/>
              <a:t>Meningiomas comprise about 30% of all intracranial tumors making them the most common primary intracranial neoplasm of middle to late adulthood</a:t>
            </a:r>
          </a:p>
          <a:p>
            <a:pPr marL="2649707" lvl="1" indent="-610419">
              <a:buFont typeface="Arial"/>
              <a:buChar char="•"/>
            </a:pPr>
            <a:r>
              <a:rPr lang="en-US" sz="3600" dirty="0"/>
              <a:t>80-90% are WHO Grade 1</a:t>
            </a:r>
          </a:p>
          <a:p>
            <a:pPr marL="2649707" lvl="1" indent="-610419">
              <a:buFont typeface="Arial"/>
              <a:buChar char="•"/>
            </a:pPr>
            <a:r>
              <a:rPr lang="en-US" sz="3600" dirty="0"/>
              <a:t>10-20% are Who Grade 2 &amp; 3</a:t>
            </a:r>
          </a:p>
          <a:p>
            <a:pPr marL="610419" indent="-610419">
              <a:buFont typeface="Arial"/>
              <a:buChar char="•"/>
            </a:pPr>
            <a:r>
              <a:rPr lang="en-US" sz="3600" dirty="0"/>
              <a:t>First Line Treatment = Surgical Resection</a:t>
            </a:r>
          </a:p>
          <a:p>
            <a:pPr marL="610419" indent="-610419">
              <a:buFont typeface="Arial"/>
              <a:buChar char="•"/>
            </a:pPr>
            <a:r>
              <a:rPr lang="en-US" sz="3600" dirty="0"/>
              <a:t>Second Line Treatment = Adjuvant Radiation Therapy</a:t>
            </a:r>
          </a:p>
          <a:p>
            <a:pPr marL="2649707" lvl="1" indent="-610419">
              <a:buFont typeface="Arial"/>
              <a:buChar char="•"/>
            </a:pPr>
            <a:r>
              <a:rPr lang="en-US" sz="3600" dirty="0"/>
              <a:t>For higher grade or recurrent meningiomas </a:t>
            </a:r>
          </a:p>
          <a:p>
            <a:pPr marL="610419" indent="-610419">
              <a:buFont typeface="Arial"/>
              <a:buChar char="•"/>
            </a:pPr>
            <a:r>
              <a:rPr lang="en-US" sz="3600" dirty="0"/>
              <a:t>No current systemic chemotherapy guidelines</a:t>
            </a:r>
          </a:p>
          <a:p>
            <a:pPr marL="610419" indent="-610419">
              <a:buFont typeface="Arial"/>
              <a:buChar char="•"/>
            </a:pPr>
            <a:r>
              <a:rPr lang="en-US" sz="3600" dirty="0"/>
              <a:t>Temozolomide</a:t>
            </a:r>
          </a:p>
          <a:p>
            <a:pPr marL="2649707" lvl="1" indent="-610419">
              <a:buFont typeface="Arial"/>
              <a:buChar char="•"/>
            </a:pPr>
            <a:r>
              <a:rPr lang="en-US" sz="3600" dirty="0"/>
              <a:t>Alkylating agent that interferes with DNA-repair enzymes – synergistic relationship with radiation therapy to make tumors more radiosensitive</a:t>
            </a:r>
          </a:p>
          <a:p>
            <a:pPr marL="2649707" lvl="1" indent="-610419">
              <a:buFont typeface="Arial"/>
              <a:buChar char="•"/>
            </a:pPr>
            <a:r>
              <a:rPr lang="en-US" sz="3600" dirty="0"/>
              <a:t>Currently used to treat glioblastomas and brain metastases</a:t>
            </a:r>
          </a:p>
          <a:p>
            <a:pPr marL="2649707" lvl="1" indent="-610419">
              <a:buFont typeface="Arial"/>
              <a:buChar char="•"/>
            </a:pPr>
            <a:r>
              <a:rPr lang="en-US" sz="3600" dirty="0"/>
              <a:t>Low toxicity profile, ability to be orally administered, stable pharmacokinetics and ability to cross the blood brain barrier</a:t>
            </a:r>
          </a:p>
          <a:p>
            <a:pPr marL="610419" indent="-610419">
              <a:buFont typeface="Arial"/>
              <a:buChar char="•"/>
            </a:pPr>
            <a:r>
              <a:rPr lang="en-US" sz="3600" dirty="0"/>
              <a:t>Temozolomide Use in Meningiomas</a:t>
            </a:r>
          </a:p>
          <a:p>
            <a:pPr marL="2649707" lvl="1" indent="-610419">
              <a:buFont typeface="Arial"/>
              <a:buChar char="•"/>
            </a:pPr>
            <a:r>
              <a:rPr lang="en-US" sz="3600" dirty="0"/>
              <a:t>A prospective phase II trial resulted in none of the patients remaining progression free six months post initiation of adjuvant TMZ therapy </a:t>
            </a:r>
          </a:p>
          <a:p>
            <a:pPr marL="2649707" lvl="1" indent="-610419">
              <a:buFont typeface="Arial"/>
              <a:buChar char="•"/>
            </a:pPr>
            <a:r>
              <a:rPr lang="en-US" sz="3600" dirty="0"/>
              <a:t>Two case reports have identified patients that have achieved remarkable halting of disease progression lasting over a year on adjuvant TMZ therapies</a:t>
            </a:r>
          </a:p>
        </p:txBody>
      </p:sp>
      <p:sp>
        <p:nvSpPr>
          <p:cNvPr id="212" name="Rounded Rectangle 211"/>
          <p:cNvSpPr/>
          <p:nvPr/>
        </p:nvSpPr>
        <p:spPr>
          <a:xfrm>
            <a:off x="299026" y="21095169"/>
            <a:ext cx="15550574" cy="13169431"/>
          </a:xfrm>
          <a:prstGeom prst="roundRect">
            <a:avLst>
              <a:gd name="adj" fmla="val 5113"/>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lIns="97667" tIns="48834" rIns="97667" bIns="48834" rtlCol="0" anchor="ctr"/>
          <a:lstStyle/>
          <a:p>
            <a:pPr algn="ctr"/>
            <a:endParaRPr lang="en-US"/>
          </a:p>
        </p:txBody>
      </p:sp>
      <p:sp>
        <p:nvSpPr>
          <p:cNvPr id="290" name="Rectangle 289"/>
          <p:cNvSpPr/>
          <p:nvPr/>
        </p:nvSpPr>
        <p:spPr>
          <a:xfrm>
            <a:off x="6249052" y="21259800"/>
            <a:ext cx="4125415" cy="1239962"/>
          </a:xfrm>
          <a:prstGeom prst="rect">
            <a:avLst/>
          </a:prstGeom>
        </p:spPr>
        <p:txBody>
          <a:bodyPr wrap="none" lIns="84971" tIns="42485" rIns="84971" bIns="42485">
            <a:spAutoFit/>
          </a:bodyPr>
          <a:lstStyle/>
          <a:p>
            <a:pPr algn="ctr"/>
            <a:r>
              <a:rPr lang="en-US" sz="7500" b="1" dirty="0">
                <a:ln w="18415" cmpd="sng">
                  <a:noFill/>
                  <a:prstDash val="solid"/>
                </a:ln>
                <a:solidFill>
                  <a:srgbClr val="800000"/>
                </a:solidFill>
                <a:effectLst>
                  <a:outerShdw blurRad="63500" dir="3600000" algn="tl" rotWithShape="0">
                    <a:srgbClr val="000000">
                      <a:alpha val="70000"/>
                    </a:srgbClr>
                  </a:outerShdw>
                </a:effectLst>
                <a:latin typeface="Arial"/>
                <a:cs typeface="Arial"/>
              </a:rPr>
              <a:t>Methods</a:t>
            </a:r>
          </a:p>
        </p:txBody>
      </p:sp>
      <p:sp>
        <p:nvSpPr>
          <p:cNvPr id="214" name="Rectangle 213"/>
          <p:cNvSpPr/>
          <p:nvPr/>
        </p:nvSpPr>
        <p:spPr>
          <a:xfrm>
            <a:off x="19964400" y="4343400"/>
            <a:ext cx="10921340" cy="1239962"/>
          </a:xfrm>
          <a:prstGeom prst="rect">
            <a:avLst/>
          </a:prstGeom>
        </p:spPr>
        <p:txBody>
          <a:bodyPr wrap="none" lIns="84971" tIns="42485" rIns="84971" bIns="42485">
            <a:spAutoFit/>
          </a:bodyPr>
          <a:lstStyle/>
          <a:p>
            <a:pPr algn="ctr"/>
            <a:r>
              <a:rPr lang="en-US" sz="7500" b="1" dirty="0">
                <a:ln w="18415" cmpd="sng">
                  <a:noFill/>
                  <a:prstDash val="solid"/>
                </a:ln>
                <a:solidFill>
                  <a:srgbClr val="800000"/>
                </a:solidFill>
                <a:effectLst>
                  <a:outerShdw blurRad="63500" dir="3600000" algn="tl" rotWithShape="0">
                    <a:srgbClr val="000000">
                      <a:alpha val="70000"/>
                    </a:srgbClr>
                  </a:outerShdw>
                </a:effectLst>
                <a:latin typeface="Arial"/>
                <a:cs typeface="Arial"/>
              </a:rPr>
              <a:t>Results: Demographics</a:t>
            </a:r>
          </a:p>
        </p:txBody>
      </p:sp>
      <p:sp>
        <p:nvSpPr>
          <p:cNvPr id="216" name="Rectangle 215"/>
          <p:cNvSpPr/>
          <p:nvPr/>
        </p:nvSpPr>
        <p:spPr>
          <a:xfrm>
            <a:off x="36599446" y="4343400"/>
            <a:ext cx="12172836" cy="1239962"/>
          </a:xfrm>
          <a:prstGeom prst="rect">
            <a:avLst/>
          </a:prstGeom>
        </p:spPr>
        <p:txBody>
          <a:bodyPr wrap="none" lIns="84971" tIns="42485" rIns="84971" bIns="42485">
            <a:spAutoFit/>
          </a:bodyPr>
          <a:lstStyle/>
          <a:p>
            <a:pPr algn="ctr"/>
            <a:r>
              <a:rPr lang="en-US" sz="7500" b="1" dirty="0">
                <a:ln w="18415" cmpd="sng">
                  <a:noFill/>
                  <a:prstDash val="solid"/>
                </a:ln>
                <a:solidFill>
                  <a:srgbClr val="800000"/>
                </a:solidFill>
                <a:effectLst>
                  <a:outerShdw blurRad="63500" dir="3600000" algn="tl" rotWithShape="0">
                    <a:srgbClr val="000000">
                      <a:alpha val="70000"/>
                    </a:srgbClr>
                  </a:outerShdw>
                </a:effectLst>
                <a:latin typeface="Arial"/>
                <a:cs typeface="Arial"/>
              </a:rPr>
              <a:t>Results: Survival Analysis</a:t>
            </a:r>
          </a:p>
        </p:txBody>
      </p:sp>
      <p:sp>
        <p:nvSpPr>
          <p:cNvPr id="219" name="TextBox 218"/>
          <p:cNvSpPr txBox="1"/>
          <p:nvPr/>
        </p:nvSpPr>
        <p:spPr>
          <a:xfrm>
            <a:off x="16523677" y="31329732"/>
            <a:ext cx="20075769" cy="3694466"/>
          </a:xfrm>
          <a:prstGeom prst="rect">
            <a:avLst/>
          </a:prstGeom>
          <a:noFill/>
        </p:spPr>
        <p:txBody>
          <a:bodyPr wrap="square" lIns="97667" tIns="48834" rIns="97667" bIns="48834" rtlCol="0">
            <a:spAutoFit/>
          </a:bodyPr>
          <a:lstStyle/>
          <a:p>
            <a:pPr lvl="0"/>
            <a:r>
              <a:rPr lang="en-US" sz="1600" dirty="0"/>
              <a:t>Chamberlain MC, Tsao-Wei DD, </a:t>
            </a:r>
            <a:r>
              <a:rPr lang="en-US" sz="1600" dirty="0" err="1"/>
              <a:t>Groshen</a:t>
            </a:r>
            <a:r>
              <a:rPr lang="en-US" sz="1600" dirty="0"/>
              <a:t> S. Temozolomide for treatment-resistant recurrent meningioma. Neurol. 2004;62:1210-1212. doi:10.1212/01.Wnl.0000118300.82017.F4</a:t>
            </a:r>
          </a:p>
          <a:p>
            <a:pPr lvl="0"/>
            <a:r>
              <a:rPr lang="en-US" sz="1600" dirty="0" err="1"/>
              <a:t>Dasanu</a:t>
            </a:r>
            <a:r>
              <a:rPr lang="en-US" sz="1600" dirty="0"/>
              <a:t> CA, Samara Y, </a:t>
            </a:r>
            <a:r>
              <a:rPr lang="en-US" sz="1600" dirty="0" err="1"/>
              <a:t>Codreanu</a:t>
            </a:r>
            <a:r>
              <a:rPr lang="en-US" sz="1600" dirty="0"/>
              <a:t> I, et al. Systemic therapy for relapsed/refractory meningioma: is there potential for antiangiogenic agents? J Oncol Pharm </a:t>
            </a:r>
            <a:r>
              <a:rPr lang="en-US" sz="1600" dirty="0" err="1"/>
              <a:t>Pract</a:t>
            </a:r>
            <a:r>
              <a:rPr lang="en-US" sz="1600" dirty="0"/>
              <a:t>. 2019;25:638-647. doi:10.1177/1078155218799850</a:t>
            </a:r>
          </a:p>
          <a:p>
            <a:pPr lvl="0"/>
            <a:r>
              <a:rPr lang="en-US" sz="1600" dirty="0"/>
              <a:t>Le </a:t>
            </a:r>
            <a:r>
              <a:rPr lang="en-US" sz="1600" dirty="0" err="1"/>
              <a:t>Rhun</a:t>
            </a:r>
            <a:r>
              <a:rPr lang="en-US" sz="1600" dirty="0"/>
              <a:t> E, </a:t>
            </a:r>
            <a:r>
              <a:rPr lang="en-US" sz="1600" dirty="0" err="1"/>
              <a:t>Taillibert</a:t>
            </a:r>
            <a:r>
              <a:rPr lang="en-US" sz="1600" dirty="0"/>
              <a:t> S, Chamberlain MC. Systemic therapy for recurrent meningioma. Expert Rev </a:t>
            </a:r>
            <a:r>
              <a:rPr lang="en-US" sz="1600" dirty="0" err="1"/>
              <a:t>Neurother</a:t>
            </a:r>
            <a:r>
              <a:rPr lang="en-US" sz="1600" dirty="0"/>
              <a:t>. 2016;16:889-901. doi:10.1080/14737175.2016.1184087</a:t>
            </a:r>
          </a:p>
          <a:p>
            <a:pPr lvl="0"/>
            <a:r>
              <a:rPr lang="en-US" sz="1600" dirty="0" err="1"/>
              <a:t>Scorsetti</a:t>
            </a:r>
            <a:r>
              <a:rPr lang="en-US" sz="1600" dirty="0"/>
              <a:t> M, </a:t>
            </a:r>
            <a:r>
              <a:rPr lang="en-US" sz="1600" dirty="0" err="1"/>
              <a:t>Alongi</a:t>
            </a:r>
            <a:r>
              <a:rPr lang="en-US" sz="1600" dirty="0"/>
              <a:t> F, </a:t>
            </a:r>
            <a:r>
              <a:rPr lang="en-US" sz="1600" dirty="0" err="1"/>
              <a:t>Clerici</a:t>
            </a:r>
            <a:r>
              <a:rPr lang="en-US" sz="1600" dirty="0"/>
              <a:t> E, et al. Temozolomide combined with radiotherapy in the treatment of recurrent cranial meningioma previously treated with multiple surgical resections and two sessions of radiosurgery: a case report and literature review. </a:t>
            </a:r>
            <a:r>
              <a:rPr lang="en-US" sz="1600" dirty="0" err="1"/>
              <a:t>Tumori</a:t>
            </a:r>
            <a:r>
              <a:rPr lang="en-US" sz="1600" dirty="0"/>
              <a:t> J. 2012;98:e67-e71. doi:10.1177/030089161209800321</a:t>
            </a:r>
          </a:p>
          <a:p>
            <a:pPr lvl="0"/>
            <a:r>
              <a:rPr lang="en-US" sz="1600" dirty="0"/>
              <a:t>Zhu H, Bi WL, </a:t>
            </a:r>
            <a:r>
              <a:rPr lang="en-US" sz="1600" dirty="0" err="1"/>
              <a:t>Aizer</a:t>
            </a:r>
            <a:r>
              <a:rPr lang="en-US" sz="1600" dirty="0"/>
              <a:t> A, et al. Efficacy of adjuvant radiotherapy for atypical and anaplastic meningioma. Cancer Med. 2019;8:13-20. </a:t>
            </a:r>
            <a:r>
              <a:rPr lang="en-US" sz="1600" dirty="0" err="1"/>
              <a:t>doi.org</a:t>
            </a:r>
            <a:r>
              <a:rPr lang="en-US" sz="1600" dirty="0"/>
              <a:t>/10.1002/cam4.1531</a:t>
            </a:r>
          </a:p>
          <a:p>
            <a:pPr lvl="0"/>
            <a:r>
              <a:rPr lang="en-US" sz="1600" dirty="0"/>
              <a:t>Bi WL, Dunn IF. Current and emerging principles in surgery for meningioma. Chin Clin Oncol. 2017;6:S7. doi:10.21037/cco.2017.06.10</a:t>
            </a:r>
          </a:p>
          <a:p>
            <a:pPr lvl="0"/>
            <a:r>
              <a:rPr lang="en-US" sz="1600" dirty="0" err="1"/>
              <a:t>Goldbrunner</a:t>
            </a:r>
            <a:r>
              <a:rPr lang="en-US" sz="1600" dirty="0"/>
              <a:t> R, </a:t>
            </a:r>
            <a:r>
              <a:rPr lang="en-US" sz="1600" dirty="0" err="1"/>
              <a:t>Minniti</a:t>
            </a:r>
            <a:r>
              <a:rPr lang="en-US" sz="1600" dirty="0"/>
              <a:t> G, </a:t>
            </a:r>
            <a:r>
              <a:rPr lang="en-US" sz="1600" dirty="0" err="1"/>
              <a:t>Preusser</a:t>
            </a:r>
            <a:r>
              <a:rPr lang="en-US" sz="1600" dirty="0"/>
              <a:t> M, et al. EANO guidelines for the diagnosis and treatment of meningiomas. Lancet Oncol. 2016;17:e383-e391. </a:t>
            </a:r>
            <a:r>
              <a:rPr lang="en-US" sz="1600" dirty="0" err="1"/>
              <a:t>doi.org</a:t>
            </a:r>
            <a:r>
              <a:rPr lang="en-US" sz="1600" dirty="0"/>
              <a:t>/10.1016/S1470-2045(16)30321-7</a:t>
            </a:r>
          </a:p>
          <a:p>
            <a:pPr lvl="0"/>
            <a:r>
              <a:rPr lang="en-US" sz="1600" dirty="0"/>
              <a:t>Cui C, Zhou L, Lian B, et al. Safety and efficacy of </a:t>
            </a:r>
            <a:r>
              <a:rPr lang="en-US" sz="1600" dirty="0" err="1"/>
              <a:t>apatinib</a:t>
            </a:r>
            <a:r>
              <a:rPr lang="en-US" sz="1600" dirty="0"/>
              <a:t> combined with temozolomide in advanced melanoma patients after conventional treatment failure. </a:t>
            </a:r>
            <a:r>
              <a:rPr lang="en-US" sz="1600" dirty="0" err="1"/>
              <a:t>Transl</a:t>
            </a:r>
            <a:r>
              <a:rPr lang="en-US" sz="1600" dirty="0"/>
              <a:t> Oncol. 2018;11:1155-1159. </a:t>
            </a:r>
            <a:r>
              <a:rPr lang="en-US" sz="1600" dirty="0" err="1"/>
              <a:t>doi.org</a:t>
            </a:r>
            <a:r>
              <a:rPr lang="en-US" sz="1600" dirty="0"/>
              <a:t>/10.1016/j.tranon.2018.07.009</a:t>
            </a:r>
          </a:p>
          <a:p>
            <a:pPr lvl="0"/>
            <a:r>
              <a:rPr lang="en-US" sz="1600" dirty="0"/>
              <a:t>Li J, Chai X, Cao Y, et al. Intensity‑modulated radiation therapy combined with concomitant temozolomide for brain metastases from lung adenocarcinoma. Oncol Lett. 2018;16:4285-4290. doi:10.3892/ol.2018.9171</a:t>
            </a:r>
          </a:p>
          <a:p>
            <a:pPr lvl="0"/>
            <a:r>
              <a:rPr lang="en-US" sz="1600" dirty="0" err="1"/>
              <a:t>Stupp</a:t>
            </a:r>
            <a:r>
              <a:rPr lang="en-US" sz="1600" dirty="0"/>
              <a:t> R, Mason WP, van den Bent MJ, et al. Radiotherapy plus concomitant and adjuvant temozolomide for glioblastoma. N </a:t>
            </a:r>
            <a:r>
              <a:rPr lang="en-US" sz="1600" dirty="0" err="1"/>
              <a:t>Engl</a:t>
            </a:r>
            <a:r>
              <a:rPr lang="en-US" sz="1600" dirty="0"/>
              <a:t> J of Med. 2005;352:987-996. doi:10.1056/NEJMoa043330</a:t>
            </a:r>
          </a:p>
          <a:p>
            <a:endParaRPr lang="en-US" sz="1600" dirty="0"/>
          </a:p>
        </p:txBody>
      </p:sp>
      <p:sp>
        <p:nvSpPr>
          <p:cNvPr id="304" name="TextBox 303"/>
          <p:cNvSpPr txBox="1"/>
          <p:nvPr/>
        </p:nvSpPr>
        <p:spPr>
          <a:xfrm>
            <a:off x="16330246" y="24511995"/>
            <a:ext cx="738554" cy="560287"/>
          </a:xfrm>
          <a:prstGeom prst="rect">
            <a:avLst/>
          </a:prstGeom>
          <a:noFill/>
        </p:spPr>
        <p:txBody>
          <a:bodyPr wrap="square" lIns="97667" tIns="48834" rIns="97667" bIns="48834" rtlCol="0">
            <a:spAutoFit/>
          </a:bodyPr>
          <a:lstStyle/>
          <a:p>
            <a:r>
              <a:rPr lang="en-US" sz="3000" b="1" dirty="0">
                <a:solidFill>
                  <a:schemeClr val="bg1"/>
                </a:solidFill>
                <a:latin typeface="Arial"/>
                <a:cs typeface="Arial"/>
              </a:rPr>
              <a:t>C</a:t>
            </a:r>
          </a:p>
        </p:txBody>
      </p:sp>
      <p:sp>
        <p:nvSpPr>
          <p:cNvPr id="17" name="TextBox 16"/>
          <p:cNvSpPr txBox="1"/>
          <p:nvPr/>
        </p:nvSpPr>
        <p:spPr>
          <a:xfrm>
            <a:off x="16330246" y="24210434"/>
            <a:ext cx="656492" cy="682238"/>
          </a:xfrm>
          <a:prstGeom prst="rect">
            <a:avLst/>
          </a:prstGeom>
          <a:noFill/>
        </p:spPr>
        <p:txBody>
          <a:bodyPr wrap="square" lIns="97667" tIns="48834" rIns="97667" bIns="48834" rtlCol="0">
            <a:spAutoFit/>
          </a:bodyPr>
          <a:lstStyle/>
          <a:p>
            <a:r>
              <a:rPr lang="en-US" sz="3800" b="1" dirty="0">
                <a:solidFill>
                  <a:srgbClr val="FFFFFF"/>
                </a:solidFill>
              </a:rPr>
              <a:t>C</a:t>
            </a:r>
          </a:p>
        </p:txBody>
      </p:sp>
      <p:sp>
        <p:nvSpPr>
          <p:cNvPr id="22" name="TextBox 21"/>
          <p:cNvSpPr txBox="1"/>
          <p:nvPr/>
        </p:nvSpPr>
        <p:spPr>
          <a:xfrm>
            <a:off x="16330246" y="24049567"/>
            <a:ext cx="738554" cy="682238"/>
          </a:xfrm>
          <a:prstGeom prst="rect">
            <a:avLst/>
          </a:prstGeom>
          <a:noFill/>
        </p:spPr>
        <p:txBody>
          <a:bodyPr wrap="square" lIns="97667" tIns="48834" rIns="97667" bIns="48834" rtlCol="0">
            <a:spAutoFit/>
          </a:bodyPr>
          <a:lstStyle/>
          <a:p>
            <a:r>
              <a:rPr lang="en-US" sz="3800" b="1" dirty="0">
                <a:solidFill>
                  <a:srgbClr val="FFFFFF"/>
                </a:solidFill>
              </a:rPr>
              <a:t>C</a:t>
            </a:r>
          </a:p>
        </p:txBody>
      </p:sp>
      <p:sp>
        <p:nvSpPr>
          <p:cNvPr id="23" name="TextBox 22"/>
          <p:cNvSpPr txBox="1"/>
          <p:nvPr/>
        </p:nvSpPr>
        <p:spPr>
          <a:xfrm>
            <a:off x="25603200" y="24049567"/>
            <a:ext cx="902677" cy="682238"/>
          </a:xfrm>
          <a:prstGeom prst="rect">
            <a:avLst/>
          </a:prstGeom>
          <a:noFill/>
        </p:spPr>
        <p:txBody>
          <a:bodyPr wrap="square" lIns="97667" tIns="48834" rIns="97667" bIns="48834" rtlCol="0">
            <a:spAutoFit/>
          </a:bodyPr>
          <a:lstStyle/>
          <a:p>
            <a:r>
              <a:rPr lang="en-US" sz="3800" b="1" dirty="0">
                <a:solidFill>
                  <a:srgbClr val="FFFFFF"/>
                </a:solidFill>
              </a:rPr>
              <a:t>D</a:t>
            </a:r>
          </a:p>
        </p:txBody>
      </p:sp>
      <p:graphicFrame>
        <p:nvGraphicFramePr>
          <p:cNvPr id="2" name="Table 1">
            <a:extLst>
              <a:ext uri="{FF2B5EF4-FFF2-40B4-BE49-F238E27FC236}">
                <a16:creationId xmlns:a16="http://schemas.microsoft.com/office/drawing/2014/main" id="{D7668BEA-3EE4-E049-870F-C15E14FFB337}"/>
              </a:ext>
            </a:extLst>
          </p:cNvPr>
          <p:cNvGraphicFramePr>
            <a:graphicFrameLocks noGrp="1"/>
          </p:cNvGraphicFramePr>
          <p:nvPr>
            <p:extLst>
              <p:ext uri="{D42A27DB-BD31-4B8C-83A1-F6EECF244321}">
                <p14:modId xmlns:p14="http://schemas.microsoft.com/office/powerpoint/2010/main" val="554162838"/>
              </p:ext>
            </p:extLst>
          </p:nvPr>
        </p:nvGraphicFramePr>
        <p:xfrm>
          <a:off x="16809120" y="6409040"/>
          <a:ext cx="16718879" cy="11269360"/>
        </p:xfrm>
        <a:graphic>
          <a:graphicData uri="http://schemas.openxmlformats.org/drawingml/2006/table">
            <a:tbl>
              <a:tblPr firstRow="1" firstCol="1" bandRow="1">
                <a:tableStyleId>{2D5ABB26-0587-4C30-8999-92F81FD0307C}</a:tableStyleId>
              </a:tblPr>
              <a:tblGrid>
                <a:gridCol w="3648484">
                  <a:extLst>
                    <a:ext uri="{9D8B030D-6E8A-4147-A177-3AD203B41FA5}">
                      <a16:colId xmlns:a16="http://schemas.microsoft.com/office/drawing/2014/main" val="1902092291"/>
                    </a:ext>
                  </a:extLst>
                </a:gridCol>
                <a:gridCol w="2503822">
                  <a:extLst>
                    <a:ext uri="{9D8B030D-6E8A-4147-A177-3AD203B41FA5}">
                      <a16:colId xmlns:a16="http://schemas.microsoft.com/office/drawing/2014/main" val="2530276368"/>
                    </a:ext>
                  </a:extLst>
                </a:gridCol>
                <a:gridCol w="1623776">
                  <a:extLst>
                    <a:ext uri="{9D8B030D-6E8A-4147-A177-3AD203B41FA5}">
                      <a16:colId xmlns:a16="http://schemas.microsoft.com/office/drawing/2014/main" val="1158763462"/>
                    </a:ext>
                  </a:extLst>
                </a:gridCol>
                <a:gridCol w="2976923">
                  <a:extLst>
                    <a:ext uri="{9D8B030D-6E8A-4147-A177-3AD203B41FA5}">
                      <a16:colId xmlns:a16="http://schemas.microsoft.com/office/drawing/2014/main" val="3643870412"/>
                    </a:ext>
                  </a:extLst>
                </a:gridCol>
                <a:gridCol w="5965874">
                  <a:extLst>
                    <a:ext uri="{9D8B030D-6E8A-4147-A177-3AD203B41FA5}">
                      <a16:colId xmlns:a16="http://schemas.microsoft.com/office/drawing/2014/main" val="4231809660"/>
                    </a:ext>
                  </a:extLst>
                </a:gridCol>
              </a:tblGrid>
              <a:tr h="428294">
                <a:tc>
                  <a:txBody>
                    <a:bodyPr/>
                    <a:lstStyle/>
                    <a:p>
                      <a:pPr marL="0" marR="0">
                        <a:spcBef>
                          <a:spcPts val="0"/>
                        </a:spcBef>
                        <a:spcAft>
                          <a:spcPts val="0"/>
                        </a:spcAft>
                      </a:pPr>
                      <a:r>
                        <a:rPr lang="en-US" sz="2800" dirty="0">
                          <a:effectLst/>
                        </a:rPr>
                        <a:t>Table 1.</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0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286428"/>
                  </a:ext>
                </a:extLst>
              </a:tr>
              <a:tr h="428294">
                <a:tc gridSpan="5">
                  <a:txBody>
                    <a:bodyPr/>
                    <a:lstStyle/>
                    <a:p>
                      <a:pPr marL="0" marR="0">
                        <a:spcBef>
                          <a:spcPts val="0"/>
                        </a:spcBef>
                        <a:spcAft>
                          <a:spcPts val="0"/>
                        </a:spcAft>
                      </a:pPr>
                      <a:r>
                        <a:rPr lang="en-US" sz="3200" dirty="0">
                          <a:effectLst/>
                        </a:rPr>
                        <a:t>Patient Demographics and Outcome at Last Follow-up</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60382070"/>
                  </a:ext>
                </a:extLst>
              </a:tr>
              <a:tr h="856587">
                <a:tc>
                  <a:txBody>
                    <a:bodyPr/>
                    <a:lstStyle/>
                    <a:p>
                      <a:pPr marL="0" marR="0" algn="ctr">
                        <a:spcBef>
                          <a:spcPts val="0"/>
                        </a:spcBef>
                        <a:spcAft>
                          <a:spcPts val="0"/>
                        </a:spcAft>
                      </a:pPr>
                      <a:r>
                        <a:rPr lang="en-US" sz="3200" dirty="0">
                          <a:effectLst/>
                        </a:rPr>
                        <a:t>WHO Grade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200" dirty="0">
                          <a:effectLst/>
                        </a:rPr>
                        <a:t>Age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200" dirty="0">
                          <a:effectLst/>
                        </a:rPr>
                        <a:t>Sex</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200" dirty="0">
                          <a:effectLst/>
                        </a:rPr>
                        <a:t>Time to Outcome (months)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200" dirty="0">
                          <a:effectLst/>
                        </a:rPr>
                        <a:t>Outcome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368959"/>
                  </a:ext>
                </a:extLst>
              </a:tr>
              <a:tr h="449206">
                <a:tc>
                  <a:txBody>
                    <a:bodyPr/>
                    <a:lstStyle/>
                    <a:p>
                      <a:pPr marL="0" marR="0">
                        <a:spcBef>
                          <a:spcPts val="0"/>
                        </a:spcBef>
                        <a:spcAft>
                          <a:spcPts val="0"/>
                        </a:spcAft>
                      </a:pPr>
                      <a:r>
                        <a:rPr lang="en-US" sz="3200" dirty="0">
                          <a:effectLst/>
                        </a:rPr>
                        <a:t>Grade 1</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5938049"/>
                  </a:ext>
                </a:extLst>
              </a:tr>
              <a:tr h="449206">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46</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F</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48.1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Stable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7604482"/>
                  </a:ext>
                </a:extLst>
              </a:tr>
              <a:tr h="449206">
                <a:tc>
                  <a:txBody>
                    <a:bodyPr/>
                    <a:lstStyle/>
                    <a:p>
                      <a:pPr marL="0" marR="0">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56</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F</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51.47</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Stable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22726381"/>
                  </a:ext>
                </a:extLst>
              </a:tr>
              <a:tr h="449206">
                <a:tc>
                  <a:txBody>
                    <a:bodyPr/>
                    <a:lstStyle/>
                    <a:p>
                      <a:pPr marL="0" marR="0">
                        <a:spcBef>
                          <a:spcPts val="0"/>
                        </a:spcBef>
                        <a:spcAft>
                          <a:spcPts val="0"/>
                        </a:spcAft>
                      </a:pPr>
                      <a:r>
                        <a:rPr lang="en-US" sz="3200">
                          <a:effectLst/>
                        </a:rPr>
                        <a:t>Grade 2</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3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3200" dirty="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320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75754874"/>
                  </a:ext>
                </a:extLst>
              </a:tr>
              <a:tr h="449206">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22</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M</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53.6</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a:effectLst/>
                        </a:rPr>
                        <a:t>Stable</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8112825"/>
                  </a:ext>
                </a:extLst>
              </a:tr>
              <a:tr h="428294">
                <a:tc>
                  <a:txBody>
                    <a:bodyPr/>
                    <a:lstStyle/>
                    <a:p>
                      <a:pPr marL="0" marR="0">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57</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F</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11.77</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Death – not due to meningioma*</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7756377"/>
                  </a:ext>
                </a:extLst>
              </a:tr>
              <a:tr h="449206">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40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M</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52.73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Stable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51900026"/>
                  </a:ext>
                </a:extLst>
              </a:tr>
              <a:tr h="449206">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3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320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41.77</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Stable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69067162"/>
                  </a:ext>
                </a:extLst>
              </a:tr>
              <a:tr h="449206">
                <a:tc>
                  <a:txBody>
                    <a:bodyPr/>
                    <a:lstStyle/>
                    <a:p>
                      <a:pPr marL="0" marR="0">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48</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F</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51.07</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Stable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09274948"/>
                  </a:ext>
                </a:extLst>
              </a:tr>
              <a:tr h="449206">
                <a:tc>
                  <a:txBody>
                    <a:bodyPr/>
                    <a:lstStyle/>
                    <a:p>
                      <a:pPr marL="0" marR="0">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63</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F</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54.9</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Stable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19132681"/>
                  </a:ext>
                </a:extLst>
              </a:tr>
              <a:tr h="449206">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31</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M</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41.83</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Stable</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80315440"/>
                  </a:ext>
                </a:extLst>
              </a:tr>
              <a:tr h="449206">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70</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M</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dirty="0">
                          <a:effectLst/>
                        </a:rPr>
                        <a:t>64.84</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Progression of Tumor</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52122458"/>
                  </a:ext>
                </a:extLst>
              </a:tr>
              <a:tr h="449206">
                <a:tc>
                  <a:txBody>
                    <a:bodyPr/>
                    <a:lstStyle/>
                    <a:p>
                      <a:pPr marL="0" marR="0">
                        <a:spcBef>
                          <a:spcPts val="0"/>
                        </a:spcBef>
                        <a:spcAft>
                          <a:spcPts val="0"/>
                        </a:spcAft>
                      </a:pPr>
                      <a:r>
                        <a:rPr lang="en-US" sz="3200">
                          <a:effectLst/>
                        </a:rPr>
                        <a:t>Grade 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US" sz="3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3200">
                        <a:effectLst/>
                        <a:latin typeface="Calibri" panose="020F0502020204030204" pitchFamily="34" charset="0"/>
                        <a:cs typeface="Times New Roman" panose="02020603050405020304" pitchFamily="18" charset="0"/>
                      </a:endParaRPr>
                    </a:p>
                  </a:txBody>
                  <a:tcPr marL="68580" marR="68580" marT="0" marB="0"/>
                </a:tc>
                <a:tc>
                  <a:txBody>
                    <a:bodyPr/>
                    <a:lstStyle/>
                    <a:p>
                      <a:endParaRPr lang="en-US" sz="320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13388131"/>
                  </a:ext>
                </a:extLst>
              </a:tr>
              <a:tr h="540400">
                <a:tc>
                  <a:txBody>
                    <a:bodyPr/>
                    <a:lstStyle/>
                    <a:p>
                      <a:pPr marL="0" marR="0">
                        <a:spcBef>
                          <a:spcPts val="0"/>
                        </a:spcBef>
                        <a:spcAft>
                          <a:spcPts val="0"/>
                        </a:spcAft>
                      </a:pPr>
                      <a:r>
                        <a:rPr lang="en-US" sz="3200">
                          <a:effectLst/>
                        </a:rPr>
                        <a:t> </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82</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F</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3200">
                          <a:effectLst/>
                        </a:rPr>
                        <a:t>18.13</a:t>
                      </a:r>
                      <a:endParaRPr lang="en-US"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3200" dirty="0">
                          <a:effectLst/>
                        </a:rPr>
                        <a:t>Death – not due to meningioma**</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50078016"/>
                  </a:ext>
                </a:extLst>
              </a:tr>
              <a:tr h="428294">
                <a:tc>
                  <a:txBody>
                    <a:bodyPr/>
                    <a:lstStyle/>
                    <a:p>
                      <a:pPr marL="0" marR="0">
                        <a:spcBef>
                          <a:spcPts val="0"/>
                        </a:spcBef>
                        <a:spcAft>
                          <a:spcPts val="0"/>
                        </a:spcAft>
                      </a:pPr>
                      <a:r>
                        <a:rPr lang="en-US" sz="3200" dirty="0">
                          <a:effectLst/>
                        </a:rPr>
                        <a:t> </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200" dirty="0">
                          <a:effectLst/>
                        </a:rPr>
                        <a:t>59</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200" dirty="0">
                          <a:effectLst/>
                        </a:rPr>
                        <a:t>F</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3200" dirty="0">
                          <a:effectLst/>
                        </a:rPr>
                        <a:t>2.3</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3200" dirty="0">
                          <a:effectLst/>
                        </a:rPr>
                        <a:t>Death – due to meningioma</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794544"/>
                  </a:ext>
                </a:extLst>
              </a:tr>
              <a:tr h="1284881">
                <a:tc gridSpan="5">
                  <a:txBody>
                    <a:bodyPr/>
                    <a:lstStyle/>
                    <a:p>
                      <a:pPr marL="0" marR="0">
                        <a:spcBef>
                          <a:spcPts val="0"/>
                        </a:spcBef>
                        <a:spcAft>
                          <a:spcPts val="0"/>
                        </a:spcAft>
                      </a:pPr>
                      <a:r>
                        <a:rPr lang="en-US" sz="3200" dirty="0">
                          <a:effectLst/>
                        </a:rPr>
                        <a:t>*Death secondary to pulmonary embolism, known history of deep vein thrombosis in the setting of known intracranial hemorrhages </a:t>
                      </a:r>
                    </a:p>
                    <a:p>
                      <a:pPr marL="0" marR="0">
                        <a:spcBef>
                          <a:spcPts val="0"/>
                        </a:spcBef>
                        <a:spcAft>
                          <a:spcPts val="0"/>
                        </a:spcAft>
                      </a:pPr>
                      <a:r>
                        <a:rPr lang="en-US" sz="3200" dirty="0">
                          <a:effectLst/>
                        </a:rPr>
                        <a:t>**Death secondary to traumatic subdural hematoma</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63477327"/>
                  </a:ext>
                </a:extLst>
              </a:tr>
            </a:tbl>
          </a:graphicData>
        </a:graphic>
      </p:graphicFrame>
      <p:grpSp>
        <p:nvGrpSpPr>
          <p:cNvPr id="102" name="Group 101">
            <a:extLst>
              <a:ext uri="{FF2B5EF4-FFF2-40B4-BE49-F238E27FC236}">
                <a16:creationId xmlns:a16="http://schemas.microsoft.com/office/drawing/2014/main" id="{65EDFA60-EEC7-4F40-B5A8-87FDB5917FBE}"/>
              </a:ext>
            </a:extLst>
          </p:cNvPr>
          <p:cNvGrpSpPr/>
          <p:nvPr/>
        </p:nvGrpSpPr>
        <p:grpSpPr>
          <a:xfrm>
            <a:off x="36286029" y="5715000"/>
            <a:ext cx="13267417" cy="10052829"/>
            <a:chOff x="0" y="0"/>
            <a:chExt cx="5115208" cy="4242917"/>
          </a:xfrm>
        </p:grpSpPr>
        <p:sp>
          <p:nvSpPr>
            <p:cNvPr id="107" name="Text Box 2">
              <a:extLst>
                <a:ext uri="{FF2B5EF4-FFF2-40B4-BE49-F238E27FC236}">
                  <a16:creationId xmlns:a16="http://schemas.microsoft.com/office/drawing/2014/main" id="{64E32BE4-076C-E14E-9B37-340DA2F9A379}"/>
                </a:ext>
              </a:extLst>
            </p:cNvPr>
            <p:cNvSpPr txBox="1"/>
            <p:nvPr/>
          </p:nvSpPr>
          <p:spPr>
            <a:xfrm>
              <a:off x="0" y="3385495"/>
              <a:ext cx="5115208" cy="857422"/>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Fig 1. Overall Survival Curve for Grade 1, 2, and 3 Meningiomas Treated with RT and Concomitant TMZ after Initial Surgical Resection. </a:t>
              </a:r>
              <a:r>
                <a:rPr lang="en-US" sz="2800" dirty="0">
                  <a:effectLst/>
                  <a:latin typeface="Times New Roman" panose="02020603050405020304" pitchFamily="18" charset="0"/>
                  <a:ea typeface="Times New Roman" panose="02020603050405020304" pitchFamily="18" charset="0"/>
                </a:rPr>
                <a:t>Three of eleven patients died during the follow-up period; one being disease related at 2.3 months with a WHO Grade 3 meningioma.</a:t>
              </a:r>
            </a:p>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a:t>
              </a:r>
            </a:p>
          </p:txBody>
        </p:sp>
        <p:pic>
          <p:nvPicPr>
            <p:cNvPr id="112" name="Picture 111" descr="Shape&#10;&#10;Description automatically generated with medium confidence">
              <a:extLst>
                <a:ext uri="{FF2B5EF4-FFF2-40B4-BE49-F238E27FC236}">
                  <a16:creationId xmlns:a16="http://schemas.microsoft.com/office/drawing/2014/main" id="{4DF01FAA-10E2-F84A-A534-73F97AA0D4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029200" cy="3378200"/>
            </a:xfrm>
            <a:prstGeom prst="rect">
              <a:avLst/>
            </a:prstGeom>
          </p:spPr>
        </p:pic>
      </p:grpSp>
      <p:graphicFrame>
        <p:nvGraphicFramePr>
          <p:cNvPr id="113" name="Content Placeholder 2">
            <a:extLst>
              <a:ext uri="{FF2B5EF4-FFF2-40B4-BE49-F238E27FC236}">
                <a16:creationId xmlns:a16="http://schemas.microsoft.com/office/drawing/2014/main" id="{52E56E5B-8DF5-FA4E-A494-0A2F71105C2D}"/>
              </a:ext>
            </a:extLst>
          </p:cNvPr>
          <p:cNvGraphicFramePr>
            <a:graphicFrameLocks/>
          </p:cNvGraphicFramePr>
          <p:nvPr>
            <p:extLst>
              <p:ext uri="{D42A27DB-BD31-4B8C-83A1-F6EECF244321}">
                <p14:modId xmlns:p14="http://schemas.microsoft.com/office/powerpoint/2010/main" val="2447204587"/>
              </p:ext>
            </p:extLst>
          </p:nvPr>
        </p:nvGraphicFramePr>
        <p:xfrm>
          <a:off x="393244" y="22616410"/>
          <a:ext cx="15290102" cy="1116185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a:extLst>
              <a:ext uri="{FF2B5EF4-FFF2-40B4-BE49-F238E27FC236}">
                <a16:creationId xmlns:a16="http://schemas.microsoft.com/office/drawing/2014/main" id="{AD5B9B13-418B-9A47-877C-60BBAE4E7786}"/>
              </a:ext>
            </a:extLst>
          </p:cNvPr>
          <p:cNvSpPr txBox="1"/>
          <p:nvPr/>
        </p:nvSpPr>
        <p:spPr>
          <a:xfrm>
            <a:off x="16523677" y="18581502"/>
            <a:ext cx="17045353" cy="4401205"/>
          </a:xfrm>
          <a:prstGeom prst="rect">
            <a:avLst/>
          </a:prstGeom>
          <a:noFill/>
        </p:spPr>
        <p:txBody>
          <a:bodyPr wrap="square" rtlCol="0">
            <a:spAutoFit/>
          </a:bodyPr>
          <a:lstStyle/>
          <a:p>
            <a:pPr marL="457200" indent="-457200">
              <a:buFont typeface="Arial" panose="020B0604020202020204" pitchFamily="34" charset="0"/>
              <a:buChar char="•"/>
            </a:pPr>
            <a:r>
              <a:rPr lang="en-US" sz="4000" dirty="0"/>
              <a:t>Median age was 56 years (range, 22-82 years) at time of TMZ treatment initiation</a:t>
            </a:r>
          </a:p>
          <a:p>
            <a:pPr marL="457200" indent="-457200">
              <a:buFont typeface="Arial" panose="020B0604020202020204" pitchFamily="34" charset="0"/>
              <a:buChar char="•"/>
            </a:pPr>
            <a:r>
              <a:rPr lang="en-US" sz="4000" dirty="0"/>
              <a:t>All patients had at least 1 prior surgical resection </a:t>
            </a:r>
          </a:p>
          <a:p>
            <a:pPr marL="457200" indent="-457200">
              <a:buFont typeface="Arial" panose="020B0604020202020204" pitchFamily="34" charset="0"/>
              <a:buChar char="•"/>
            </a:pPr>
            <a:r>
              <a:rPr lang="en-US" sz="4000" dirty="0"/>
              <a:t>Intensity-modulated radiation therapy (IMRT): median dose of 60 </a:t>
            </a:r>
            <a:r>
              <a:rPr lang="en-US" sz="4000" dirty="0" err="1"/>
              <a:t>Gy</a:t>
            </a:r>
            <a:r>
              <a:rPr lang="en-US" sz="4000" dirty="0"/>
              <a:t> (range, 48.6-65 </a:t>
            </a:r>
            <a:r>
              <a:rPr lang="en-US" sz="4000" dirty="0" err="1"/>
              <a:t>Gy</a:t>
            </a:r>
            <a:r>
              <a:rPr lang="en-US" sz="4000" dirty="0"/>
              <a:t>) on a 1.8-2 </a:t>
            </a:r>
            <a:r>
              <a:rPr lang="en-US" sz="4000" dirty="0" err="1"/>
              <a:t>Gy</a:t>
            </a:r>
            <a:r>
              <a:rPr lang="en-US" sz="4000" dirty="0"/>
              <a:t> per treatment fractionated schedule</a:t>
            </a:r>
          </a:p>
          <a:p>
            <a:pPr marL="457200" indent="-457200">
              <a:buFont typeface="Arial" panose="020B0604020202020204" pitchFamily="34" charset="0"/>
              <a:buChar char="•"/>
            </a:pPr>
            <a:r>
              <a:rPr lang="en-US" sz="4000" dirty="0"/>
              <a:t>TMZ dosing: 75mg/m</a:t>
            </a:r>
            <a:r>
              <a:rPr lang="en-US" sz="4000" baseline="30000" dirty="0"/>
              <a:t>2</a:t>
            </a:r>
            <a:r>
              <a:rPr lang="en-US" sz="4000" dirty="0"/>
              <a:t>/day administered at night for 42 days </a:t>
            </a:r>
          </a:p>
          <a:p>
            <a:pPr marL="457200" indent="-457200">
              <a:buFont typeface="Arial" panose="020B0604020202020204" pitchFamily="34" charset="0"/>
              <a:buChar char="•"/>
            </a:pPr>
            <a:r>
              <a:rPr lang="en-US" sz="4000" dirty="0"/>
              <a:t>Median follow-up was 41.5 months </a:t>
            </a:r>
          </a:p>
        </p:txBody>
      </p:sp>
      <p:sp>
        <p:nvSpPr>
          <p:cNvPr id="115" name="TextBox 114">
            <a:extLst>
              <a:ext uri="{FF2B5EF4-FFF2-40B4-BE49-F238E27FC236}">
                <a16:creationId xmlns:a16="http://schemas.microsoft.com/office/drawing/2014/main" id="{F46E8204-E892-474F-B130-EAE4FF8EBD96}"/>
              </a:ext>
            </a:extLst>
          </p:cNvPr>
          <p:cNvSpPr txBox="1"/>
          <p:nvPr/>
        </p:nvSpPr>
        <p:spPr>
          <a:xfrm>
            <a:off x="34663367" y="15928533"/>
            <a:ext cx="15782806" cy="8226867"/>
          </a:xfrm>
          <a:prstGeom prst="rect">
            <a:avLst/>
          </a:prstGeom>
          <a:noFill/>
        </p:spPr>
        <p:txBody>
          <a:bodyPr wrap="square" rtlCol="0">
            <a:spAutoFit/>
          </a:bodyPr>
          <a:lstStyle/>
          <a:p>
            <a:pPr marL="457200" indent="-457200">
              <a:buFont typeface="Arial" panose="020B0604020202020204" pitchFamily="34" charset="0"/>
              <a:buChar char="•"/>
            </a:pPr>
            <a:r>
              <a:rPr lang="en-US" sz="4000" dirty="0"/>
              <a:t>Six-month PFS was 91.7%, with 83.3% remaining without local recurrence at last follow-up </a:t>
            </a:r>
          </a:p>
          <a:p>
            <a:pPr marL="457200" indent="-457200">
              <a:buFont typeface="Arial" panose="020B0604020202020204" pitchFamily="34" charset="0"/>
              <a:buChar char="•"/>
            </a:pPr>
            <a:r>
              <a:rPr lang="en-US" sz="4000" dirty="0"/>
              <a:t>Grade 2 Meningioma</a:t>
            </a:r>
          </a:p>
          <a:p>
            <a:pPr marL="2496488" lvl="1" indent="-457200">
              <a:buFont typeface="Arial" panose="020B0604020202020204" pitchFamily="34" charset="0"/>
              <a:buChar char="•"/>
            </a:pPr>
            <a:r>
              <a:rPr lang="en-US" sz="4000" dirty="0"/>
              <a:t>3-year OS and PFS for grade 2 meningiomas was 88% and 88%, respectively</a:t>
            </a:r>
          </a:p>
          <a:p>
            <a:pPr marL="2496488" lvl="1" indent="-457200">
              <a:buFont typeface="Arial" panose="020B0604020202020204" pitchFamily="34" charset="0"/>
              <a:buChar char="•"/>
            </a:pPr>
            <a:r>
              <a:rPr lang="en-US" sz="4000" dirty="0"/>
              <a:t>Historical control median 3-year OS and PFS was 83% and 75.8%, respectively </a:t>
            </a:r>
          </a:p>
          <a:p>
            <a:pPr marL="457200" indent="-457200">
              <a:buFont typeface="Arial" panose="020B0604020202020204" pitchFamily="34" charset="0"/>
              <a:buChar char="•"/>
            </a:pPr>
            <a:endParaRPr lang="en-US" sz="4000" dirty="0"/>
          </a:p>
          <a:p>
            <a:pPr marL="457200" indent="-457200">
              <a:buFont typeface="Arial" panose="020B0604020202020204" pitchFamily="34" charset="0"/>
              <a:buChar char="•"/>
            </a:pPr>
            <a:r>
              <a:rPr lang="en-US" sz="4000" dirty="0"/>
              <a:t>No statistical difference between 3-year PFS (</a:t>
            </a:r>
            <a:r>
              <a:rPr lang="en-US" sz="4000" dirty="0">
                <a:sym typeface="Symbol" pitchFamily="2" charset="2"/>
              </a:rPr>
              <a:t></a:t>
            </a:r>
            <a:r>
              <a:rPr lang="en-US" sz="4000" baseline="30000" dirty="0"/>
              <a:t>2</a:t>
            </a:r>
            <a:r>
              <a:rPr lang="en-US" sz="4000" dirty="0"/>
              <a:t>=0.162, </a:t>
            </a:r>
            <a:r>
              <a:rPr lang="en-US" sz="4000" b="1" dirty="0"/>
              <a:t>p = 0.687</a:t>
            </a:r>
            <a:r>
              <a:rPr lang="en-US" sz="4000" dirty="0"/>
              <a:t>) and OS (</a:t>
            </a:r>
            <a:r>
              <a:rPr lang="en-US" sz="4000" dirty="0">
                <a:sym typeface="Symbol" pitchFamily="2" charset="2"/>
              </a:rPr>
              <a:t></a:t>
            </a:r>
            <a:r>
              <a:rPr lang="en-US" sz="4000" baseline="30000" dirty="0"/>
              <a:t>2</a:t>
            </a:r>
            <a:r>
              <a:rPr lang="en-US" sz="4000" dirty="0"/>
              <a:t>=0.0209, </a:t>
            </a:r>
            <a:r>
              <a:rPr lang="en-US" sz="4000" b="1" dirty="0"/>
              <a:t>p = 0.885</a:t>
            </a:r>
            <a:r>
              <a:rPr lang="en-US" sz="4000" dirty="0"/>
              <a:t>) was determined between WHO grade 2 meningiomas treated with TMZ and RT chemoradiation versus historical controls of RT</a:t>
            </a:r>
            <a:r>
              <a:rPr lang="en-US" sz="3600" dirty="0"/>
              <a:t>. </a:t>
            </a:r>
          </a:p>
        </p:txBody>
      </p:sp>
      <p:sp>
        <p:nvSpPr>
          <p:cNvPr id="10" name="TextBox 9">
            <a:extLst>
              <a:ext uri="{FF2B5EF4-FFF2-40B4-BE49-F238E27FC236}">
                <a16:creationId xmlns:a16="http://schemas.microsoft.com/office/drawing/2014/main" id="{AD85D5D4-AD03-FF49-A0AC-7EA5BDEE7E0E}"/>
              </a:ext>
            </a:extLst>
          </p:cNvPr>
          <p:cNvSpPr txBox="1"/>
          <p:nvPr/>
        </p:nvSpPr>
        <p:spPr>
          <a:xfrm>
            <a:off x="16523677" y="25234642"/>
            <a:ext cx="33922496" cy="5509200"/>
          </a:xfrm>
          <a:prstGeom prst="rect">
            <a:avLst/>
          </a:prstGeom>
          <a:noFill/>
        </p:spPr>
        <p:txBody>
          <a:bodyPr wrap="square" rtlCol="0">
            <a:spAutoFit/>
          </a:bodyPr>
          <a:lstStyle/>
          <a:p>
            <a:pPr marL="457200" indent="-457200">
              <a:buFont typeface="Arial" panose="020B0604020202020204" pitchFamily="34" charset="0"/>
              <a:buChar char="•"/>
            </a:pPr>
            <a:r>
              <a:rPr lang="en-US" sz="4000" dirty="0"/>
              <a:t>High grade and recurrent meningiomas still pose a therapeutic and surgical challenge</a:t>
            </a:r>
          </a:p>
          <a:p>
            <a:pPr marL="2496488" lvl="1" indent="-457200">
              <a:buFont typeface="Arial" panose="020B0604020202020204" pitchFamily="34" charset="0"/>
              <a:buChar char="•"/>
            </a:pPr>
            <a:r>
              <a:rPr lang="en-US" sz="4000" dirty="0"/>
              <a:t>Limited systemic options, and there is a paucity of data indicating efficacy of any chemotherapeutic option</a:t>
            </a:r>
          </a:p>
          <a:p>
            <a:pPr marL="457200" indent="-457200">
              <a:buFont typeface="Arial" panose="020B0604020202020204" pitchFamily="34" charset="0"/>
              <a:buChar char="•"/>
            </a:pPr>
            <a:r>
              <a:rPr lang="en-US" sz="4000" dirty="0"/>
              <a:t>Due to the demonstrated benefit of TMZ as a </a:t>
            </a:r>
            <a:r>
              <a:rPr lang="en-US" sz="4000" dirty="0" err="1"/>
              <a:t>radiosensitizing</a:t>
            </a:r>
            <a:r>
              <a:rPr lang="en-US" sz="4000" dirty="0"/>
              <a:t> agent in other intracranial tumors, the favorable side effect profile and ease of administration, this chemotherapeutic agent may be useful in patients with high grade and recurrent meningiomas</a:t>
            </a:r>
          </a:p>
          <a:p>
            <a:pPr marL="457200" indent="-457200">
              <a:buFont typeface="Arial" panose="020B0604020202020204" pitchFamily="34" charset="0"/>
              <a:buChar char="•"/>
            </a:pPr>
            <a:r>
              <a:rPr lang="en-US" sz="4000" dirty="0"/>
              <a:t>Unfortunately, the observations of our study were not statistically significant for Grade 2 meningiomas when compared to historical controls at 3-years</a:t>
            </a:r>
          </a:p>
          <a:p>
            <a:pPr marL="457200" indent="-457200">
              <a:buFont typeface="Arial" panose="020B0604020202020204" pitchFamily="34" charset="0"/>
              <a:buChar char="•"/>
            </a:pPr>
            <a:r>
              <a:rPr lang="en-US" sz="4000" dirty="0"/>
              <a:t>Our study, and use of TMZ in other patient populations, have demonstrated the safety and tolerance of this chemotherapeutic by patients while having potential efficacy in patients with high grade and/or recurrent meningioma</a:t>
            </a:r>
          </a:p>
          <a:p>
            <a:pPr marL="2496488" lvl="1" indent="-457200">
              <a:buFont typeface="Arial" panose="020B0604020202020204" pitchFamily="34" charset="0"/>
              <a:buChar char="•"/>
            </a:pPr>
            <a:r>
              <a:rPr lang="en-US" sz="4000" dirty="0"/>
              <a:t>Prospective clinical trials with a larger sample size are warranted to investigate the efficacy of concomitant treatment in meningioma </a:t>
            </a:r>
          </a:p>
          <a:p>
            <a:pPr marL="457200" indent="-457200">
              <a:buFont typeface="Arial" panose="020B0604020202020204" pitchFamily="34" charset="0"/>
              <a:buChar char="•"/>
            </a:pPr>
            <a:endParaRPr lang="en-US" sz="3200" dirty="0"/>
          </a:p>
        </p:txBody>
      </p:sp>
      <p:sp>
        <p:nvSpPr>
          <p:cNvPr id="116" name="Rounded Rectangle 115">
            <a:extLst>
              <a:ext uri="{FF2B5EF4-FFF2-40B4-BE49-F238E27FC236}">
                <a16:creationId xmlns:a16="http://schemas.microsoft.com/office/drawing/2014/main" id="{59D2D83E-B722-714D-8074-03BF73919925}"/>
              </a:ext>
            </a:extLst>
          </p:cNvPr>
          <p:cNvSpPr/>
          <p:nvPr/>
        </p:nvSpPr>
        <p:spPr>
          <a:xfrm>
            <a:off x="36927691" y="30565570"/>
            <a:ext cx="13928118" cy="3699029"/>
          </a:xfrm>
          <a:prstGeom prst="roundRect">
            <a:avLst>
              <a:gd name="adj" fmla="val 17859"/>
            </a:avLst>
          </a:prstGeom>
          <a:solidFill>
            <a:srgbClr val="FFFFFF"/>
          </a:solidFill>
          <a:ln>
            <a:solidFill>
              <a:srgbClr val="FFFFFF"/>
            </a:solidFill>
          </a:ln>
        </p:spPr>
        <p:style>
          <a:lnRef idx="1">
            <a:schemeClr val="accent1"/>
          </a:lnRef>
          <a:fillRef idx="3">
            <a:schemeClr val="accent1"/>
          </a:fillRef>
          <a:effectRef idx="2">
            <a:schemeClr val="accent1"/>
          </a:effectRef>
          <a:fontRef idx="minor">
            <a:schemeClr val="lt1"/>
          </a:fontRef>
        </p:style>
        <p:txBody>
          <a:bodyPr lIns="97667" tIns="48834" rIns="97667" bIns="48834" rtlCol="0" anchor="ctr"/>
          <a:lstStyle/>
          <a:p>
            <a:pPr algn="ctr"/>
            <a:endParaRPr lang="en-US"/>
          </a:p>
        </p:txBody>
      </p:sp>
      <p:sp>
        <p:nvSpPr>
          <p:cNvPr id="117" name="Rectangle 116">
            <a:extLst>
              <a:ext uri="{FF2B5EF4-FFF2-40B4-BE49-F238E27FC236}">
                <a16:creationId xmlns:a16="http://schemas.microsoft.com/office/drawing/2014/main" id="{42E420BC-B9E2-0F43-A325-72C2DE36EFE5}"/>
              </a:ext>
            </a:extLst>
          </p:cNvPr>
          <p:cNvSpPr/>
          <p:nvPr/>
        </p:nvSpPr>
        <p:spPr>
          <a:xfrm>
            <a:off x="40178357" y="30532915"/>
            <a:ext cx="7426793" cy="1070685"/>
          </a:xfrm>
          <a:prstGeom prst="rect">
            <a:avLst/>
          </a:prstGeom>
        </p:spPr>
        <p:txBody>
          <a:bodyPr wrap="none" lIns="84971" tIns="42485" rIns="84971" bIns="42485">
            <a:spAutoFit/>
          </a:bodyPr>
          <a:lstStyle/>
          <a:p>
            <a:pPr algn="ctr"/>
            <a:r>
              <a:rPr lang="en-US" sz="6400" b="1" dirty="0">
                <a:ln w="18415" cmpd="sng">
                  <a:noFill/>
                  <a:prstDash val="solid"/>
                </a:ln>
                <a:solidFill>
                  <a:srgbClr val="800000"/>
                </a:solidFill>
                <a:effectLst>
                  <a:outerShdw blurRad="63500" dir="3600000" algn="tl" rotWithShape="0">
                    <a:srgbClr val="000000">
                      <a:alpha val="70000"/>
                    </a:srgbClr>
                  </a:outerShdw>
                </a:effectLst>
                <a:latin typeface="Arial"/>
                <a:cs typeface="Arial"/>
              </a:rPr>
              <a:t>Conflict of Interest</a:t>
            </a:r>
            <a:endParaRPr lang="en-US" sz="6400" dirty="0"/>
          </a:p>
        </p:txBody>
      </p:sp>
      <p:sp>
        <p:nvSpPr>
          <p:cNvPr id="18" name="TextBox 17">
            <a:extLst>
              <a:ext uri="{FF2B5EF4-FFF2-40B4-BE49-F238E27FC236}">
                <a16:creationId xmlns:a16="http://schemas.microsoft.com/office/drawing/2014/main" id="{E5EC597E-0DF5-7844-89A2-D1BC1BAF6EF0}"/>
              </a:ext>
            </a:extLst>
          </p:cNvPr>
          <p:cNvSpPr txBox="1"/>
          <p:nvPr/>
        </p:nvSpPr>
        <p:spPr>
          <a:xfrm>
            <a:off x="37365547" y="31577456"/>
            <a:ext cx="13080626" cy="2677656"/>
          </a:xfrm>
          <a:prstGeom prst="rect">
            <a:avLst/>
          </a:prstGeom>
          <a:noFill/>
        </p:spPr>
        <p:txBody>
          <a:bodyPr wrap="square" rtlCol="0">
            <a:spAutoFit/>
          </a:bodyPr>
          <a:lstStyle/>
          <a:p>
            <a:r>
              <a:rPr lang="en-US" sz="2400" dirty="0"/>
              <a:t>The authors declare that they have no competing interests. No funding was received for this research.</a:t>
            </a:r>
          </a:p>
          <a:p>
            <a:endParaRPr lang="en-US" sz="2400" dirty="0"/>
          </a:p>
          <a:p>
            <a:endParaRPr lang="en-US" sz="2400" dirty="0"/>
          </a:p>
          <a:p>
            <a:endParaRPr lang="en-US" sz="2400" dirty="0"/>
          </a:p>
          <a:p>
            <a:r>
              <a:rPr lang="en-US" sz="2400" dirty="0"/>
              <a:t>This study was in accordance with the ethical standards of the research committee and with the 1964 Helsinki Declaration and its later amendments or comparable ethical standards. </a:t>
            </a:r>
          </a:p>
          <a:p>
            <a:r>
              <a:rPr lang="en-US" sz="2400" dirty="0"/>
              <a:t>The Human Investigation Committee (IRB) of University of Colorado approved this study</a:t>
            </a:r>
          </a:p>
        </p:txBody>
      </p:sp>
      <p:sp>
        <p:nvSpPr>
          <p:cNvPr id="118" name="Rectangle 117">
            <a:extLst>
              <a:ext uri="{FF2B5EF4-FFF2-40B4-BE49-F238E27FC236}">
                <a16:creationId xmlns:a16="http://schemas.microsoft.com/office/drawing/2014/main" id="{3E51842A-6EE9-754E-A7EE-8776A43FE4C1}"/>
              </a:ext>
            </a:extLst>
          </p:cNvPr>
          <p:cNvSpPr/>
          <p:nvPr/>
        </p:nvSpPr>
        <p:spPr>
          <a:xfrm>
            <a:off x="42535277" y="32041285"/>
            <a:ext cx="2637020" cy="1070685"/>
          </a:xfrm>
          <a:prstGeom prst="rect">
            <a:avLst/>
          </a:prstGeom>
        </p:spPr>
        <p:txBody>
          <a:bodyPr wrap="none" lIns="84971" tIns="42485" rIns="84971" bIns="42485">
            <a:spAutoFit/>
          </a:bodyPr>
          <a:lstStyle/>
          <a:p>
            <a:pPr algn="ctr"/>
            <a:r>
              <a:rPr lang="en-US" sz="6400" b="1" dirty="0">
                <a:ln w="18415" cmpd="sng">
                  <a:noFill/>
                  <a:prstDash val="solid"/>
                </a:ln>
                <a:solidFill>
                  <a:srgbClr val="800000"/>
                </a:solidFill>
                <a:effectLst>
                  <a:outerShdw blurRad="63500" dir="3600000" algn="tl" rotWithShape="0">
                    <a:srgbClr val="000000">
                      <a:alpha val="70000"/>
                    </a:srgbClr>
                  </a:outerShdw>
                </a:effectLst>
                <a:latin typeface="Arial"/>
                <a:cs typeface="Arial"/>
              </a:rPr>
              <a:t>Ethics</a:t>
            </a:r>
            <a:endParaRPr lang="en-US" sz="6400" dirty="0"/>
          </a:p>
        </p:txBody>
      </p:sp>
      <p:sp>
        <p:nvSpPr>
          <p:cNvPr id="20" name="TextBox 19">
            <a:extLst>
              <a:ext uri="{FF2B5EF4-FFF2-40B4-BE49-F238E27FC236}">
                <a16:creationId xmlns:a16="http://schemas.microsoft.com/office/drawing/2014/main" id="{36335868-A259-D94A-8D3A-EAE47408BB41}"/>
              </a:ext>
            </a:extLst>
          </p:cNvPr>
          <p:cNvSpPr txBox="1"/>
          <p:nvPr/>
        </p:nvSpPr>
        <p:spPr>
          <a:xfrm>
            <a:off x="845926" y="18359053"/>
            <a:ext cx="14524892" cy="2369880"/>
          </a:xfrm>
          <a:prstGeom prst="rect">
            <a:avLst/>
          </a:prstGeom>
          <a:noFill/>
        </p:spPr>
        <p:txBody>
          <a:bodyPr wrap="square" rtlCol="0">
            <a:spAutoFit/>
          </a:bodyPr>
          <a:lstStyle/>
          <a:p>
            <a:pPr algn="ctr"/>
            <a:r>
              <a:rPr lang="en-US" sz="4000" b="1" dirty="0"/>
              <a:t>Hypothesis</a:t>
            </a:r>
          </a:p>
          <a:p>
            <a:r>
              <a:rPr lang="en-US" sz="3600" dirty="0"/>
              <a:t>Adjuvant concomitant TMZ plus radiation therapy provides a progression free survival and overall survival benefit for patients with grade 2/3 and/or recurrent meningioma </a:t>
            </a:r>
          </a:p>
        </p:txBody>
      </p:sp>
    </p:spTree>
    <p:extLst>
      <p:ext uri="{BB962C8B-B14F-4D97-AF65-F5344CB8AC3E}">
        <p14:creationId xmlns:p14="http://schemas.microsoft.com/office/powerpoint/2010/main" val="2839065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37108-CC28-5740-80B3-C78D40D91CFB}"/>
              </a:ext>
            </a:extLst>
          </p:cNvPr>
          <p:cNvSpPr>
            <a:spLocks noGrp="1"/>
          </p:cNvSpPr>
          <p:nvPr>
            <p:ph type="title"/>
          </p:nvPr>
        </p:nvSpPr>
        <p:spPr>
          <a:xfrm>
            <a:off x="26954478" y="2485387"/>
            <a:ext cx="22224985" cy="8252460"/>
          </a:xfrm>
        </p:spPr>
        <p:txBody>
          <a:bodyPr anchor="b">
            <a:normAutofit/>
          </a:bodyPr>
          <a:lstStyle/>
          <a:p>
            <a:endParaRPr lang="en-US" sz="18500"/>
          </a:p>
        </p:txBody>
      </p:sp>
      <p:pic>
        <p:nvPicPr>
          <p:cNvPr id="6" name="Picture 5">
            <a:extLst>
              <a:ext uri="{FF2B5EF4-FFF2-40B4-BE49-F238E27FC236}">
                <a16:creationId xmlns:a16="http://schemas.microsoft.com/office/drawing/2014/main" id="{FB854AC3-A0DB-4EF6-98A4-25A42707912C}"/>
              </a:ext>
            </a:extLst>
          </p:cNvPr>
          <p:cNvPicPr>
            <a:picLocks noChangeAspect="1"/>
          </p:cNvPicPr>
          <p:nvPr/>
        </p:nvPicPr>
        <p:blipFill rotWithShape="1">
          <a:blip r:embed="rId2"/>
          <a:srcRect l="22021" r="28783"/>
          <a:stretch/>
        </p:blipFill>
        <p:spPr>
          <a:xfrm>
            <a:off x="8" y="8040"/>
            <a:ext cx="25603196" cy="34739160"/>
          </a:xfrm>
          <a:custGeom>
            <a:avLst/>
            <a:gdLst/>
            <a:ahLst/>
            <a:cxnLst/>
            <a:rect l="l" t="t" r="r" b="b"/>
            <a:pathLst>
              <a:path w="6649908" h="6856413">
                <a:moveTo>
                  <a:pt x="0" y="0"/>
                </a:moveTo>
                <a:lnTo>
                  <a:pt x="6559859" y="0"/>
                </a:lnTo>
                <a:lnTo>
                  <a:pt x="6572145" y="79394"/>
                </a:lnTo>
                <a:cubicBezTo>
                  <a:pt x="6857782" y="2230562"/>
                  <a:pt x="6243159" y="4473353"/>
                  <a:pt x="6528796" y="6624522"/>
                </a:cubicBezTo>
                <a:lnTo>
                  <a:pt x="6564680" y="6856413"/>
                </a:lnTo>
                <a:lnTo>
                  <a:pt x="0" y="6856413"/>
                </a:lnTo>
                <a:close/>
              </a:path>
            </a:pathLst>
          </a:custGeom>
        </p:spPr>
      </p:pic>
      <p:graphicFrame>
        <p:nvGraphicFramePr>
          <p:cNvPr id="5" name="Content Placeholder 2">
            <a:extLst>
              <a:ext uri="{FF2B5EF4-FFF2-40B4-BE49-F238E27FC236}">
                <a16:creationId xmlns:a16="http://schemas.microsoft.com/office/drawing/2014/main" id="{47BE1E27-38D2-47A9-BD86-3D908108AE01}"/>
              </a:ext>
            </a:extLst>
          </p:cNvPr>
          <p:cNvGraphicFramePr>
            <a:graphicFrameLocks noGrp="1"/>
          </p:cNvGraphicFramePr>
          <p:nvPr>
            <p:ph idx="1"/>
            <p:extLst>
              <p:ext uri="{D42A27DB-BD31-4B8C-83A1-F6EECF244321}">
                <p14:modId xmlns:p14="http://schemas.microsoft.com/office/powerpoint/2010/main" val="1830520023"/>
              </p:ext>
            </p:extLst>
          </p:nvPr>
        </p:nvGraphicFramePr>
        <p:xfrm>
          <a:off x="26954482" y="13247367"/>
          <a:ext cx="22224985" cy="190144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3750743"/>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10084</TotalTime>
  <Words>1542</Words>
  <Application>Microsoft Macintosh PowerPoint</Application>
  <PresentationFormat>Custom</PresentationFormat>
  <Paragraphs>168</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Belanger, Katherine</dc:creator>
  <cp:lastModifiedBy>Belanger, Katherine</cp:lastModifiedBy>
  <cp:revision>55</cp:revision>
  <dcterms:created xsi:type="dcterms:W3CDTF">2022-01-27T20:14:37Z</dcterms:created>
  <dcterms:modified xsi:type="dcterms:W3CDTF">2022-02-03T20:19:30Z</dcterms:modified>
</cp:coreProperties>
</file>